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96" r:id="rId5"/>
    <p:sldId id="298" r:id="rId6"/>
    <p:sldId id="295" r:id="rId7"/>
    <p:sldId id="259" r:id="rId8"/>
    <p:sldId id="297" r:id="rId9"/>
    <p:sldId id="294" r:id="rId10"/>
    <p:sldId id="261" r:id="rId11"/>
    <p:sldId id="262" r:id="rId12"/>
    <p:sldId id="264" r:id="rId13"/>
    <p:sldId id="265" r:id="rId14"/>
    <p:sldId id="267" r:id="rId15"/>
    <p:sldId id="266" r:id="rId16"/>
    <p:sldId id="268" r:id="rId17"/>
    <p:sldId id="269" r:id="rId18"/>
    <p:sldId id="278" r:id="rId19"/>
    <p:sldId id="270" r:id="rId20"/>
    <p:sldId id="271" r:id="rId21"/>
    <p:sldId id="272" r:id="rId22"/>
    <p:sldId id="273" r:id="rId23"/>
    <p:sldId id="274" r:id="rId24"/>
    <p:sldId id="277" r:id="rId25"/>
    <p:sldId id="275" r:id="rId26"/>
    <p:sldId id="307" r:id="rId27"/>
    <p:sldId id="276" r:id="rId28"/>
    <p:sldId id="279" r:id="rId29"/>
    <p:sldId id="286" r:id="rId30"/>
    <p:sldId id="281" r:id="rId31"/>
    <p:sldId id="291" r:id="rId32"/>
    <p:sldId id="282" r:id="rId33"/>
    <p:sldId id="300" r:id="rId34"/>
    <p:sldId id="301" r:id="rId35"/>
    <p:sldId id="280" r:id="rId36"/>
    <p:sldId id="284" r:id="rId37"/>
    <p:sldId id="285" r:id="rId38"/>
    <p:sldId id="299" r:id="rId39"/>
    <p:sldId id="287" r:id="rId40"/>
    <p:sldId id="288" r:id="rId41"/>
    <p:sldId id="289" r:id="rId42"/>
    <p:sldId id="290" r:id="rId43"/>
    <p:sldId id="292" r:id="rId44"/>
    <p:sldId id="293" r:id="rId45"/>
    <p:sldId id="302" r:id="rId46"/>
    <p:sldId id="306" r:id="rId47"/>
    <p:sldId id="303" r:id="rId48"/>
    <p:sldId id="304" r:id="rId49"/>
    <p:sldId id="305" r:id="rId5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2D9A1-FE75-47DC-9A57-1E9E2566BAFC}" type="datetimeFigureOut">
              <a:rPr lang="it-IT" smtClean="0"/>
              <a:t>04/04/2019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B5042-0C11-4FEF-B993-C582A84CD71B}" type="slidenum">
              <a:rPr lang="it-IT" smtClean="0"/>
              <a:t>‹N›</a:t>
            </a:fld>
            <a:endParaRPr lang="it-IT"/>
          </a:p>
        </p:txBody>
      </p:sp>
    </p:spTree>
    <p:extLst>
      <p:ext uri="{BB962C8B-B14F-4D97-AF65-F5344CB8AC3E}">
        <p14:creationId xmlns:p14="http://schemas.microsoft.com/office/powerpoint/2010/main" val="269376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8010A23-888E-4AB3-9A98-5C9D3D1B17C6}" type="slidenum">
              <a:rPr lang="it-IT" smtClean="0"/>
              <a:pPr/>
              <a:t>49</a:t>
            </a:fld>
            <a:endParaRPr lang="it-IT"/>
          </a:p>
        </p:txBody>
      </p:sp>
    </p:spTree>
    <p:extLst>
      <p:ext uri="{BB962C8B-B14F-4D97-AF65-F5344CB8AC3E}">
        <p14:creationId xmlns:p14="http://schemas.microsoft.com/office/powerpoint/2010/main" val="175412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F56542E-19B6-411C-B5C0-51B672F92335}" type="datetimeFigureOut">
              <a:rPr lang="it-IT" smtClean="0"/>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156131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F56542E-19B6-411C-B5C0-51B672F92335}" type="datetimeFigureOut">
              <a:rPr lang="it-IT" smtClean="0"/>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332727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F56542E-19B6-411C-B5C0-51B672F92335}" type="datetimeFigureOut">
              <a:rPr lang="it-IT" smtClean="0"/>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55674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F56542E-19B6-411C-B5C0-51B672F92335}" type="datetimeFigureOut">
              <a:rPr lang="it-IT" smtClean="0"/>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348854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F56542E-19B6-411C-B5C0-51B672F92335}" type="datetimeFigureOut">
              <a:rPr lang="it-IT" smtClean="0"/>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45321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F56542E-19B6-411C-B5C0-51B672F92335}" type="datetimeFigureOut">
              <a:rPr lang="it-IT" smtClean="0"/>
              <a:t>04/04/2019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409107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F56542E-19B6-411C-B5C0-51B672F92335}" type="datetimeFigureOut">
              <a:rPr lang="it-IT" smtClean="0"/>
              <a:t>04/04/2019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361209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F56542E-19B6-411C-B5C0-51B672F92335}" type="datetimeFigureOut">
              <a:rPr lang="it-IT" smtClean="0"/>
              <a:t>04/04/2019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30864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F56542E-19B6-411C-B5C0-51B672F92335}" type="datetimeFigureOut">
              <a:rPr lang="it-IT" smtClean="0"/>
              <a:t>04/04/2019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358434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F56542E-19B6-411C-B5C0-51B672F92335}" type="datetimeFigureOut">
              <a:rPr lang="it-IT" smtClean="0"/>
              <a:t>04/04/2019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48761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F56542E-19B6-411C-B5C0-51B672F92335}" type="datetimeFigureOut">
              <a:rPr lang="it-IT" smtClean="0"/>
              <a:t>04/04/2019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6B8B72-7653-4F3F-9588-A9B9A041B962}" type="slidenum">
              <a:rPr lang="it-IT" smtClean="0"/>
              <a:t>‹N›</a:t>
            </a:fld>
            <a:endParaRPr lang="it-IT"/>
          </a:p>
        </p:txBody>
      </p:sp>
    </p:spTree>
    <p:extLst>
      <p:ext uri="{BB962C8B-B14F-4D97-AF65-F5344CB8AC3E}">
        <p14:creationId xmlns:p14="http://schemas.microsoft.com/office/powerpoint/2010/main" val="350603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6542E-19B6-411C-B5C0-51B672F92335}" type="datetimeFigureOut">
              <a:rPr lang="it-IT" smtClean="0"/>
              <a:t>04/04/2019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B8B72-7653-4F3F-9588-A9B9A041B962}" type="slidenum">
              <a:rPr lang="it-IT" smtClean="0"/>
              <a:t>‹N›</a:t>
            </a:fld>
            <a:endParaRPr lang="it-IT"/>
          </a:p>
        </p:txBody>
      </p:sp>
    </p:spTree>
    <p:extLst>
      <p:ext uri="{BB962C8B-B14F-4D97-AF65-F5344CB8AC3E}">
        <p14:creationId xmlns:p14="http://schemas.microsoft.com/office/powerpoint/2010/main" val="30149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L’emergere del concetto di struttura: aspetti storici e didattici</a:t>
            </a:r>
            <a:endParaRPr lang="it-IT" dirty="0"/>
          </a:p>
        </p:txBody>
      </p:sp>
      <p:sp>
        <p:nvSpPr>
          <p:cNvPr id="3" name="Sottotitolo 2"/>
          <p:cNvSpPr>
            <a:spLocks noGrp="1"/>
          </p:cNvSpPr>
          <p:nvPr>
            <p:ph type="subTitle" idx="1"/>
          </p:nvPr>
        </p:nvSpPr>
        <p:spPr/>
        <p:txBody>
          <a:bodyPr/>
          <a:lstStyle/>
          <a:p>
            <a:r>
              <a:rPr lang="it-IT" dirty="0" smtClean="0"/>
              <a:t>Aldo Brigaglia</a:t>
            </a:r>
            <a:endParaRPr lang="it-IT" dirty="0"/>
          </a:p>
        </p:txBody>
      </p:sp>
    </p:spTree>
    <p:extLst>
      <p:ext uri="{BB962C8B-B14F-4D97-AF65-F5344CB8AC3E}">
        <p14:creationId xmlns:p14="http://schemas.microsoft.com/office/powerpoint/2010/main" val="1525980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Analogia – Generalizzazione (Astrazione) - Struttura</a:t>
            </a:r>
          </a:p>
        </p:txBody>
      </p:sp>
      <p:sp>
        <p:nvSpPr>
          <p:cNvPr id="3" name="Segnaposto contenuto 2"/>
          <p:cNvSpPr>
            <a:spLocks noGrp="1"/>
          </p:cNvSpPr>
          <p:nvPr>
            <p:ph sz="half" idx="1"/>
          </p:nvPr>
        </p:nvSpPr>
        <p:spPr/>
        <p:txBody>
          <a:bodyPr>
            <a:normAutofit/>
          </a:bodyPr>
          <a:lstStyle/>
          <a:p>
            <a:pPr marL="0" indent="0">
              <a:buNone/>
            </a:pPr>
            <a:r>
              <a:rPr lang="it-IT" i="1" dirty="0" smtClean="0"/>
              <a:t>Fine dell’analogia: fine delle due teorie, fine di quei torbidi e deliziosi riflessi dall’una all’altra, di quelle carezze furtive, di quegli screzi inesplicabili; non abbiamo più, ahimè, che una sola teoria, la cui maestosa bellezza non riesce ad emozionarci. </a:t>
            </a:r>
            <a:endParaRPr lang="it-IT" dirty="0"/>
          </a:p>
        </p:txBody>
      </p:sp>
      <p:pic>
        <p:nvPicPr>
          <p:cNvPr id="5" name="Picture 6" descr="https://img.ibs.it/images/9788845932564_0_0_300_7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09138" y="1133341"/>
            <a:ext cx="3336394" cy="568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00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stele di Rosetta</a:t>
            </a:r>
            <a:endParaRPr lang="it-IT" dirty="0"/>
          </a:p>
        </p:txBody>
      </p:sp>
      <p:sp>
        <p:nvSpPr>
          <p:cNvPr id="3" name="Segnaposto contenuto 2"/>
          <p:cNvSpPr>
            <a:spLocks noGrp="1"/>
          </p:cNvSpPr>
          <p:nvPr>
            <p:ph sz="half" idx="1"/>
          </p:nvPr>
        </p:nvSpPr>
        <p:spPr>
          <a:xfrm>
            <a:off x="167425" y="1429555"/>
            <a:ext cx="5852375" cy="4984124"/>
          </a:xfrm>
        </p:spPr>
        <p:txBody>
          <a:bodyPr>
            <a:normAutofit lnSpcReduction="10000"/>
          </a:bodyPr>
          <a:lstStyle/>
          <a:p>
            <a:pPr marL="0" indent="0">
              <a:buNone/>
            </a:pPr>
            <a:r>
              <a:rPr lang="it-IT" i="1" dirty="0" smtClean="0"/>
              <a:t>Il mio lavoro consiste in qualche modo nel decifrare un testo trilingue; di ciascuna delle tre colonne non ho che frammenti piuttosto sconnessi; su ciascuna delle tre lingue possiedo qualche nozione; ma so anche che fra una colonna e l’altra ci sono grandi differenze di senso senza che nulla me ne dia in anticipo l’avvertimento. Dopo alcuni anni di applicazione padroneggio parti del dizionario. A volte concentro i miei sforzi su una colonna, a volte su un’altra. (…)</a:t>
            </a:r>
          </a:p>
        </p:txBody>
      </p:sp>
      <p:pic>
        <p:nvPicPr>
          <p:cNvPr id="10242" name="Picture 2" descr="Stele di Roset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36849" y="643944"/>
            <a:ext cx="4389833" cy="553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52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Un’analogia che tutti studiano, ma che non è un mero strumento tecnico: algebra/geometria</a:t>
            </a:r>
          </a:p>
        </p:txBody>
      </p:sp>
      <mc:AlternateContent xmlns:mc="http://schemas.openxmlformats.org/markup-compatibility/2006" xmlns:a14="http://schemas.microsoft.com/office/drawing/2010/main">
        <mc:Choice Requires="a14">
          <p:sp>
            <p:nvSpPr>
              <p:cNvPr id="4" name="Segnaposto contenuto 3"/>
              <p:cNvSpPr>
                <a:spLocks noGrp="1"/>
              </p:cNvSpPr>
              <p:nvPr>
                <p:ph sz="half" idx="1"/>
              </p:nvPr>
            </p:nvSpPr>
            <p:spPr>
              <a:xfrm>
                <a:off x="350520" y="1825624"/>
                <a:ext cx="5669280" cy="4498975"/>
              </a:xfrm>
            </p:spPr>
            <p:txBody>
              <a:bodyPr>
                <a:normAutofit lnSpcReduction="10000"/>
              </a:bodyPr>
              <a:lstStyle/>
              <a:p>
                <a:pPr marL="0" indent="0">
                  <a:buNone/>
                </a:pPr>
                <a:r>
                  <a:rPr lang="it-IT" dirty="0" smtClean="0"/>
                  <a:t>Se un problema ha dato luogo, per la sua soluzione ad un’equazione di secondo grado, per esempio la sezione aurea:</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 </m:t>
                        </m:r>
                        <m:r>
                          <a:rPr lang="it-IT" b="0" i="1" smtClean="0">
                            <a:latin typeface="Cambria Math" panose="02040503050406030204" pitchFamily="18" charset="0"/>
                          </a:rPr>
                          <m:t>𝑥</m:t>
                        </m:r>
                      </m:e>
                      <m:sup>
                        <m:r>
                          <a:rPr lang="it-IT" b="0" i="1" smtClean="0">
                            <a:latin typeface="Cambria Math" panose="02040503050406030204" pitchFamily="18" charset="0"/>
                          </a:rPr>
                          <m:t>2</m:t>
                        </m:r>
                      </m:sup>
                    </m:sSup>
                    <m:r>
                      <a:rPr lang="it-IT" b="0" i="1" smtClean="0">
                        <a:latin typeface="Cambria Math" panose="02040503050406030204" pitchFamily="18" charset="0"/>
                      </a:rPr>
                      <m:t>+</m:t>
                    </m:r>
                    <m:r>
                      <a:rPr lang="it-IT" b="0" i="1" smtClean="0">
                        <a:latin typeface="Cambria Math" panose="02040503050406030204" pitchFamily="18" charset="0"/>
                      </a:rPr>
                      <m:t>𝑎𝑥</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𝑎</m:t>
                        </m:r>
                      </m:e>
                      <m:sup>
                        <m:r>
                          <a:rPr lang="it-IT" b="0" i="1" smtClean="0">
                            <a:latin typeface="Cambria Math" panose="02040503050406030204" pitchFamily="18" charset="0"/>
                          </a:rPr>
                          <m:t>2</m:t>
                        </m:r>
                      </m:sup>
                    </m:sSup>
                  </m:oMath>
                </a14:m>
                <a:r>
                  <a:rPr lang="it-IT" dirty="0" smtClean="0"/>
                  <a:t>, abbiamo la soluzione algebrica:</a:t>
                </a:r>
              </a:p>
              <a:p>
                <a:pPr marL="0" indent="0">
                  <a:buNone/>
                </a:pPr>
                <a14:m>
                  <m:oMath xmlns:m="http://schemas.openxmlformats.org/officeDocument/2006/math">
                    <m:r>
                      <a:rPr lang="it-IT" b="0" i="1" smtClean="0">
                        <a:latin typeface="Cambria Math" panose="02040503050406030204" pitchFamily="18" charset="0"/>
                      </a:rPr>
                      <m:t>𝑥</m:t>
                    </m:r>
                    <m:r>
                      <a:rPr lang="it-IT" b="0" i="1" smtClean="0">
                        <a:latin typeface="Cambria Math" panose="02040503050406030204" pitchFamily="18" charset="0"/>
                      </a:rPr>
                      <m:t>=</m:t>
                    </m:r>
                    <m:rad>
                      <m:radPr>
                        <m:degHide m:val="on"/>
                        <m:ctrlPr>
                          <a:rPr lang="it-IT" b="0" i="1" smtClean="0">
                            <a:latin typeface="Cambria Math" panose="02040503050406030204" pitchFamily="18" charset="0"/>
                          </a:rPr>
                        </m:ctrlPr>
                      </m:radPr>
                      <m:deg/>
                      <m:e>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𝑎</m:t>
                                    </m:r>
                                  </m:num>
                                  <m:den>
                                    <m:r>
                                      <a:rPr lang="it-IT" b="0" i="1" smtClean="0">
                                        <a:latin typeface="Cambria Math" panose="02040503050406030204" pitchFamily="18" charset="0"/>
                                      </a:rPr>
                                      <m:t>2</m:t>
                                    </m:r>
                                  </m:den>
                                </m:f>
                              </m:e>
                            </m:d>
                          </m:e>
                          <m:sup>
                            <m:r>
                              <a:rPr lang="it-IT" b="0" i="1" smtClean="0">
                                <a:latin typeface="Cambria Math" panose="02040503050406030204" pitchFamily="18" charset="0"/>
                              </a:rPr>
                              <m:t>2</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𝑎</m:t>
                            </m:r>
                          </m:e>
                          <m:sup>
                            <m:r>
                              <a:rPr lang="it-IT" b="0" i="1" smtClean="0">
                                <a:latin typeface="Cambria Math" panose="02040503050406030204" pitchFamily="18" charset="0"/>
                              </a:rPr>
                              <m:t>2</m:t>
                            </m:r>
                          </m:sup>
                        </m:sSup>
                      </m:e>
                    </m:ra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𝑎</m:t>
                        </m:r>
                      </m:num>
                      <m:den>
                        <m:r>
                          <a:rPr lang="it-IT" b="0" i="1" smtClean="0">
                            <a:latin typeface="Cambria Math" panose="02040503050406030204" pitchFamily="18" charset="0"/>
                          </a:rPr>
                          <m:t>2</m:t>
                        </m:r>
                      </m:den>
                    </m:f>
                  </m:oMath>
                </a14:m>
                <a:r>
                  <a:rPr lang="it-IT" dirty="0" smtClean="0"/>
                  <a:t> che ha subito un preciso significato geometrico: si tratta della ipotenusa di un triangolo rettangolo di cateti a/2 e a, meno un segmento di lunghezza a/2. Da qui la costruzione</a:t>
                </a:r>
                <a:endParaRPr lang="it-IT" dirty="0"/>
              </a:p>
            </p:txBody>
          </p:sp>
        </mc:Choice>
        <mc:Fallback xmlns="">
          <p:sp>
            <p:nvSpPr>
              <p:cNvPr id="4" name="Segnaposto contenuto 3"/>
              <p:cNvSpPr>
                <a:spLocks noGrp="1" noRot="1" noChangeAspect="1" noMove="1" noResize="1" noEditPoints="1" noAdjustHandles="1" noChangeArrowheads="1" noChangeShapeType="1" noTextEdit="1"/>
              </p:cNvSpPr>
              <p:nvPr>
                <p:ph sz="half" idx="1"/>
              </p:nvPr>
            </p:nvSpPr>
            <p:spPr>
              <a:xfrm>
                <a:off x="350520" y="1825624"/>
                <a:ext cx="5669280" cy="4498975"/>
              </a:xfrm>
              <a:blipFill rotWithShape="0">
                <a:blip r:embed="rId2"/>
                <a:stretch>
                  <a:fillRect l="-2258" t="-2981" r="-3333" b="-271"/>
                </a:stretch>
              </a:blipFill>
            </p:spPr>
            <p:txBody>
              <a:bodyPr/>
              <a:lstStyle/>
              <a:p>
                <a:r>
                  <a:rPr lang="it-IT">
                    <a:noFill/>
                  </a:rPr>
                  <a:t> </a:t>
                </a:r>
              </a:p>
            </p:txBody>
          </p:sp>
        </mc:Fallback>
      </mc:AlternateContent>
      <p:pic>
        <p:nvPicPr>
          <p:cNvPr id="6" name="Segnaposto contenuto 5"/>
          <p:cNvPicPr>
            <a:picLocks noGrp="1" noChangeAspect="1"/>
          </p:cNvPicPr>
          <p:nvPr>
            <p:ph sz="half" idx="2"/>
          </p:nvPr>
        </p:nvPicPr>
        <p:blipFill rotWithShape="1">
          <a:blip r:embed="rId3"/>
          <a:srcRect l="14106" t="2751" r="12076" b="4876"/>
          <a:stretch/>
        </p:blipFill>
        <p:spPr>
          <a:xfrm>
            <a:off x="6378343" y="1825623"/>
            <a:ext cx="4726001" cy="4407751"/>
          </a:xfrm>
          <a:prstGeom prst="rect">
            <a:avLst/>
          </a:prstGeom>
        </p:spPr>
      </p:pic>
    </p:spTree>
    <p:extLst>
      <p:ext uri="{BB962C8B-B14F-4D97-AF65-F5344CB8AC3E}">
        <p14:creationId xmlns:p14="http://schemas.microsoft.com/office/powerpoint/2010/main" val="407153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Viceversa</a:t>
            </a:r>
            <a:endParaRPr lang="it-IT" dirty="0"/>
          </a:p>
        </p:txBody>
      </p:sp>
      <p:sp>
        <p:nvSpPr>
          <p:cNvPr id="3" name="Segnaposto contenuto 2"/>
          <p:cNvSpPr>
            <a:spLocks noGrp="1"/>
          </p:cNvSpPr>
          <p:nvPr>
            <p:ph sz="half" idx="1"/>
          </p:nvPr>
        </p:nvSpPr>
        <p:spPr>
          <a:xfrm>
            <a:off x="309093" y="1825625"/>
            <a:ext cx="6091707" cy="4351338"/>
          </a:xfrm>
        </p:spPr>
        <p:txBody>
          <a:bodyPr/>
          <a:lstStyle/>
          <a:p>
            <a:pPr marL="0" indent="0">
              <a:buNone/>
            </a:pPr>
            <a:r>
              <a:rPr lang="it-IT" dirty="0" smtClean="0"/>
              <a:t>Dato il segmento AB, cerchiamo il segmento AX t. c. AB:AX=AX:(AB-AX)</a:t>
            </a:r>
          </a:p>
          <a:p>
            <a:pPr marL="0" indent="0">
              <a:buNone/>
            </a:pPr>
            <a:r>
              <a:rPr lang="it-IT" dirty="0" smtClean="0"/>
              <a:t>Costruiamo il quadrato ABCD di lato AB. (1,46). Prendiamo il punto medio M su AD. Tracciamo MB. Prolunghiamo MA in F in modo che MF = MB. Tracciamo la circonferenza di centro A e raggio AF che interseca AB in X. AX è il segmento cercato.</a:t>
            </a:r>
          </a:p>
          <a:p>
            <a:pPr marL="0" indent="0">
              <a:buNone/>
            </a:pPr>
            <a:endParaRPr lang="it-IT" dirty="0" smtClean="0"/>
          </a:p>
          <a:p>
            <a:pPr marL="0" indent="0">
              <a:buNone/>
            </a:pPr>
            <a:endParaRPr lang="it-IT" dirty="0"/>
          </a:p>
        </p:txBody>
      </p:sp>
      <p:pic>
        <p:nvPicPr>
          <p:cNvPr id="9" name="Segnaposto contenuto 8"/>
          <p:cNvPicPr>
            <a:picLocks noGrp="1" noChangeAspect="1"/>
          </p:cNvPicPr>
          <p:nvPr>
            <p:ph sz="half" idx="2"/>
          </p:nvPr>
        </p:nvPicPr>
        <p:blipFill rotWithShape="1">
          <a:blip r:embed="rId2"/>
          <a:srcRect t="4450" r="19532"/>
          <a:stretch/>
        </p:blipFill>
        <p:spPr>
          <a:xfrm>
            <a:off x="6774287" y="978794"/>
            <a:ext cx="5141541" cy="4520266"/>
          </a:xfrm>
          <a:prstGeom prst="rect">
            <a:avLst/>
          </a:prstGeom>
        </p:spPr>
      </p:pic>
    </p:spTree>
    <p:extLst>
      <p:ext uri="{BB962C8B-B14F-4D97-AF65-F5344CB8AC3E}">
        <p14:creationId xmlns:p14="http://schemas.microsoft.com/office/powerpoint/2010/main" val="993573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Dimostrazione</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231819" y="1339403"/>
                <a:ext cx="5762223" cy="5518597"/>
              </a:xfrm>
            </p:spPr>
            <p:txBody>
              <a:bodyPr>
                <a:normAutofit fontScale="92500"/>
              </a:bodyPr>
              <a:lstStyle/>
              <a:p>
                <a:pPr marL="0" indent="0">
                  <a:buNone/>
                </a:pPr>
                <a14:m>
                  <m:oMath xmlns:m="http://schemas.openxmlformats.org/officeDocument/2006/math">
                    <m:r>
                      <a:rPr lang="de-DE" i="1">
                        <a:latin typeface="Cambria Math" panose="02040503050406030204" pitchFamily="18" charset="0"/>
                      </a:rPr>
                      <m:t>𝑟</m:t>
                    </m:r>
                    <m:r>
                      <a:rPr lang="de-DE" i="1">
                        <a:latin typeface="Cambria Math" panose="02040503050406030204" pitchFamily="18" charset="0"/>
                      </a:rPr>
                      <m:t>(</m:t>
                    </m:r>
                    <m:r>
                      <a:rPr lang="de-DE" i="1">
                        <a:latin typeface="Cambria Math" panose="02040503050406030204" pitchFamily="18" charset="0"/>
                      </a:rPr>
                      <m:t>𝐷𝐹</m:t>
                    </m:r>
                    <m:r>
                      <a:rPr lang="de-DE" i="1">
                        <a:latin typeface="Cambria Math" panose="02040503050406030204" pitchFamily="18" charset="0"/>
                      </a:rPr>
                      <m:t>,</m:t>
                    </m:r>
                    <m:r>
                      <a:rPr lang="de-DE" i="1">
                        <a:latin typeface="Cambria Math" panose="02040503050406030204" pitchFamily="18" charset="0"/>
                      </a:rPr>
                      <m:t>𝐹𝐴</m:t>
                    </m:r>
                    <m:r>
                      <a:rPr lang="de-DE" i="1">
                        <a:latin typeface="Cambria Math" panose="02040503050406030204" pitchFamily="18" charset="0"/>
                      </a:rPr>
                      <m:t>)+</m:t>
                    </m:r>
                    <m:r>
                      <a:rPr lang="de-DE" i="1">
                        <a:latin typeface="Cambria Math" panose="02040503050406030204" pitchFamily="18" charset="0"/>
                      </a:rPr>
                      <m:t>𝑞</m:t>
                    </m:r>
                    <m:r>
                      <a:rPr lang="de-DE" i="1">
                        <a:latin typeface="Cambria Math" panose="02040503050406030204" pitchFamily="18" charset="0"/>
                      </a:rPr>
                      <m:t>(</m:t>
                    </m:r>
                    <m:r>
                      <a:rPr lang="de-DE" i="1">
                        <a:latin typeface="Cambria Math" panose="02040503050406030204" pitchFamily="18" charset="0"/>
                      </a:rPr>
                      <m:t>𝐷𝑀</m:t>
                    </m:r>
                    <m:r>
                      <a:rPr lang="de-DE" i="1">
                        <a:latin typeface="Cambria Math" panose="02040503050406030204" pitchFamily="18" charset="0"/>
                      </a:rPr>
                      <m:t>)=</m:t>
                    </m:r>
                    <m:r>
                      <a:rPr lang="de-DE" i="1">
                        <a:latin typeface="Cambria Math" panose="02040503050406030204" pitchFamily="18" charset="0"/>
                      </a:rPr>
                      <m:t>𝑞</m:t>
                    </m:r>
                    <m:r>
                      <a:rPr lang="de-DE" i="1">
                        <a:latin typeface="Cambria Math" panose="02040503050406030204" pitchFamily="18" charset="0"/>
                      </a:rPr>
                      <m:t>(</m:t>
                    </m:r>
                    <m:r>
                      <a:rPr lang="de-DE" i="1">
                        <a:latin typeface="Cambria Math" panose="02040503050406030204" pitchFamily="18" charset="0"/>
                      </a:rPr>
                      <m:t>𝑀𝐹</m:t>
                    </m:r>
                    <m:r>
                      <a:rPr lang="de-DE" i="1">
                        <a:latin typeface="Cambria Math" panose="02040503050406030204" pitchFamily="18" charset="0"/>
                      </a:rPr>
                      <m:t>)</m:t>
                    </m:r>
                  </m:oMath>
                </a14:m>
                <a:r>
                  <a:rPr lang="de-DE" dirty="0"/>
                  <a:t> (2,6)</a:t>
                </a:r>
                <a:endParaRPr lang="it-IT" dirty="0"/>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𝑟</m:t>
                      </m:r>
                      <m:r>
                        <a:rPr lang="de-DE" i="1">
                          <a:latin typeface="Cambria Math" panose="02040503050406030204" pitchFamily="18" charset="0"/>
                        </a:rPr>
                        <m:t>(</m:t>
                      </m:r>
                      <m:r>
                        <a:rPr lang="de-DE" i="1">
                          <a:latin typeface="Cambria Math" panose="02040503050406030204" pitchFamily="18" charset="0"/>
                        </a:rPr>
                        <m:t>𝑀𝐹</m:t>
                      </m:r>
                      <m:r>
                        <a:rPr lang="de-DE" i="1">
                          <a:latin typeface="Cambria Math" panose="02040503050406030204" pitchFamily="18" charset="0"/>
                        </a:rPr>
                        <m:t>+</m:t>
                      </m:r>
                      <m:r>
                        <a:rPr lang="de-DE" i="1">
                          <a:latin typeface="Cambria Math" panose="02040503050406030204" pitchFamily="18" charset="0"/>
                        </a:rPr>
                        <m:t>𝐷𝑀</m:t>
                      </m:r>
                      <m:r>
                        <a:rPr lang="de-DE" i="1">
                          <a:latin typeface="Cambria Math" panose="02040503050406030204" pitchFamily="18" charset="0"/>
                        </a:rPr>
                        <m:t>,</m:t>
                      </m:r>
                      <m:r>
                        <a:rPr lang="de-DE" i="1">
                          <a:latin typeface="Cambria Math" panose="02040503050406030204" pitchFamily="18" charset="0"/>
                        </a:rPr>
                        <m:t>𝑀𝐹</m:t>
                      </m:r>
                      <m:r>
                        <a:rPr lang="de-DE" i="1">
                          <a:latin typeface="Cambria Math" panose="02040503050406030204" pitchFamily="18" charset="0"/>
                        </a:rPr>
                        <m:t>−</m:t>
                      </m:r>
                      <m:r>
                        <a:rPr lang="de-DE" i="1">
                          <a:latin typeface="Cambria Math" panose="02040503050406030204" pitchFamily="18" charset="0"/>
                        </a:rPr>
                        <m:t>𝐷𝑀</m:t>
                      </m:r>
                      <m:r>
                        <a:rPr lang="de-DE" i="1">
                          <a:latin typeface="Cambria Math" panose="02040503050406030204" pitchFamily="18" charset="0"/>
                        </a:rPr>
                        <m:t>)+</m:t>
                      </m:r>
                      <m:r>
                        <a:rPr lang="de-DE" i="1">
                          <a:latin typeface="Cambria Math" panose="02040503050406030204" pitchFamily="18" charset="0"/>
                        </a:rPr>
                        <m:t>𝑞</m:t>
                      </m:r>
                      <m:r>
                        <a:rPr lang="de-DE" i="1">
                          <a:latin typeface="Cambria Math" panose="02040503050406030204" pitchFamily="18" charset="0"/>
                        </a:rPr>
                        <m:t>(</m:t>
                      </m:r>
                      <m:r>
                        <a:rPr lang="de-DE" i="1">
                          <a:latin typeface="Cambria Math" panose="02040503050406030204" pitchFamily="18" charset="0"/>
                        </a:rPr>
                        <m:t>𝐷𝑀</m:t>
                      </m:r>
                      <m:r>
                        <a:rPr lang="de-DE" i="1">
                          <a:latin typeface="Cambria Math" panose="02040503050406030204" pitchFamily="18" charset="0"/>
                        </a:rPr>
                        <m:t>)=</m:t>
                      </m:r>
                      <m:r>
                        <a:rPr lang="de-DE" i="1">
                          <a:latin typeface="Cambria Math" panose="02040503050406030204" pitchFamily="18" charset="0"/>
                        </a:rPr>
                        <m:t>𝑞</m:t>
                      </m:r>
                      <m:r>
                        <a:rPr lang="de-DE" i="1">
                          <a:latin typeface="Cambria Math" panose="02040503050406030204" pitchFamily="18" charset="0"/>
                        </a:rPr>
                        <m:t>(</m:t>
                      </m:r>
                      <m:r>
                        <a:rPr lang="de-DE" i="1">
                          <a:latin typeface="Cambria Math" panose="02040503050406030204" pitchFamily="18" charset="0"/>
                        </a:rPr>
                        <m:t>𝑀𝐹</m:t>
                      </m:r>
                      <m:r>
                        <a:rPr lang="de-DE" i="1">
                          <a:latin typeface="Cambria Math" panose="02040503050406030204" pitchFamily="18" charset="0"/>
                        </a:rPr>
                        <m:t>)]</m:t>
                      </m:r>
                    </m:oMath>
                  </m:oMathPara>
                </a14:m>
                <a:endParaRPr lang="it-IT" dirty="0" smtClean="0"/>
              </a:p>
              <a:p>
                <a:pPr marL="0" indent="0">
                  <a:buNone/>
                </a:pPr>
                <a14:m>
                  <m:oMathPara xmlns:m="http://schemas.openxmlformats.org/officeDocument/2006/math">
                    <m:oMathParaPr>
                      <m:jc m:val="left"/>
                    </m:oMathParaPr>
                    <m:oMath xmlns:m="http://schemas.openxmlformats.org/officeDocument/2006/math">
                      <m:d>
                        <m:dPr>
                          <m:ctrlPr>
                            <a:rPr lang="it-IT"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𝑎</m:t>
                          </m:r>
                        </m:e>
                      </m:d>
                      <m:r>
                        <a:rPr lang="de-DE" i="1">
                          <a:latin typeface="Cambria Math" panose="02040503050406030204" pitchFamily="18" charset="0"/>
                        </a:rPr>
                        <m:t>𝑥</m:t>
                      </m:r>
                      <m:r>
                        <a:rPr lang="de-DE" i="1">
                          <a:latin typeface="Cambria Math" panose="02040503050406030204" pitchFamily="18" charset="0"/>
                        </a:rPr>
                        <m:t>=</m:t>
                      </m:r>
                      <m:sSup>
                        <m:sSupPr>
                          <m:ctrlPr>
                            <a:rPr lang="it-IT"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oMath>
                  </m:oMathPara>
                </a14:m>
                <a:endParaRPr lang="it-IT" dirty="0"/>
              </a:p>
              <a:p>
                <a:pPr marL="0" indent="0">
                  <a:buNone/>
                </a:pPr>
                <a:r>
                  <a:rPr lang="it-IT" dirty="0"/>
                  <a:t>Ma </a:t>
                </a:r>
                <a14:m>
                  <m:oMath xmlns:m="http://schemas.openxmlformats.org/officeDocument/2006/math">
                    <m:r>
                      <a:rPr lang="de-DE" i="1">
                        <a:latin typeface="Cambria Math" panose="02040503050406030204" pitchFamily="18" charset="0"/>
                      </a:rPr>
                      <m:t>𝑞</m:t>
                    </m:r>
                    <m:r>
                      <a:rPr lang="it-IT" i="1">
                        <a:latin typeface="Cambria Math" panose="02040503050406030204" pitchFamily="18" charset="0"/>
                      </a:rPr>
                      <m:t>(</m:t>
                    </m:r>
                    <m:r>
                      <a:rPr lang="de-DE" i="1">
                        <a:latin typeface="Cambria Math" panose="02040503050406030204" pitchFamily="18" charset="0"/>
                      </a:rPr>
                      <m:t>𝑀𝐹</m:t>
                    </m:r>
                    <m:r>
                      <a:rPr lang="it-IT" i="1">
                        <a:latin typeface="Cambria Math" panose="02040503050406030204" pitchFamily="18" charset="0"/>
                      </a:rPr>
                      <m:t>)=</m:t>
                    </m:r>
                    <m:r>
                      <a:rPr lang="de-DE" i="1">
                        <a:latin typeface="Cambria Math" panose="02040503050406030204" pitchFamily="18" charset="0"/>
                      </a:rPr>
                      <m:t>𝑞</m:t>
                    </m:r>
                    <m:r>
                      <a:rPr lang="it-IT" i="1">
                        <a:latin typeface="Cambria Math" panose="02040503050406030204" pitchFamily="18" charset="0"/>
                      </a:rPr>
                      <m:t>(</m:t>
                    </m:r>
                    <m:r>
                      <a:rPr lang="de-DE" i="1">
                        <a:latin typeface="Cambria Math" panose="02040503050406030204" pitchFamily="18" charset="0"/>
                      </a:rPr>
                      <m:t>𝑀𝐵</m:t>
                    </m:r>
                    <m:r>
                      <a:rPr lang="it-IT" i="1">
                        <a:latin typeface="Cambria Math" panose="02040503050406030204" pitchFamily="18" charset="0"/>
                      </a:rPr>
                      <m:t>)=</m:t>
                    </m:r>
                    <m:r>
                      <a:rPr lang="de-DE" i="1">
                        <a:latin typeface="Cambria Math" panose="02040503050406030204" pitchFamily="18" charset="0"/>
                      </a:rPr>
                      <m:t>𝑞</m:t>
                    </m:r>
                    <m:r>
                      <a:rPr lang="it-IT" i="1">
                        <a:latin typeface="Cambria Math" panose="02040503050406030204" pitchFamily="18" charset="0"/>
                      </a:rPr>
                      <m:t>(</m:t>
                    </m:r>
                    <m:r>
                      <a:rPr lang="de-DE" i="1">
                        <a:latin typeface="Cambria Math" panose="02040503050406030204" pitchFamily="18" charset="0"/>
                      </a:rPr>
                      <m:t>𝐴𝐵</m:t>
                    </m:r>
                    <m:r>
                      <a:rPr lang="it-IT" i="1">
                        <a:latin typeface="Cambria Math" panose="02040503050406030204" pitchFamily="18" charset="0"/>
                      </a:rPr>
                      <m:t>)+</m:t>
                    </m:r>
                    <m:r>
                      <a:rPr lang="de-DE" i="1">
                        <a:latin typeface="Cambria Math" panose="02040503050406030204" pitchFamily="18" charset="0"/>
                      </a:rPr>
                      <m:t>𝑞</m:t>
                    </m:r>
                    <m:r>
                      <a:rPr lang="it-IT" i="1">
                        <a:latin typeface="Cambria Math" panose="02040503050406030204" pitchFamily="18" charset="0"/>
                      </a:rPr>
                      <m:t>(</m:t>
                    </m:r>
                    <m:r>
                      <a:rPr lang="de-DE" i="1">
                        <a:latin typeface="Cambria Math" panose="02040503050406030204" pitchFamily="18" charset="0"/>
                      </a:rPr>
                      <m:t>𝐷𝑀</m:t>
                    </m:r>
                    <m:r>
                      <a:rPr lang="it-IT" i="1">
                        <a:latin typeface="Cambria Math" panose="02040503050406030204" pitchFamily="18" charset="0"/>
                      </a:rPr>
                      <m:t>)</m:t>
                    </m:r>
                  </m:oMath>
                </a14:m>
                <a:r>
                  <a:rPr lang="it-IT" dirty="0"/>
                  <a:t> (1,46)</a:t>
                </a:r>
              </a:p>
              <a:p>
                <a:pPr marL="0" indent="0">
                  <a:buNone/>
                </a:pPr>
                <a:r>
                  <a:rPr lang="it-IT" dirty="0"/>
                  <a:t>Ma </a:t>
                </a:r>
                <a14:m>
                  <m:oMath xmlns:m="http://schemas.openxmlformats.org/officeDocument/2006/math">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panose="02040503050406030204" pitchFamily="18" charset="0"/>
                              </a:rPr>
                              <m:t>𝑥</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𝑎</m:t>
                                </m:r>
                              </m:num>
                              <m:den>
                                <m:r>
                                  <a:rPr lang="it-IT" i="1">
                                    <a:latin typeface="Cambria Math" panose="02040503050406030204" pitchFamily="18" charset="0"/>
                                  </a:rPr>
                                  <m:t>2</m:t>
                                </m:r>
                              </m:den>
                            </m:f>
                          </m:e>
                        </m:d>
                      </m:e>
                      <m:sup>
                        <m:r>
                          <a:rPr lang="it-IT" i="1">
                            <a:latin typeface="Cambria Math" panose="02040503050406030204" pitchFamily="18" charset="0"/>
                          </a:rPr>
                          <m:t>2</m:t>
                        </m:r>
                      </m:sup>
                    </m:sSup>
                    <m:r>
                      <a:rPr lang="it-IT" i="1">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𝑎</m:t>
                        </m:r>
                      </m:e>
                      <m:sup>
                        <m:r>
                          <a:rPr lang="it-IT" i="1">
                            <a:latin typeface="Cambria Math" panose="02040503050406030204" pitchFamily="18" charset="0"/>
                          </a:rPr>
                          <m:t>2</m:t>
                        </m:r>
                      </m:sup>
                    </m:sSup>
                    <m:r>
                      <a:rPr lang="it-IT" i="1">
                        <a:latin typeface="Cambria Math" panose="02040503050406030204" pitchFamily="18" charset="0"/>
                      </a:rPr>
                      <m:t>+</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𝑎</m:t>
                                </m:r>
                              </m:num>
                              <m:den>
                                <m:r>
                                  <a:rPr lang="it-IT" i="1">
                                    <a:latin typeface="Cambria Math" panose="02040503050406030204" pitchFamily="18" charset="0"/>
                                  </a:rPr>
                                  <m:t>2</m:t>
                                </m:r>
                              </m:den>
                            </m:f>
                          </m:e>
                        </m:d>
                      </m:e>
                      <m:sup>
                        <m:r>
                          <a:rPr lang="it-IT" i="1">
                            <a:latin typeface="Cambria Math" panose="02040503050406030204" pitchFamily="18" charset="0"/>
                          </a:rPr>
                          <m:t>2</m:t>
                        </m:r>
                      </m:sup>
                    </m:sSup>
                  </m:oMath>
                </a14:m>
                <a:endParaRPr lang="it-IT" dirty="0"/>
              </a:p>
              <a:p>
                <a:pPr marL="0" indent="0">
                  <a:buNone/>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𝑞</m:t>
                      </m:r>
                      <m:r>
                        <a:rPr lang="de-DE" i="1">
                          <a:latin typeface="Cambria Math" panose="02040503050406030204" pitchFamily="18" charset="0"/>
                        </a:rPr>
                        <m:t>(</m:t>
                      </m:r>
                      <m:r>
                        <a:rPr lang="de-DE" i="1">
                          <a:latin typeface="Cambria Math" panose="02040503050406030204" pitchFamily="18" charset="0"/>
                        </a:rPr>
                        <m:t>𝐴𝑋</m:t>
                      </m:r>
                      <m:r>
                        <a:rPr lang="de-DE" i="1">
                          <a:latin typeface="Cambria Math" panose="02040503050406030204" pitchFamily="18" charset="0"/>
                        </a:rPr>
                        <m:t>)=</m:t>
                      </m:r>
                      <m:r>
                        <a:rPr lang="de-DE" i="1">
                          <a:latin typeface="Cambria Math" panose="02040503050406030204" pitchFamily="18" charset="0"/>
                        </a:rPr>
                        <m:t>𝑟𝑥</m:t>
                      </m:r>
                      <m:r>
                        <a:rPr lang="de-DE" i="1">
                          <a:latin typeface="Cambria Math" panose="02040503050406030204" pitchFamily="18" charset="0"/>
                        </a:rPr>
                        <m:t>(</m:t>
                      </m:r>
                      <m:r>
                        <a:rPr lang="de-DE" i="1">
                          <a:latin typeface="Cambria Math" panose="02040503050406030204" pitchFamily="18" charset="0"/>
                        </a:rPr>
                        <m:t>𝑋𝐵</m:t>
                      </m:r>
                      <m:r>
                        <a:rPr lang="de-DE" i="1">
                          <a:latin typeface="Cambria Math" panose="02040503050406030204" pitchFamily="18" charset="0"/>
                        </a:rPr>
                        <m:t>,</m:t>
                      </m:r>
                      <m:r>
                        <a:rPr lang="de-DE" i="1">
                          <a:latin typeface="Cambria Math" panose="02040503050406030204" pitchFamily="18" charset="0"/>
                        </a:rPr>
                        <m:t>𝑋𝐻</m:t>
                      </m:r>
                      <m:r>
                        <a:rPr lang="de-DE" i="1">
                          <a:latin typeface="Cambria Math" panose="02040503050406030204" pitchFamily="18" charset="0"/>
                        </a:rPr>
                        <m:t>)=</m:t>
                      </m:r>
                      <m:r>
                        <a:rPr lang="de-DE" i="1">
                          <a:latin typeface="Cambria Math" panose="02040503050406030204" pitchFamily="18" charset="0"/>
                        </a:rPr>
                        <m:t>𝑟</m:t>
                      </m:r>
                      <m:r>
                        <a:rPr lang="de-DE" i="1">
                          <a:latin typeface="Cambria Math" panose="02040503050406030204" pitchFamily="18" charset="0"/>
                        </a:rPr>
                        <m:t>(</m:t>
                      </m:r>
                      <m:r>
                        <a:rPr lang="de-DE" i="1">
                          <a:latin typeface="Cambria Math" panose="02040503050406030204" pitchFamily="18" charset="0"/>
                        </a:rPr>
                        <m:t>𝐴𝐵</m:t>
                      </m:r>
                      <m:r>
                        <a:rPr lang="de-DE" i="1">
                          <a:latin typeface="Cambria Math" panose="02040503050406030204" pitchFamily="18" charset="0"/>
                        </a:rPr>
                        <m:t>−</m:t>
                      </m:r>
                      <m:r>
                        <a:rPr lang="de-DE" i="1">
                          <a:latin typeface="Cambria Math" panose="02040503050406030204" pitchFamily="18" charset="0"/>
                        </a:rPr>
                        <m:t>𝐴𝑋</m:t>
                      </m:r>
                      <m:r>
                        <a:rPr lang="de-DE" i="1">
                          <a:latin typeface="Cambria Math" panose="02040503050406030204" pitchFamily="18" charset="0"/>
                        </a:rPr>
                        <m:t>,</m:t>
                      </m:r>
                      <m:r>
                        <a:rPr lang="de-DE" i="1">
                          <a:latin typeface="Cambria Math" panose="02040503050406030204" pitchFamily="18" charset="0"/>
                        </a:rPr>
                        <m:t>𝐴𝐵</m:t>
                      </m:r>
                      <m:r>
                        <a:rPr lang="de-DE" i="1">
                          <a:latin typeface="Cambria Math" panose="02040503050406030204" pitchFamily="18" charset="0"/>
                        </a:rPr>
                        <m:t>)</m:t>
                      </m:r>
                    </m:oMath>
                  </m:oMathPara>
                </a14:m>
                <a:endParaRPr lang="it-IT" dirty="0"/>
              </a:p>
              <a:p>
                <a:pPr marL="0" indent="0">
                  <a:buNone/>
                </a:pPr>
                <a14:m>
                  <m:oMath xmlns:m="http://schemas.openxmlformats.org/officeDocument/2006/math">
                    <m:d>
                      <m:dPr>
                        <m:ctrlPr>
                          <a:rPr lang="it-IT" i="1">
                            <a:latin typeface="Cambria Math" panose="02040503050406030204" pitchFamily="18" charset="0"/>
                          </a:rPr>
                        </m:ctrlPr>
                      </m:dPr>
                      <m:e>
                        <m:r>
                          <a:rPr lang="it-IT" i="1">
                            <a:latin typeface="Cambria Math" panose="02040503050406030204" pitchFamily="18" charset="0"/>
                          </a:rPr>
                          <m:t>𝑥</m:t>
                        </m:r>
                        <m:r>
                          <a:rPr lang="de-DE" i="1">
                            <a:latin typeface="Cambria Math" panose="02040503050406030204" pitchFamily="18" charset="0"/>
                          </a:rPr>
                          <m:t>+</m:t>
                        </m:r>
                        <m:r>
                          <a:rPr lang="it-IT" i="1">
                            <a:latin typeface="Cambria Math" panose="02040503050406030204" pitchFamily="18" charset="0"/>
                          </a:rPr>
                          <m:t>𝑎</m:t>
                        </m:r>
                      </m:e>
                    </m:d>
                    <m:r>
                      <a:rPr lang="it-IT" i="1">
                        <a:latin typeface="Cambria Math" panose="02040503050406030204" pitchFamily="18" charset="0"/>
                      </a:rPr>
                      <m:t>𝑥</m:t>
                    </m:r>
                    <m:r>
                      <a:rPr lang="de-DE" i="1">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𝑎</m:t>
                        </m:r>
                      </m:e>
                      <m:sup>
                        <m:r>
                          <a:rPr lang="de-DE" i="1">
                            <a:latin typeface="Cambria Math" panose="02040503050406030204" pitchFamily="18" charset="0"/>
                          </a:rPr>
                          <m:t>2</m:t>
                        </m:r>
                      </m:sup>
                    </m:sSup>
                  </m:oMath>
                </a14:m>
                <a:r>
                  <a:rPr lang="de-DE" dirty="0"/>
                  <a:t> ;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rPr>
                      <m:t>+</m:t>
                    </m:r>
                    <m:r>
                      <a:rPr lang="it-IT" i="1">
                        <a:latin typeface="Cambria Math" panose="02040503050406030204" pitchFamily="18" charset="0"/>
                      </a:rPr>
                      <m:t>𝑎𝑥</m:t>
                    </m:r>
                    <m:r>
                      <a:rPr lang="de-DE" i="1">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m:t>
                    </m:r>
                    <m:r>
                      <a:rPr lang="it-IT" i="1">
                        <a:latin typeface="Cambria Math" panose="02040503050406030204" pitchFamily="18" charset="0"/>
                      </a:rPr>
                      <m:t>𝑎𝑥</m:t>
                    </m:r>
                    <m:r>
                      <a:rPr lang="de-DE" i="1">
                        <a:latin typeface="Cambria Math" panose="02040503050406030204" pitchFamily="18" charset="0"/>
                      </a:rPr>
                      <m:t>−</m:t>
                    </m:r>
                    <m:r>
                      <a:rPr lang="it-IT" i="1">
                        <a:latin typeface="Cambria Math" panose="02040503050406030204" pitchFamily="18" charset="0"/>
                      </a:rPr>
                      <m:t>𝑎𝑥</m:t>
                    </m:r>
                  </m:oMath>
                </a14:m>
                <a:r>
                  <a:rPr lang="de-DE" dirty="0"/>
                  <a:t>; </a:t>
                </a:r>
                <a14:m>
                  <m:oMath xmlns:m="http://schemas.openxmlformats.org/officeDocument/2006/math">
                    <m:sSup>
                      <m:sSupPr>
                        <m:ctrlPr>
                          <a:rPr lang="it-IT" i="1">
                            <a:latin typeface="Cambria Math" panose="02040503050406030204" pitchFamily="18" charset="0"/>
                          </a:rPr>
                        </m:ctrlPr>
                      </m:sSupPr>
                      <m:e>
                        <m:r>
                          <a:rPr lang="de-DE" i="1">
                            <a:latin typeface="Cambria Math" panose="02040503050406030204" pitchFamily="18" charset="0"/>
                          </a:rPr>
                          <m:t>𝑥</m:t>
                        </m:r>
                      </m:e>
                      <m:sup>
                        <m:r>
                          <a:rPr lang="de-DE" i="1">
                            <a:latin typeface="Cambria Math" panose="02040503050406030204" pitchFamily="18" charset="0"/>
                          </a:rPr>
                          <m:t>2</m:t>
                        </m:r>
                      </m:sup>
                    </m:sSup>
                    <m:r>
                      <a:rPr lang="de-DE" i="1">
                        <a:latin typeface="Cambria Math" panose="02040503050406030204" pitchFamily="18" charset="0"/>
                      </a:rPr>
                      <m:t>=</m:t>
                    </m:r>
                    <m:r>
                      <a:rPr lang="de-DE" i="1">
                        <a:latin typeface="Cambria Math" panose="02040503050406030204" pitchFamily="18" charset="0"/>
                      </a:rPr>
                      <m:t>𝑎</m:t>
                    </m:r>
                    <m:d>
                      <m:dPr>
                        <m:ctrlPr>
                          <a:rPr lang="it-IT"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𝑥</m:t>
                        </m:r>
                      </m:e>
                    </m:d>
                    <m:r>
                      <a:rPr lang="de-DE" i="1">
                        <a:latin typeface="Cambria Math" panose="02040503050406030204" pitchFamily="18" charset="0"/>
                      </a:rPr>
                      <m:t>;</m:t>
                    </m:r>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oMath>
                </a14:m>
                <a:endParaRPr lang="it-IT" dirty="0"/>
              </a:p>
              <a:p>
                <a:pPr marL="0" indent="0">
                  <a:buNone/>
                </a:pPr>
                <a14:m>
                  <m:oMath xmlns:m="http://schemas.openxmlformats.org/officeDocument/2006/math">
                    <m:r>
                      <a:rPr lang="de-DE" i="1">
                        <a:latin typeface="Cambria Math" panose="02040503050406030204" pitchFamily="18" charset="0"/>
                      </a:rPr>
                      <m:t>𝐴𝐵</m:t>
                    </m:r>
                    <m:r>
                      <a:rPr lang="it-IT" i="1">
                        <a:latin typeface="Cambria Math" panose="02040503050406030204" pitchFamily="18" charset="0"/>
                      </a:rPr>
                      <m:t>:</m:t>
                    </m:r>
                    <m:r>
                      <a:rPr lang="de-DE" i="1">
                        <a:latin typeface="Cambria Math" panose="02040503050406030204" pitchFamily="18" charset="0"/>
                      </a:rPr>
                      <m:t>𝐴𝑋</m:t>
                    </m:r>
                    <m:r>
                      <a:rPr lang="it-IT" i="1">
                        <a:latin typeface="Cambria Math" panose="02040503050406030204" pitchFamily="18" charset="0"/>
                      </a:rPr>
                      <m:t>=</m:t>
                    </m:r>
                    <m:r>
                      <a:rPr lang="de-DE" i="1">
                        <a:latin typeface="Cambria Math" panose="02040503050406030204" pitchFamily="18" charset="0"/>
                      </a:rPr>
                      <m:t>𝐴𝑋</m:t>
                    </m:r>
                    <m:r>
                      <a:rPr lang="it-IT" i="1">
                        <a:latin typeface="Cambria Math" panose="02040503050406030204" pitchFamily="18" charset="0"/>
                      </a:rPr>
                      <m:t>:(</m:t>
                    </m:r>
                    <m:r>
                      <a:rPr lang="de-DE" i="1">
                        <a:latin typeface="Cambria Math" panose="02040503050406030204" pitchFamily="18" charset="0"/>
                      </a:rPr>
                      <m:t>𝐴𝐵</m:t>
                    </m:r>
                    <m:r>
                      <a:rPr lang="it-IT" i="1">
                        <a:latin typeface="Cambria Math" panose="02040503050406030204" pitchFamily="18" charset="0"/>
                      </a:rPr>
                      <m:t>−</m:t>
                    </m:r>
                    <m:r>
                      <a:rPr lang="de-DE" i="1">
                        <a:latin typeface="Cambria Math" panose="02040503050406030204" pitchFamily="18" charset="0"/>
                      </a:rPr>
                      <m:t>𝐴𝑋</m:t>
                    </m:r>
                    <m:r>
                      <a:rPr lang="it-IT" i="1">
                        <a:latin typeface="Cambria Math" panose="02040503050406030204" pitchFamily="18" charset="0"/>
                      </a:rPr>
                      <m:t>)</m:t>
                    </m:r>
                  </m:oMath>
                </a14:m>
                <a:r>
                  <a:rPr lang="it-IT" dirty="0"/>
                  <a:t> (6,16) </a:t>
                </a:r>
              </a:p>
              <a:p>
                <a:pPr marL="0" indent="0">
                  <a:buNone/>
                </a:pPr>
                <a:r>
                  <a:rPr lang="it-IT" dirty="0" smtClean="0"/>
                  <a:t>  </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231819" y="1339403"/>
                <a:ext cx="5762223" cy="5518597"/>
              </a:xfrm>
              <a:blipFill rotWithShape="0">
                <a:blip r:embed="rId2"/>
                <a:stretch>
                  <a:fillRect l="-1905" t="-1768" r="-952"/>
                </a:stretch>
              </a:blipFill>
            </p:spPr>
            <p:txBody>
              <a:bodyPr/>
              <a:lstStyle/>
              <a:p>
                <a:r>
                  <a:rPr lang="it-IT">
                    <a:noFill/>
                  </a:rPr>
                  <a:t> </a:t>
                </a:r>
              </a:p>
            </p:txBody>
          </p:sp>
        </mc:Fallback>
      </mc:AlternateContent>
      <p:pic>
        <p:nvPicPr>
          <p:cNvPr id="7" name="Segnaposto contenuto 6"/>
          <p:cNvPicPr>
            <a:picLocks noGrp="1" noChangeAspect="1"/>
          </p:cNvPicPr>
          <p:nvPr>
            <p:ph sz="half" idx="2"/>
          </p:nvPr>
        </p:nvPicPr>
        <p:blipFill rotWithShape="1">
          <a:blip r:embed="rId3"/>
          <a:srcRect l="9880" r="10087"/>
          <a:stretch/>
        </p:blipFill>
        <p:spPr>
          <a:xfrm>
            <a:off x="6619739" y="785611"/>
            <a:ext cx="5076159" cy="4696022"/>
          </a:xfrm>
          <a:prstGeom prst="rect">
            <a:avLst/>
          </a:prstGeom>
        </p:spPr>
      </p:pic>
    </p:spTree>
    <p:extLst>
      <p:ext uri="{BB962C8B-B14F-4D97-AF65-F5344CB8AC3E}">
        <p14:creationId xmlns:p14="http://schemas.microsoft.com/office/powerpoint/2010/main" val="195134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stele di Rosetta (con qualche attenzione)</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437882" y="1533378"/>
                <a:ext cx="5581918" cy="4937760"/>
              </a:xfrm>
            </p:spPr>
            <p:txBody>
              <a:bodyPr>
                <a:normAutofit fontScale="92500" lnSpcReduction="20000"/>
              </a:bodyPr>
              <a:lstStyle/>
              <a:p>
                <a:pPr marL="0" indent="0">
                  <a:buNone/>
                </a:pPr>
                <a:r>
                  <a:rPr lang="it-IT" dirty="0" smtClean="0"/>
                  <a:t>Insieme dei segmenti </a:t>
                </a:r>
                <a:r>
                  <a:rPr lang="it-IT" dirty="0" smtClean="0">
                    <a:sym typeface="Wingdings" panose="05000000000000000000" pitchFamily="2" charset="2"/>
                  </a:rPr>
                  <a:t> semianello ordinato con unità </a:t>
                </a:r>
                <a:r>
                  <a:rPr lang="it-IT" i="1" dirty="0" smtClean="0">
                    <a:sym typeface="Wingdings" panose="05000000000000000000" pitchFamily="2" charset="2"/>
                  </a:rPr>
                  <a:t>u</a:t>
                </a:r>
                <a:r>
                  <a:rPr lang="it-IT" dirty="0" smtClean="0">
                    <a:sym typeface="Wingdings" panose="05000000000000000000" pitchFamily="2" charset="2"/>
                  </a:rPr>
                  <a:t>, chiuso rispetto alla estrazione di radici quadrate.</a:t>
                </a:r>
                <a:endParaRPr lang="it-IT" i="1" dirty="0" smtClean="0">
                  <a:sym typeface="Wingdings" panose="05000000000000000000" pitchFamily="2" charset="2"/>
                </a:endParaRPr>
              </a:p>
              <a:p>
                <a:pPr marL="0" indent="0">
                  <a:buNone/>
                </a:pPr>
                <a14:m>
                  <m:oMath xmlns:m="http://schemas.openxmlformats.org/officeDocument/2006/math">
                    <m:rad>
                      <m:radPr>
                        <m:degHide m:val="on"/>
                        <m:ctrlPr>
                          <a:rPr lang="it-IT" i="1" smtClean="0">
                            <a:latin typeface="Cambria Math" panose="02040503050406030204" pitchFamily="18" charset="0"/>
                          </a:rPr>
                        </m:ctrlPr>
                      </m:radPr>
                      <m:deg/>
                      <m:e>
                        <m:r>
                          <a:rPr lang="it-IT" b="0" i="1" smtClean="0">
                            <a:latin typeface="Cambria Math" panose="02040503050406030204" pitchFamily="18" charset="0"/>
                          </a:rPr>
                          <m:t>𝑋</m:t>
                        </m:r>
                      </m:e>
                    </m:rad>
                  </m:oMath>
                </a14:m>
                <a:r>
                  <a:rPr lang="it-IT" dirty="0" smtClean="0"/>
                  <a:t> </a:t>
                </a:r>
                <a:r>
                  <a:rPr lang="it-IT" dirty="0" smtClean="0">
                    <a:sym typeface="Wingdings" panose="05000000000000000000" pitchFamily="2" charset="2"/>
                  </a:rPr>
                  <a:t></a:t>
                </a:r>
                <a:r>
                  <a:rPr lang="it-IT" dirty="0" smtClean="0"/>
                  <a:t> media proporzionale tra X e </a:t>
                </a:r>
                <a:r>
                  <a:rPr lang="it-IT" i="1" dirty="0" smtClean="0"/>
                  <a:t>u</a:t>
                </a:r>
              </a:p>
              <a:p>
                <a:pPr marL="0" indent="0">
                  <a:buNone/>
                </a:pPr>
                <a:r>
                  <a:rPr lang="it-IT" dirty="0" smtClean="0"/>
                  <a:t>In realtà la necessità di introdurre il segmento unitario per realizzare la traduzione tra geometria euclidea e algebra è stata intravista da Bombelli nel XVI secolo e utilizzata sistematicamente solo da Descartes nel XVII. Poi il rapporto si spezzò per gli sviluppi dell’algebra (equazioni di 3° grado, numeri complessi, calcolo, …) per riprendere nel XIX su altre basi (Poncelet, …)</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437882" y="1533378"/>
                <a:ext cx="5581918" cy="4937760"/>
              </a:xfrm>
              <a:blipFill rotWithShape="0">
                <a:blip r:embed="rId2"/>
                <a:stretch>
                  <a:fillRect l="-1965" t="-3580" r="-2948"/>
                </a:stretch>
              </a:blipFill>
            </p:spPr>
            <p:txBody>
              <a:bodyPr/>
              <a:lstStyle/>
              <a:p>
                <a:r>
                  <a:rPr lang="it-IT">
                    <a:noFill/>
                  </a:rPr>
                  <a:t> </a:t>
                </a:r>
              </a:p>
            </p:txBody>
          </p:sp>
        </mc:Fallback>
      </mc:AlternateContent>
      <p:pic>
        <p:nvPicPr>
          <p:cNvPr id="1030" name="Picture 6" descr="Risultati immagini per lafforgue gÃ©omÃ©trie plane et algÃ¨b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29490" y="1377384"/>
            <a:ext cx="3671667" cy="524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8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Ritorniamo alle strutture propriamente dette</a:t>
            </a:r>
            <a:endParaRPr lang="it-IT" dirty="0"/>
          </a:p>
        </p:txBody>
      </p:sp>
      <p:sp>
        <p:nvSpPr>
          <p:cNvPr id="3" name="Segnaposto contenuto 2"/>
          <p:cNvSpPr>
            <a:spLocks noGrp="1"/>
          </p:cNvSpPr>
          <p:nvPr>
            <p:ph sz="half" idx="1"/>
          </p:nvPr>
        </p:nvSpPr>
        <p:spPr/>
        <p:txBody>
          <a:bodyPr/>
          <a:lstStyle/>
          <a:p>
            <a:pPr marL="0" indent="0">
              <a:buNone/>
            </a:pPr>
            <a:r>
              <a:rPr lang="it-IT" dirty="0" smtClean="0"/>
              <a:t>Due nascite principali</a:t>
            </a:r>
          </a:p>
          <a:p>
            <a:pPr marL="0" indent="0">
              <a:buNone/>
            </a:pPr>
            <a:r>
              <a:rPr lang="it-IT" dirty="0" smtClean="0"/>
              <a:t>1. </a:t>
            </a:r>
            <a:r>
              <a:rPr lang="it-IT" dirty="0" err="1" smtClean="0"/>
              <a:t>Evariste</a:t>
            </a:r>
            <a:r>
              <a:rPr lang="it-IT" dirty="0" smtClean="0"/>
              <a:t> </a:t>
            </a:r>
            <a:r>
              <a:rPr lang="it-IT" dirty="0" err="1" smtClean="0"/>
              <a:t>Galois</a:t>
            </a:r>
            <a:r>
              <a:rPr lang="it-IT" dirty="0" smtClean="0"/>
              <a:t> (1811 - 1832) </a:t>
            </a:r>
          </a:p>
          <a:p>
            <a:pPr marL="0" indent="0">
              <a:buNone/>
            </a:pPr>
            <a:r>
              <a:rPr lang="it-IT" dirty="0" smtClean="0"/>
              <a:t>Equazioni algebriche </a:t>
            </a:r>
            <a:r>
              <a:rPr lang="it-IT" dirty="0" smtClean="0">
                <a:sym typeface="Wingdings" panose="05000000000000000000" pitchFamily="2" charset="2"/>
              </a:rPr>
              <a:t> Gruppi di permutazioni</a:t>
            </a:r>
          </a:p>
          <a:p>
            <a:pPr marL="0" indent="0">
              <a:buNone/>
            </a:pPr>
            <a:r>
              <a:rPr lang="it-IT" dirty="0" smtClean="0">
                <a:sym typeface="Wingdings" panose="05000000000000000000" pitchFamily="2" charset="2"/>
              </a:rPr>
              <a:t>Risolubilità dell’equazione  struttura del gruppo associato (risolubilità)</a:t>
            </a:r>
            <a:endParaRPr lang="it-IT" dirty="0"/>
          </a:p>
        </p:txBody>
      </p:sp>
      <p:pic>
        <p:nvPicPr>
          <p:cNvPr id="2050" name="Picture 2" descr="https://www.raiplayradio.it/cropgd/252x252/dl/img/2017/07/1499340507872Evariste_galoi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463039"/>
            <a:ext cx="4713923" cy="471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61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 Richard Dedekind e la teoria degli Ideali</a:t>
            </a:r>
            <a:br>
              <a:rPr lang="it-IT" dirty="0" smtClean="0"/>
            </a:br>
            <a:r>
              <a:rPr lang="it-IT" dirty="0" smtClean="0"/>
              <a:t>(presi alla larga)</a:t>
            </a:r>
            <a:endParaRPr lang="it-IT" dirty="0"/>
          </a:p>
        </p:txBody>
      </p:sp>
      <p:sp>
        <p:nvSpPr>
          <p:cNvPr id="3" name="Segnaposto contenuto 2"/>
          <p:cNvSpPr>
            <a:spLocks noGrp="1"/>
          </p:cNvSpPr>
          <p:nvPr>
            <p:ph sz="half" idx="1"/>
          </p:nvPr>
        </p:nvSpPr>
        <p:spPr>
          <a:xfrm>
            <a:off x="399245" y="1825625"/>
            <a:ext cx="5620555" cy="4351338"/>
          </a:xfrm>
        </p:spPr>
        <p:txBody>
          <a:bodyPr>
            <a:normAutofit/>
          </a:bodyPr>
          <a:lstStyle/>
          <a:p>
            <a:pPr marL="0" indent="0">
              <a:buNone/>
            </a:pPr>
            <a:r>
              <a:rPr lang="it-IT" dirty="0" smtClean="0"/>
              <a:t>Numeri interi </a:t>
            </a:r>
            <a:r>
              <a:rPr lang="it-IT" dirty="0" smtClean="0">
                <a:sym typeface="Wingdings" panose="05000000000000000000" pitchFamily="2" charset="2"/>
              </a:rPr>
              <a:t> Interi algebrici  Polinomi</a:t>
            </a:r>
          </a:p>
          <a:p>
            <a:pPr marL="0" indent="0">
              <a:buNone/>
            </a:pPr>
            <a:r>
              <a:rPr lang="it-IT" dirty="0" smtClean="0">
                <a:sym typeface="Wingdings" panose="05000000000000000000" pitchFamily="2" charset="2"/>
              </a:rPr>
              <a:t>Nei vari passaggi i concetti vengono via via profondamente trasformati e vanno emergendo le proprietà strutturali degli oggetti cui ci si riferisce.</a:t>
            </a:r>
          </a:p>
          <a:p>
            <a:pPr marL="0" indent="0">
              <a:buNone/>
            </a:pPr>
            <a:endParaRPr lang="it-IT" dirty="0"/>
          </a:p>
        </p:txBody>
      </p:sp>
      <p:pic>
        <p:nvPicPr>
          <p:cNvPr id="3080" name="Picture 8" descr="Risultati immagini per richard dedeki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9300" y="1287887"/>
            <a:ext cx="3844414" cy="478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72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7151"/>
          </a:xfrm>
        </p:spPr>
        <p:txBody>
          <a:bodyPr>
            <a:normAutofit fontScale="90000"/>
          </a:bodyPr>
          <a:lstStyle/>
          <a:p>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838200" y="605308"/>
                <a:ext cx="5181600" cy="5571656"/>
              </a:xfrm>
            </p:spPr>
            <p:txBody>
              <a:bodyPr>
                <a:normAutofit lnSpcReduction="10000"/>
              </a:bodyPr>
              <a:lstStyle/>
              <a:p>
                <a:pPr marL="0" indent="0">
                  <a:buNone/>
                </a:pPr>
                <a:r>
                  <a:rPr lang="it-IT" dirty="0">
                    <a:sym typeface="Wingdings" panose="05000000000000000000" pitchFamily="2" charset="2"/>
                  </a:rPr>
                  <a:t>Analogie: </a:t>
                </a:r>
                <a14:m>
                  <m:oMath xmlns:m="http://schemas.openxmlformats.org/officeDocument/2006/math">
                    <m:r>
                      <a:rPr lang="it-IT" i="1">
                        <a:latin typeface="Cambria Math" panose="02040503050406030204" pitchFamily="18" charset="0"/>
                        <a:sym typeface="Wingdings" panose="05000000000000000000" pitchFamily="2" charset="2"/>
                      </a:rPr>
                      <m:t>𝑍</m:t>
                    </m:r>
                    <m:r>
                      <a:rPr lang="it-IT" i="1">
                        <a:latin typeface="Cambria Math" panose="02040503050406030204" pitchFamily="18" charset="0"/>
                        <a:ea typeface="Cambria Math" panose="02040503050406030204" pitchFamily="18" charset="0"/>
                        <a:sym typeface="Wingdings" panose="05000000000000000000" pitchFamily="2" charset="2"/>
                      </a:rPr>
                      <m:t>↔</m:t>
                    </m:r>
                    <m:r>
                      <a:rPr lang="it-IT" i="1">
                        <a:latin typeface="Cambria Math" panose="02040503050406030204" pitchFamily="18" charset="0"/>
                        <a:ea typeface="Cambria Math" panose="02040503050406030204" pitchFamily="18" charset="0"/>
                        <a:sym typeface="Wingdings" panose="05000000000000000000" pitchFamily="2" charset="2"/>
                      </a:rPr>
                      <m:t>𝑍</m:t>
                    </m:r>
                    <m:d>
                      <m:dPr>
                        <m:begChr m:val="["/>
                        <m:endChr m:val="]"/>
                        <m:ctrlPr>
                          <a:rPr lang="it-IT" i="1">
                            <a:latin typeface="Cambria Math" panose="02040503050406030204" pitchFamily="18" charset="0"/>
                            <a:ea typeface="Cambria Math" panose="02040503050406030204" pitchFamily="18" charset="0"/>
                            <a:sym typeface="Wingdings" panose="05000000000000000000" pitchFamily="2" charset="2"/>
                          </a:rPr>
                        </m:ctrlPr>
                      </m:dPr>
                      <m:e>
                        <m:r>
                          <a:rPr lang="it-IT" i="1">
                            <a:latin typeface="Cambria Math" panose="02040503050406030204" pitchFamily="18" charset="0"/>
                            <a:ea typeface="Cambria Math" panose="02040503050406030204" pitchFamily="18" charset="0"/>
                            <a:sym typeface="Wingdings" panose="05000000000000000000" pitchFamily="2" charset="2"/>
                          </a:rPr>
                          <m:t>𝑖</m:t>
                        </m:r>
                      </m:e>
                    </m:d>
                  </m:oMath>
                </a14:m>
                <a:r>
                  <a:rPr lang="it-IT" dirty="0">
                    <a:sym typeface="Wingdings" panose="05000000000000000000" pitchFamily="2" charset="2"/>
                  </a:rPr>
                  <a:t> (interi di Gauss)</a:t>
                </a:r>
              </a:p>
              <a:p>
                <a:pPr marL="0" indent="0">
                  <a:buNone/>
                </a:pPr>
                <a:r>
                  <a:rPr lang="it-IT" dirty="0">
                    <a:sym typeface="Wingdings" panose="05000000000000000000" pitchFamily="2" charset="2"/>
                  </a:rPr>
                  <a:t>In entrambi è possibile definire il concetto di «numero primo» e si ricava la scomposizione unica in fattori primi.</a:t>
                </a:r>
              </a:p>
              <a:p>
                <a:pPr marL="0" indent="0">
                  <a:buNone/>
                </a:pPr>
                <a:r>
                  <a:rPr lang="it-IT" dirty="0">
                    <a:sym typeface="Wingdings" panose="05000000000000000000" pitchFamily="2" charset="2"/>
                  </a:rPr>
                  <a:t>Ma attenzione! Dobbiamo operare una piccola modifica: la unicità «a meno del segno» diviene «a meno di fattori invertibili». In </a:t>
                </a:r>
                <a14:m>
                  <m:oMath xmlns:m="http://schemas.openxmlformats.org/officeDocument/2006/math">
                    <m:r>
                      <a:rPr lang="it-IT" i="1">
                        <a:latin typeface="Cambria Math" panose="02040503050406030204" pitchFamily="18" charset="0"/>
                        <a:sym typeface="Wingdings" panose="05000000000000000000" pitchFamily="2" charset="2"/>
                      </a:rPr>
                      <m:t>𝑍</m:t>
                    </m:r>
                  </m:oMath>
                </a14:m>
                <a:r>
                  <a:rPr lang="it-IT" dirty="0">
                    <a:sym typeface="Wingdings" panose="05000000000000000000" pitchFamily="2" charset="2"/>
                  </a:rPr>
                  <a:t> è la stessa cosa. In </a:t>
                </a:r>
                <a14:m>
                  <m:oMath xmlns:m="http://schemas.openxmlformats.org/officeDocument/2006/math">
                    <m:r>
                      <a:rPr lang="it-IT" i="1">
                        <a:latin typeface="Cambria Math" panose="02040503050406030204" pitchFamily="18" charset="0"/>
                        <a:ea typeface="Cambria Math" panose="02040503050406030204" pitchFamily="18" charset="0"/>
                        <a:sym typeface="Wingdings" panose="05000000000000000000" pitchFamily="2" charset="2"/>
                      </a:rPr>
                      <m:t>𝑍</m:t>
                    </m:r>
                    <m:d>
                      <m:dPr>
                        <m:begChr m:val="["/>
                        <m:endChr m:val="]"/>
                        <m:ctrlPr>
                          <a:rPr lang="it-IT" i="1">
                            <a:latin typeface="Cambria Math" panose="02040503050406030204" pitchFamily="18" charset="0"/>
                            <a:ea typeface="Cambria Math" panose="02040503050406030204" pitchFamily="18" charset="0"/>
                            <a:sym typeface="Wingdings" panose="05000000000000000000" pitchFamily="2" charset="2"/>
                          </a:rPr>
                        </m:ctrlPr>
                      </m:dPr>
                      <m:e>
                        <m:r>
                          <a:rPr lang="it-IT" i="1">
                            <a:latin typeface="Cambria Math" panose="02040503050406030204" pitchFamily="18" charset="0"/>
                            <a:ea typeface="Cambria Math" panose="02040503050406030204" pitchFamily="18" charset="0"/>
                            <a:sym typeface="Wingdings" panose="05000000000000000000" pitchFamily="2" charset="2"/>
                          </a:rPr>
                          <m:t>𝑖</m:t>
                        </m:r>
                      </m:e>
                    </m:d>
                  </m:oMath>
                </a14:m>
                <a:r>
                  <a:rPr lang="it-IT" dirty="0">
                    <a:sym typeface="Wingdings" panose="05000000000000000000" pitchFamily="2" charset="2"/>
                  </a:rPr>
                  <a:t> divengono </a:t>
                </a:r>
                <a14:m>
                  <m:oMath xmlns:m="http://schemas.openxmlformats.org/officeDocument/2006/math">
                    <m:d>
                      <m:dPr>
                        <m:begChr m:val="{"/>
                        <m:endChr m:val="}"/>
                        <m:ctrlPr>
                          <a:rPr lang="it-IT" i="1">
                            <a:latin typeface="Cambria Math" panose="02040503050406030204" pitchFamily="18" charset="0"/>
                            <a:sym typeface="Wingdings" panose="05000000000000000000" pitchFamily="2" charset="2"/>
                          </a:rPr>
                        </m:ctrlPr>
                      </m:dPr>
                      <m:e>
                        <m:r>
                          <a:rPr lang="it-IT" i="1">
                            <a:latin typeface="Cambria Math" panose="02040503050406030204" pitchFamily="18" charset="0"/>
                            <a:ea typeface="Cambria Math" panose="02040503050406030204" pitchFamily="18" charset="0"/>
                            <a:sym typeface="Wingdings" panose="05000000000000000000" pitchFamily="2" charset="2"/>
                          </a:rPr>
                          <m:t>±1,±</m:t>
                        </m:r>
                        <m:r>
                          <a:rPr lang="it-IT" i="1">
                            <a:latin typeface="Cambria Math" panose="02040503050406030204" pitchFamily="18" charset="0"/>
                            <a:ea typeface="Cambria Math" panose="02040503050406030204" pitchFamily="18" charset="0"/>
                            <a:sym typeface="Wingdings" panose="05000000000000000000" pitchFamily="2" charset="2"/>
                          </a:rPr>
                          <m:t>𝑖</m:t>
                        </m:r>
                      </m:e>
                    </m:d>
                  </m:oMath>
                </a14:m>
                <a:r>
                  <a:rPr lang="it-IT" dirty="0">
                    <a:sym typeface="Wingdings" panose="05000000000000000000" pitchFamily="2" charset="2"/>
                  </a:rPr>
                  <a:t>. Piccolo cambiamento, ma tale da permettere la generalizzazione.</a:t>
                </a:r>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838200" y="605308"/>
                <a:ext cx="5181600" cy="5571656"/>
              </a:xfrm>
              <a:blipFill rotWithShape="0">
                <a:blip r:embed="rId2"/>
                <a:stretch>
                  <a:fillRect l="-2471" t="-2407"/>
                </a:stretch>
              </a:blipFill>
            </p:spPr>
            <p:txBody>
              <a:bodyPr/>
              <a:lstStyle/>
              <a:p>
                <a:r>
                  <a:rPr lang="it-IT">
                    <a:noFill/>
                  </a:rPr>
                  <a:t> </a:t>
                </a:r>
              </a:p>
            </p:txBody>
          </p:sp>
        </mc:Fallback>
      </mc:AlternateContent>
      <p:pic>
        <p:nvPicPr>
          <p:cNvPr id="4100" name="Picture 4" descr="Risultati immagini per gaus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055476" y="811369"/>
            <a:ext cx="4211061" cy="536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1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primi gaussiani</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257577" y="1825625"/>
                <a:ext cx="5762223" cy="4351338"/>
              </a:xfrm>
            </p:spPr>
            <p:txBody>
              <a:bodyPr/>
              <a:lstStyle/>
              <a:p>
                <a:pPr marL="0" indent="0">
                  <a:buNone/>
                </a:pPr>
                <a:r>
                  <a:rPr lang="it-IT" dirty="0" smtClean="0"/>
                  <a:t>Nel 1832 Gauss dimostra il teorema di fattorizzazione unica in </a:t>
                </a:r>
                <a14:m>
                  <m:oMath xmlns:m="http://schemas.openxmlformats.org/officeDocument/2006/math">
                    <m:r>
                      <a:rPr lang="it-IT" i="1" smtClean="0">
                        <a:latin typeface="Cambria Math" panose="02040503050406030204" pitchFamily="18" charset="0"/>
                        <a:ea typeface="Cambria Math" panose="02040503050406030204" pitchFamily="18" charset="0"/>
                        <a:sym typeface="Wingdings" panose="05000000000000000000" pitchFamily="2" charset="2"/>
                      </a:rPr>
                      <m:t>𝑍</m:t>
                    </m:r>
                    <m:d>
                      <m:dPr>
                        <m:begChr m:val="["/>
                        <m:endChr m:val="]"/>
                        <m:ctrlPr>
                          <a:rPr lang="it-IT" i="1">
                            <a:latin typeface="Cambria Math" panose="02040503050406030204" pitchFamily="18" charset="0"/>
                            <a:ea typeface="Cambria Math" panose="02040503050406030204" pitchFamily="18" charset="0"/>
                            <a:sym typeface="Wingdings" panose="05000000000000000000" pitchFamily="2" charset="2"/>
                          </a:rPr>
                        </m:ctrlPr>
                      </m:dPr>
                      <m:e>
                        <m:r>
                          <a:rPr lang="it-IT" b="0" i="1" smtClean="0">
                            <a:latin typeface="Cambria Math" panose="02040503050406030204" pitchFamily="18" charset="0"/>
                            <a:ea typeface="Cambria Math" panose="02040503050406030204" pitchFamily="18" charset="0"/>
                            <a:sym typeface="Wingdings" panose="05000000000000000000" pitchFamily="2" charset="2"/>
                          </a:rPr>
                          <m:t> </m:t>
                        </m:r>
                        <m:r>
                          <a:rPr lang="it-IT" i="1">
                            <a:latin typeface="Cambria Math" panose="02040503050406030204" pitchFamily="18" charset="0"/>
                            <a:ea typeface="Cambria Math" panose="02040503050406030204" pitchFamily="18" charset="0"/>
                            <a:sym typeface="Wingdings" panose="05000000000000000000" pitchFamily="2" charset="2"/>
                          </a:rPr>
                          <m:t>𝑖</m:t>
                        </m:r>
                      </m:e>
                    </m:d>
                  </m:oMath>
                </a14:m>
                <a:r>
                  <a:rPr lang="it-IT" dirty="0" smtClean="0"/>
                  <a:t>. [N.B. si ragiona sempre a meno di unità]</a:t>
                </a:r>
              </a:p>
              <a:p>
                <a:pPr marL="0" indent="0">
                  <a:buNone/>
                </a:pPr>
                <a:r>
                  <a:rPr lang="it-IT" dirty="0" smtClean="0"/>
                  <a:t>Un intero gaussiano </a:t>
                </a:r>
                <a14:m>
                  <m:oMath xmlns:m="http://schemas.openxmlformats.org/officeDocument/2006/math">
                    <m:r>
                      <a:rPr lang="it-IT" b="0" i="1" smtClean="0">
                        <a:latin typeface="Cambria Math" panose="02040503050406030204" pitchFamily="18" charset="0"/>
                      </a:rPr>
                      <m:t>𝑧</m:t>
                    </m:r>
                    <m:r>
                      <a:rPr lang="it-IT" b="0" i="0" smtClean="0">
                        <a:latin typeface="Cambria Math" panose="02040503050406030204" pitchFamily="18" charset="0"/>
                      </a:rPr>
                      <m:t>=</m:t>
                    </m:r>
                    <m:r>
                      <a:rPr lang="it-IT" b="0" i="1" smtClean="0">
                        <a:latin typeface="Cambria Math" panose="02040503050406030204" pitchFamily="18" charset="0"/>
                      </a:rPr>
                      <m:t>𝑎</m:t>
                    </m:r>
                    <m:r>
                      <a:rPr lang="it-IT" b="0" i="1" smtClean="0">
                        <a:latin typeface="Cambria Math" panose="02040503050406030204" pitchFamily="18" charset="0"/>
                      </a:rPr>
                      <m:t>+</m:t>
                    </m:r>
                    <m:r>
                      <a:rPr lang="it-IT" b="0" i="1" smtClean="0">
                        <a:latin typeface="Cambria Math" panose="02040503050406030204" pitchFamily="18" charset="0"/>
                      </a:rPr>
                      <m:t>𝑏𝑖</m:t>
                    </m:r>
                    <m:r>
                      <a:rPr lang="it-IT" b="0" i="1" smtClean="0">
                        <a:latin typeface="Cambria Math" panose="02040503050406030204" pitchFamily="18" charset="0"/>
                      </a:rPr>
                      <m:t> </m:t>
                    </m:r>
                  </m:oMath>
                </a14:m>
                <a:r>
                  <a:rPr lang="it-IT" dirty="0"/>
                  <a:t>è primo </a:t>
                </a:r>
                <a:r>
                  <a:rPr lang="it-IT" dirty="0" smtClean="0"/>
                  <a:t>se: </a:t>
                </a:r>
              </a:p>
              <a:p>
                <a:pPr marL="0" indent="0">
                  <a:buNone/>
                </a:pPr>
                <a14:m>
                  <m:oMath xmlns:m="http://schemas.openxmlformats.org/officeDocument/2006/math">
                    <m:r>
                      <a:rPr lang="it-IT" i="1">
                        <a:latin typeface="Cambria Math" panose="02040503050406030204" pitchFamily="18" charset="0"/>
                      </a:rPr>
                      <m:t>𝑧</m:t>
                    </m:r>
                    <m:r>
                      <a:rPr lang="it-IT" i="1">
                        <a:latin typeface="Cambria Math" panose="02040503050406030204" pitchFamily="18" charset="0"/>
                      </a:rPr>
                      <m:t> </m:t>
                    </m:r>
                  </m:oMath>
                </a14:m>
                <a:r>
                  <a:rPr lang="it-IT" dirty="0" smtClean="0"/>
                  <a:t>è un intero primo e </a:t>
                </a:r>
                <a14:m>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ea typeface="Cambria Math" panose="02040503050406030204" pitchFamily="18" charset="0"/>
                      </a:rPr>
                      <m:t>≡3(4)</m:t>
                    </m:r>
                  </m:oMath>
                </a14:m>
                <a:endParaRPr lang="it-IT" dirty="0" smtClean="0"/>
              </a:p>
              <a:p>
                <a:pPr marL="0" indent="0">
                  <a:buNone/>
                </a:pPr>
                <a:r>
                  <a:rPr lang="it-IT" dirty="0" smtClean="0"/>
                  <a:t>Ovvero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𝑎</m:t>
                        </m:r>
                      </m:e>
                      <m:sup>
                        <m:r>
                          <a:rPr lang="it-IT" b="0" i="1" smtClean="0">
                            <a:latin typeface="Cambria Math" panose="02040503050406030204" pitchFamily="18" charset="0"/>
                          </a:rPr>
                          <m:t>2</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2</m:t>
                        </m:r>
                      </m:sup>
                    </m:sSup>
                  </m:oMath>
                </a14:m>
                <a:r>
                  <a:rPr lang="it-IT" dirty="0" smtClean="0"/>
                  <a:t> è un intero primo.</a:t>
                </a:r>
              </a:p>
              <a:p>
                <a:pPr marL="0" indent="0">
                  <a:buNone/>
                </a:pPr>
                <a:r>
                  <a:rPr lang="it-IT" dirty="0" smtClean="0"/>
                  <a:t>Così ad esempio </a:t>
                </a:r>
                <a:r>
                  <a:rPr lang="it-IT" dirty="0" smtClean="0">
                    <a:latin typeface="Cambria Math" panose="02040503050406030204" pitchFamily="18" charset="0"/>
                    <a:ea typeface="Cambria Math" panose="02040503050406030204" pitchFamily="18" charset="0"/>
                  </a:rPr>
                  <a:t>5</a:t>
                </a:r>
                <a:r>
                  <a:rPr lang="it-IT" dirty="0" smtClean="0"/>
                  <a:t> è fattorizzabile </a:t>
                </a:r>
              </a:p>
              <a:p>
                <a:pPr marL="0" indent="0">
                  <a:buNone/>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5=(2+</m:t>
                      </m:r>
                      <m:r>
                        <a:rPr lang="it-IT" b="0" i="1" smtClean="0">
                          <a:latin typeface="Cambria Math" panose="02040503050406030204" pitchFamily="18" charset="0"/>
                        </a:rPr>
                        <m:t>𝑖</m:t>
                      </m:r>
                      <m:r>
                        <a:rPr lang="it-IT" b="0" i="1" smtClean="0">
                          <a:latin typeface="Cambria Math" panose="02040503050406030204" pitchFamily="18" charset="0"/>
                        </a:rPr>
                        <m:t>)(2−</m:t>
                      </m:r>
                      <m:r>
                        <a:rPr lang="it-IT" b="0" i="1" smtClean="0">
                          <a:latin typeface="Cambria Math" panose="02040503050406030204" pitchFamily="18" charset="0"/>
                        </a:rPr>
                        <m:t>𝑖</m:t>
                      </m:r>
                      <m:r>
                        <a:rPr lang="it-IT" b="0" i="1" smtClean="0">
                          <a:latin typeface="Cambria Math" panose="02040503050406030204" pitchFamily="18" charset="0"/>
                        </a:rPr>
                        <m:t>)</m:t>
                      </m:r>
                    </m:oMath>
                  </m:oMathPara>
                </a14:m>
                <a:endParaRPr lang="it-IT" dirty="0" smtClean="0"/>
              </a:p>
              <a:p>
                <a:pPr marL="0" indent="0">
                  <a:buNone/>
                </a:pPr>
                <a:endParaRPr lang="it-IT" dirty="0" smtClean="0"/>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257577" y="1825625"/>
                <a:ext cx="5762223" cy="4351338"/>
              </a:xfrm>
              <a:blipFill rotWithShape="0">
                <a:blip r:embed="rId2"/>
                <a:stretch>
                  <a:fillRect l="-2114" t="-2241" r="-2114"/>
                </a:stretch>
              </a:blipFill>
            </p:spPr>
            <p:txBody>
              <a:bodyPr/>
              <a:lstStyle/>
              <a:p>
                <a:r>
                  <a:rPr lang="it-IT">
                    <a:noFill/>
                  </a:rPr>
                  <a:t> </a:t>
                </a:r>
              </a:p>
            </p:txBody>
          </p:sp>
        </mc:Fallback>
      </mc:AlternateContent>
      <p:pic>
        <p:nvPicPr>
          <p:cNvPr id="5122" name="Picture 2" descr="Risultati immagini per interi di gaus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519707"/>
            <a:ext cx="5950782" cy="439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862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sviluppo dell’idea di struttura negli anni ‘30</a:t>
            </a:r>
            <a:endParaRPr lang="it-IT" dirty="0"/>
          </a:p>
        </p:txBody>
      </p:sp>
      <p:sp>
        <p:nvSpPr>
          <p:cNvPr id="3" name="Segnaposto contenuto 2"/>
          <p:cNvSpPr>
            <a:spLocks noGrp="1"/>
          </p:cNvSpPr>
          <p:nvPr>
            <p:ph sz="half" idx="1"/>
          </p:nvPr>
        </p:nvSpPr>
        <p:spPr/>
        <p:txBody>
          <a:bodyPr>
            <a:normAutofit/>
          </a:bodyPr>
          <a:lstStyle/>
          <a:p>
            <a:pPr marL="0" indent="0">
              <a:buNone/>
            </a:pPr>
            <a:r>
              <a:rPr lang="it-IT" b="1" dirty="0" smtClean="0">
                <a:solidFill>
                  <a:srgbClr val="FF0000"/>
                </a:solidFill>
              </a:rPr>
              <a:t>1930</a:t>
            </a:r>
            <a:r>
              <a:rPr lang="it-IT" dirty="0" smtClean="0"/>
              <a:t>: </a:t>
            </a:r>
            <a:r>
              <a:rPr lang="it-IT" dirty="0" err="1" smtClean="0"/>
              <a:t>Oystein</a:t>
            </a:r>
            <a:r>
              <a:rPr lang="it-IT" dirty="0" smtClean="0"/>
              <a:t> Ore </a:t>
            </a:r>
          </a:p>
          <a:p>
            <a:pPr marL="0" indent="0">
              <a:buNone/>
            </a:pPr>
            <a:r>
              <a:rPr lang="en-US" dirty="0" err="1" smtClean="0"/>
              <a:t>Quando</a:t>
            </a:r>
            <a:r>
              <a:rPr lang="en-US" dirty="0" smtClean="0"/>
              <a:t> </a:t>
            </a:r>
            <a:r>
              <a:rPr lang="en-US" dirty="0" err="1" smtClean="0"/>
              <a:t>sono</a:t>
            </a:r>
            <a:r>
              <a:rPr lang="en-US" dirty="0" smtClean="0"/>
              <a:t> state </a:t>
            </a:r>
            <a:r>
              <a:rPr lang="en-US" dirty="0" err="1" smtClean="0"/>
              <a:t>precisate</a:t>
            </a:r>
            <a:r>
              <a:rPr lang="en-US" dirty="0" smtClean="0"/>
              <a:t> </a:t>
            </a:r>
            <a:r>
              <a:rPr lang="en-US" dirty="0" err="1" smtClean="0"/>
              <a:t>alcune</a:t>
            </a:r>
            <a:r>
              <a:rPr lang="en-US" dirty="0" smtClean="0"/>
              <a:t> </a:t>
            </a:r>
            <a:r>
              <a:rPr lang="en-US" dirty="0" err="1" smtClean="0"/>
              <a:t>operazioni</a:t>
            </a:r>
            <a:r>
              <a:rPr lang="en-US" dirty="0" smtClean="0"/>
              <a:t> </a:t>
            </a:r>
            <a:r>
              <a:rPr lang="en-US" dirty="0" err="1" smtClean="0"/>
              <a:t>formali</a:t>
            </a:r>
            <a:r>
              <a:rPr lang="en-US" dirty="0" smtClean="0"/>
              <a:t>, </a:t>
            </a:r>
            <a:r>
              <a:rPr lang="en-US" dirty="0" err="1" smtClean="0"/>
              <a:t>il</a:t>
            </a:r>
            <a:r>
              <a:rPr lang="en-US" dirty="0" smtClean="0"/>
              <a:t> </a:t>
            </a:r>
            <a:r>
              <a:rPr lang="en-US" dirty="0" err="1" smtClean="0"/>
              <a:t>problema</a:t>
            </a:r>
            <a:r>
              <a:rPr lang="en-US" dirty="0" smtClean="0"/>
              <a:t> </a:t>
            </a:r>
            <a:r>
              <a:rPr lang="en-US" dirty="0" err="1" smtClean="0"/>
              <a:t>principale</a:t>
            </a:r>
            <a:r>
              <a:rPr lang="en-US" dirty="0" smtClean="0"/>
              <a:t> è </a:t>
            </a:r>
            <a:r>
              <a:rPr lang="en-US" dirty="0" err="1" smtClean="0"/>
              <a:t>determinara</a:t>
            </a:r>
            <a:r>
              <a:rPr lang="en-US" dirty="0" smtClean="0"/>
              <a:t> la </a:t>
            </a:r>
            <a:r>
              <a:rPr lang="en-US" dirty="0" err="1" smtClean="0"/>
              <a:t>struttura</a:t>
            </a:r>
            <a:r>
              <a:rPr lang="en-US" dirty="0" smtClean="0"/>
              <a:t> </a:t>
            </a:r>
            <a:r>
              <a:rPr lang="en-US" dirty="0" err="1" smtClean="0"/>
              <a:t>dei</a:t>
            </a:r>
            <a:r>
              <a:rPr lang="en-US" dirty="0" smtClean="0"/>
              <a:t> </a:t>
            </a:r>
            <a:r>
              <a:rPr lang="en-US" dirty="0" err="1" smtClean="0"/>
              <a:t>sistemi</a:t>
            </a:r>
            <a:r>
              <a:rPr lang="en-US" dirty="0" smtClean="0"/>
              <a:t> </a:t>
            </a:r>
            <a:r>
              <a:rPr lang="en-US" dirty="0" err="1" smtClean="0"/>
              <a:t>che</a:t>
            </a:r>
            <a:r>
              <a:rPr lang="en-US" dirty="0" smtClean="0"/>
              <a:t> </a:t>
            </a:r>
            <a:r>
              <a:rPr lang="en-US" dirty="0" err="1" smtClean="0"/>
              <a:t>sono</a:t>
            </a:r>
            <a:r>
              <a:rPr lang="en-US" dirty="0" smtClean="0"/>
              <a:t> </a:t>
            </a:r>
            <a:r>
              <a:rPr lang="en-US" i="1" dirty="0" err="1" smtClean="0"/>
              <a:t>chiusi</a:t>
            </a:r>
            <a:r>
              <a:rPr lang="en-US" i="1" dirty="0" smtClean="0"/>
              <a:t> </a:t>
            </a:r>
            <a:r>
              <a:rPr lang="en-US" dirty="0" err="1" smtClean="0"/>
              <a:t>rispetto</a:t>
            </a:r>
            <a:r>
              <a:rPr lang="en-US" dirty="0" smtClean="0"/>
              <a:t> a </a:t>
            </a:r>
            <a:r>
              <a:rPr lang="en-US" dirty="0" err="1" smtClean="0"/>
              <a:t>queste</a:t>
            </a:r>
            <a:r>
              <a:rPr lang="en-US" dirty="0" smtClean="0"/>
              <a:t> </a:t>
            </a:r>
            <a:r>
              <a:rPr lang="en-US" dirty="0" err="1" smtClean="0"/>
              <a:t>operazioni</a:t>
            </a:r>
            <a:r>
              <a:rPr lang="en-US" dirty="0" smtClean="0"/>
              <a:t>, </a:t>
            </a:r>
            <a:r>
              <a:rPr lang="en-US" dirty="0" err="1" smtClean="0"/>
              <a:t>cioè</a:t>
            </a:r>
            <a:r>
              <a:rPr lang="en-US" dirty="0" smtClean="0"/>
              <a:t>, </a:t>
            </a:r>
            <a:r>
              <a:rPr lang="en-US" dirty="0" err="1" smtClean="0"/>
              <a:t>hanno</a:t>
            </a:r>
            <a:r>
              <a:rPr lang="en-US" dirty="0" smtClean="0"/>
              <a:t> la </a:t>
            </a:r>
            <a:r>
              <a:rPr lang="en-US" dirty="0" err="1" smtClean="0"/>
              <a:t>proprietà</a:t>
            </a:r>
            <a:r>
              <a:rPr lang="en-US" dirty="0" smtClean="0"/>
              <a:t> </a:t>
            </a:r>
            <a:r>
              <a:rPr lang="en-US" dirty="0" err="1" smtClean="0"/>
              <a:t>che</a:t>
            </a:r>
            <a:r>
              <a:rPr lang="en-US" dirty="0" smtClean="0"/>
              <a:t> </a:t>
            </a:r>
            <a:r>
              <a:rPr lang="en-US" dirty="0" err="1" smtClean="0"/>
              <a:t>ogni</a:t>
            </a:r>
            <a:r>
              <a:rPr lang="en-US" dirty="0" smtClean="0"/>
              <a:t> </a:t>
            </a:r>
            <a:r>
              <a:rPr lang="en-US" dirty="0" err="1" smtClean="0"/>
              <a:t>operazione</a:t>
            </a:r>
            <a:r>
              <a:rPr lang="en-US" dirty="0" smtClean="0"/>
              <a:t> sui </a:t>
            </a:r>
            <a:r>
              <a:rPr lang="en-US" dirty="0" err="1" smtClean="0"/>
              <a:t>suoi</a:t>
            </a:r>
            <a:r>
              <a:rPr lang="en-US" dirty="0" smtClean="0"/>
              <a:t> </a:t>
            </a:r>
            <a:r>
              <a:rPr lang="en-US" dirty="0" err="1" smtClean="0"/>
              <a:t>elementi</a:t>
            </a:r>
            <a:r>
              <a:rPr lang="en-US" dirty="0" smtClean="0"/>
              <a:t> </a:t>
            </a:r>
            <a:r>
              <a:rPr lang="en-US" dirty="0" err="1" smtClean="0"/>
              <a:t>danno</a:t>
            </a:r>
            <a:r>
              <a:rPr lang="en-US" dirty="0" smtClean="0"/>
              <a:t> </a:t>
            </a:r>
            <a:r>
              <a:rPr lang="en-US" dirty="0" err="1" smtClean="0"/>
              <a:t>ancora</a:t>
            </a:r>
            <a:r>
              <a:rPr lang="en-US" dirty="0" smtClean="0"/>
              <a:t> un </a:t>
            </a:r>
            <a:r>
              <a:rPr lang="it-IT" dirty="0" smtClean="0"/>
              <a:t>elemento del sistema.</a:t>
            </a:r>
            <a:endParaRPr lang="en-GB" dirty="0"/>
          </a:p>
        </p:txBody>
      </p:sp>
      <p:pic>
        <p:nvPicPr>
          <p:cNvPr id="1026" name="Picture 2" descr="Risultati immagini per oystein or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83946" y="1413500"/>
            <a:ext cx="3527491" cy="555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19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p:txBody>
              <a:bodyPr/>
              <a:lstStyle/>
              <a:p>
                <a:pPr marL="0" indent="0">
                  <a:buNone/>
                </a:pPr>
                <a:r>
                  <a:rPr lang="it-IT" dirty="0"/>
                  <a:t>Analogie tra </a:t>
                </a:r>
                <a14:m>
                  <m:oMath xmlns:m="http://schemas.openxmlformats.org/officeDocument/2006/math">
                    <m:r>
                      <a:rPr lang="it-IT" i="1">
                        <a:latin typeface="Cambria Math" panose="02040503050406030204" pitchFamily="18" charset="0"/>
                        <a:ea typeface="Cambria Math" panose="02040503050406030204" pitchFamily="18" charset="0"/>
                        <a:sym typeface="Wingdings" panose="05000000000000000000" pitchFamily="2" charset="2"/>
                      </a:rPr>
                      <m:t>𝑍</m:t>
                    </m:r>
                    <m:d>
                      <m:dPr>
                        <m:begChr m:val="["/>
                        <m:endChr m:val="]"/>
                        <m:ctrlPr>
                          <a:rPr lang="it-IT" i="1">
                            <a:latin typeface="Cambria Math" panose="02040503050406030204" pitchFamily="18" charset="0"/>
                            <a:ea typeface="Cambria Math" panose="02040503050406030204" pitchFamily="18" charset="0"/>
                            <a:sym typeface="Wingdings" panose="05000000000000000000" pitchFamily="2" charset="2"/>
                          </a:rPr>
                        </m:ctrlPr>
                      </m:dPr>
                      <m:e>
                        <m:r>
                          <a:rPr lang="it-IT" i="1">
                            <a:latin typeface="Cambria Math" panose="02040503050406030204" pitchFamily="18" charset="0"/>
                            <a:ea typeface="Cambria Math" panose="02040503050406030204" pitchFamily="18" charset="0"/>
                            <a:sym typeface="Wingdings" panose="05000000000000000000" pitchFamily="2" charset="2"/>
                          </a:rPr>
                          <m:t> </m:t>
                        </m:r>
                        <m:r>
                          <a:rPr lang="it-IT" i="1">
                            <a:latin typeface="Cambria Math" panose="02040503050406030204" pitchFamily="18" charset="0"/>
                            <a:ea typeface="Cambria Math" panose="02040503050406030204" pitchFamily="18" charset="0"/>
                            <a:sym typeface="Wingdings" panose="05000000000000000000" pitchFamily="2" charset="2"/>
                          </a:rPr>
                          <m:t>𝑖</m:t>
                        </m:r>
                      </m:e>
                    </m:d>
                  </m:oMath>
                </a14:m>
                <a:r>
                  <a:rPr lang="it-IT" dirty="0"/>
                  <a:t> e </a:t>
                </a:r>
                <a:r>
                  <a:rPr lang="it-IT" i="1" dirty="0">
                    <a:latin typeface="Cambria Math" panose="02040503050406030204" pitchFamily="18" charset="0"/>
                    <a:ea typeface="Cambria Math" panose="02040503050406030204" pitchFamily="18" charset="0"/>
                  </a:rPr>
                  <a:t>Z  </a:t>
                </a:r>
                <a:r>
                  <a:rPr lang="it-IT" dirty="0">
                    <a:ea typeface="Cambria Math" panose="02040503050406030204" pitchFamily="18" charset="0"/>
                  </a:rPr>
                  <a:t>:</a:t>
                </a:r>
              </a:p>
              <a:p>
                <a:pPr marL="0" indent="0">
                  <a:buNone/>
                </a:pPr>
                <a:r>
                  <a:rPr lang="it-IT" dirty="0">
                    <a:ea typeface="Cambria Math" panose="02040503050406030204" pitchFamily="18" charset="0"/>
                  </a:rPr>
                  <a:t>E’ possibile la divisione con resto sostituendo il valore assoluto con la norma </a:t>
                </a:r>
                <a14:m>
                  <m:oMath xmlns:m="http://schemas.openxmlformats.org/officeDocument/2006/math">
                    <m:r>
                      <a:rPr lang="it-IT" i="1">
                        <a:latin typeface="Cambria Math" panose="02040503050406030204" pitchFamily="18" charset="0"/>
                        <a:ea typeface="Cambria Math" panose="02040503050406030204" pitchFamily="18" charset="0"/>
                      </a:rPr>
                      <m:t>𝑁</m:t>
                    </m:r>
                    <m:d>
                      <m:dPr>
                        <m:ctrlPr>
                          <a:rPr lang="it-IT" i="1">
                            <a:latin typeface="Cambria Math" panose="02040503050406030204" pitchFamily="18" charset="0"/>
                            <a:ea typeface="Cambria Math" panose="02040503050406030204" pitchFamily="18" charset="0"/>
                          </a:rPr>
                        </m:ctrlPr>
                      </m:dPr>
                      <m:e>
                        <m:r>
                          <a:rPr lang="it-IT" i="1">
                            <a:latin typeface="Cambria Math" panose="02040503050406030204" pitchFamily="18" charset="0"/>
                            <a:ea typeface="Cambria Math" panose="02040503050406030204" pitchFamily="18" charset="0"/>
                          </a:rPr>
                          <m:t>𝑎</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𝑏𝑖</m:t>
                        </m:r>
                      </m:e>
                    </m:d>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𝑎</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𝑏</m:t>
                        </m:r>
                      </m:e>
                      <m:sup>
                        <m:r>
                          <a:rPr lang="it-IT" i="1">
                            <a:latin typeface="Cambria Math" panose="02040503050406030204" pitchFamily="18" charset="0"/>
                            <a:ea typeface="Cambria Math" panose="02040503050406030204" pitchFamily="18" charset="0"/>
                          </a:rPr>
                          <m:t>2</m:t>
                        </m:r>
                      </m:sup>
                    </m:sSup>
                  </m:oMath>
                </a14:m>
                <a:r>
                  <a:rPr lang="it-IT" dirty="0">
                    <a:ea typeface="Cambria Math" panose="02040503050406030204" pitchFamily="18" charset="0"/>
                  </a:rPr>
                  <a:t> </a:t>
                </a:r>
              </a:p>
              <a:p>
                <a:pPr marL="0" indent="0">
                  <a:buNone/>
                </a:pPr>
                <a:r>
                  <a:rPr lang="it-IT" dirty="0">
                    <a:ea typeface="Cambria Math" panose="02040503050406030204" pitchFamily="18" charset="0"/>
                  </a:rPr>
                  <a:t>E’ possibile l’algoritmo euclideo per il M. C. D.</a:t>
                </a:r>
              </a:p>
              <a:p>
                <a:pPr marL="0" indent="0">
                  <a:buNone/>
                </a:pPr>
                <a:r>
                  <a:rPr lang="it-IT" dirty="0">
                    <a:ea typeface="Cambria Math" panose="02040503050406030204" pitchFamily="18" charset="0"/>
                  </a:rPr>
                  <a:t>E’ possibile la fattorizzazione unica.</a:t>
                </a:r>
              </a:p>
              <a:p>
                <a:pPr marL="0" indent="0">
                  <a:buNone/>
                </a:pPr>
                <a:r>
                  <a:rPr lang="it-IT" dirty="0" smtClean="0"/>
                  <a:t>Una carezza furtiva</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blipFill rotWithShape="0">
                <a:blip r:embed="rId2"/>
                <a:stretch>
                  <a:fillRect l="-2471" t="-2661" r="-353"/>
                </a:stretch>
              </a:blipFill>
            </p:spPr>
            <p:txBody>
              <a:bodyPr/>
              <a:lstStyle/>
              <a:p>
                <a:r>
                  <a:rPr lang="it-IT">
                    <a:noFill/>
                  </a:rPr>
                  <a:t> </a:t>
                </a:r>
              </a:p>
            </p:txBody>
          </p:sp>
        </mc:Fallback>
      </mc:AlternateContent>
      <p:pic>
        <p:nvPicPr>
          <p:cNvPr id="6146" name="Picture 2" descr="Risultati immagini per interi di gaus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86314" y="1056067"/>
            <a:ext cx="3342740" cy="476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8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interi di </a:t>
            </a:r>
            <a:r>
              <a:rPr lang="it-IT" dirty="0" err="1" smtClean="0"/>
              <a:t>Eisenstein</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334851" y="1825625"/>
                <a:ext cx="5684949" cy="4351338"/>
              </a:xfrm>
            </p:spPr>
            <p:txBody>
              <a:bodyPr/>
              <a:lstStyle/>
              <a:p>
                <a:pPr marL="0" indent="0">
                  <a:buNone/>
                </a:pPr>
                <a:r>
                  <a:rPr lang="it-IT" dirty="0" smtClean="0"/>
                  <a:t>1832 : Una nuova analogia, gli interi di </a:t>
                </a:r>
                <a:r>
                  <a:rPr lang="it-IT" dirty="0" err="1" smtClean="0"/>
                  <a:t>Eisenstein</a:t>
                </a:r>
                <a:endParaRPr lang="it-IT" dirty="0" smtClean="0"/>
              </a:p>
              <a:p>
                <a:pPr marL="0" indent="0">
                  <a:buNone/>
                </a:pPr>
                <a14:m>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rPr>
                      <m:t>=</m:t>
                    </m:r>
                    <m:r>
                      <a:rPr lang="it-IT" b="0" i="1" smtClean="0">
                        <a:latin typeface="Cambria Math" panose="02040503050406030204" pitchFamily="18" charset="0"/>
                      </a:rPr>
                      <m:t>𝑎</m:t>
                    </m:r>
                    <m:r>
                      <a:rPr lang="it-IT" b="0" i="1" smtClean="0">
                        <a:latin typeface="Cambria Math" panose="02040503050406030204" pitchFamily="18" charset="0"/>
                      </a:rPr>
                      <m:t>+</m:t>
                    </m:r>
                    <m:r>
                      <a:rPr lang="it-IT" b="0" i="1" smtClean="0">
                        <a:latin typeface="Cambria Math" panose="02040503050406030204" pitchFamily="18" charset="0"/>
                      </a:rPr>
                      <m:t>𝑏</m:t>
                    </m:r>
                    <m:r>
                      <a:rPr lang="it-IT" b="0" i="1" smtClean="0">
                        <a:latin typeface="Cambria Math" panose="02040503050406030204" pitchFamily="18" charset="0"/>
                        <a:ea typeface="Cambria Math" panose="02040503050406030204" pitchFamily="18" charset="0"/>
                      </a:rPr>
                      <m:t>𝜔</m:t>
                    </m:r>
                    <m:r>
                      <a:rPr lang="it-IT" b="0" i="1" smtClean="0">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𝜔</m:t>
                    </m:r>
                  </m:oMath>
                </a14:m>
                <a:r>
                  <a:rPr lang="it-IT" dirty="0" smtClean="0"/>
                  <a:t> radice terza dell’unità (diversa da 1)</a:t>
                </a:r>
              </a:p>
              <a:p>
                <a:pPr marL="0" indent="0">
                  <a:buNone/>
                </a:pPr>
                <a:r>
                  <a:rPr lang="it-IT" dirty="0" smtClean="0"/>
                  <a:t>Ma: </a:t>
                </a:r>
                <a14:m>
                  <m:oMath xmlns:m="http://schemas.openxmlformats.org/officeDocument/2006/math">
                    <m:r>
                      <a:rPr lang="it-IT" b="0" i="1" smtClean="0">
                        <a:latin typeface="Cambria Math" panose="02040503050406030204" pitchFamily="18" charset="0"/>
                      </a:rPr>
                      <m:t>𝑁</m:t>
                    </m:r>
                    <m:d>
                      <m:dPr>
                        <m:ctrlPr>
                          <a:rPr lang="it-IT" b="0" i="1" smtClean="0">
                            <a:latin typeface="Cambria Math" panose="02040503050406030204" pitchFamily="18" charset="0"/>
                          </a:rPr>
                        </m:ctrlPr>
                      </m:dPr>
                      <m:e>
                        <m:r>
                          <a:rPr lang="it-IT" b="0" i="1" smtClean="0">
                            <a:latin typeface="Cambria Math" panose="02040503050406030204" pitchFamily="18" charset="0"/>
                          </a:rPr>
                          <m:t>𝑧</m:t>
                        </m:r>
                      </m:e>
                    </m:d>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𝑎</m:t>
                        </m:r>
                      </m:e>
                      <m:sup>
                        <m:r>
                          <a:rPr lang="it-IT" b="0" i="1" smtClean="0">
                            <a:latin typeface="Cambria Math" panose="02040503050406030204" pitchFamily="18" charset="0"/>
                          </a:rPr>
                          <m:t>2</m:t>
                        </m:r>
                      </m:sup>
                    </m:sSup>
                    <m:r>
                      <a:rPr lang="it-IT" b="0" i="1" smtClean="0">
                        <a:latin typeface="Cambria Math" panose="02040503050406030204" pitchFamily="18" charset="0"/>
                      </a:rPr>
                      <m:t>−</m:t>
                    </m:r>
                    <m:r>
                      <a:rPr lang="it-IT" b="0" i="1" smtClean="0">
                        <a:latin typeface="Cambria Math" panose="02040503050406030204" pitchFamily="18" charset="0"/>
                      </a:rPr>
                      <m:t>𝑎𝑏</m:t>
                    </m:r>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𝑏</m:t>
                        </m:r>
                      </m:e>
                      <m:sup>
                        <m:r>
                          <a:rPr lang="it-IT" b="0" i="1" smtClean="0">
                            <a:latin typeface="Cambria Math" panose="02040503050406030204" pitchFamily="18" charset="0"/>
                          </a:rPr>
                          <m:t>2</m:t>
                        </m:r>
                      </m:sup>
                    </m:sSup>
                  </m:oMath>
                </a14:m>
                <a:endParaRPr lang="it-IT" b="0" dirty="0" smtClean="0"/>
              </a:p>
              <a:p>
                <a:pPr marL="0" indent="0">
                  <a:buNone/>
                </a:pPr>
                <a:r>
                  <a:rPr lang="it-IT" dirty="0" smtClean="0"/>
                  <a:t>Primi di </a:t>
                </a:r>
                <a:r>
                  <a:rPr lang="it-IT" dirty="0" err="1" smtClean="0"/>
                  <a:t>Eisenstein</a:t>
                </a:r>
                <a:r>
                  <a:rPr lang="it-IT" dirty="0" smtClean="0"/>
                  <a:t>, primi </a:t>
                </a:r>
                <a:r>
                  <a:rPr lang="it-IT" i="1" dirty="0" smtClean="0">
                    <a:latin typeface="Cambria Math" panose="02040503050406030204" pitchFamily="18" charset="0"/>
                    <a:ea typeface="Cambria Math" panose="02040503050406030204" pitchFamily="18" charset="0"/>
                  </a:rPr>
                  <a:t>p</a:t>
                </a:r>
                <a:r>
                  <a:rPr lang="it-IT" dirty="0" smtClean="0"/>
                  <a:t> interi t. c. </a:t>
                </a:r>
                <a14:m>
                  <m:oMath xmlns:m="http://schemas.openxmlformats.org/officeDocument/2006/math">
                    <m:r>
                      <a:rPr lang="it-IT" b="0" i="1" smtClean="0">
                        <a:latin typeface="Cambria Math" panose="02040503050406030204" pitchFamily="18" charset="0"/>
                      </a:rPr>
                      <m:t>𝑝</m:t>
                    </m:r>
                    <m:r>
                      <a:rPr lang="it-IT" b="0" i="1" smtClean="0">
                        <a:latin typeface="Cambria Math" panose="02040503050406030204" pitchFamily="18" charset="0"/>
                        <a:ea typeface="Cambria Math" panose="02040503050406030204" pitchFamily="18" charset="0"/>
                      </a:rPr>
                      <m:t>≡2(3)</m:t>
                    </m:r>
                  </m:oMath>
                </a14:m>
                <a:r>
                  <a:rPr lang="it-IT" dirty="0" smtClean="0"/>
                  <a:t> oppure </a:t>
                </a:r>
                <a14:m>
                  <m:oMath xmlns:m="http://schemas.openxmlformats.org/officeDocument/2006/math">
                    <m:r>
                      <a:rPr lang="it-IT" b="0" i="1" smtClean="0">
                        <a:latin typeface="Cambria Math" panose="02040503050406030204" pitchFamily="18" charset="0"/>
                      </a:rPr>
                      <m:t>𝑁</m:t>
                    </m:r>
                    <m:r>
                      <a:rPr lang="it-IT" b="0" i="1" smtClean="0">
                        <a:latin typeface="Cambria Math" panose="02040503050406030204" pitchFamily="18" charset="0"/>
                      </a:rPr>
                      <m:t>(</m:t>
                    </m:r>
                    <m:r>
                      <a:rPr lang="it-IT" b="0" i="1" smtClean="0">
                        <a:latin typeface="Cambria Math" panose="02040503050406030204" pitchFamily="18" charset="0"/>
                      </a:rPr>
                      <m:t>𝑧</m:t>
                    </m:r>
                    <m:r>
                      <a:rPr lang="it-IT" b="0" i="1" smtClean="0">
                        <a:latin typeface="Cambria Math" panose="02040503050406030204" pitchFamily="18" charset="0"/>
                      </a:rPr>
                      <m:t>)</m:t>
                    </m:r>
                  </m:oMath>
                </a14:m>
                <a:r>
                  <a:rPr lang="it-IT" dirty="0" smtClean="0"/>
                  <a:t> primo intero.</a:t>
                </a:r>
              </a:p>
              <a:p>
                <a:pPr marL="0" indent="0">
                  <a:buNone/>
                </a:pPr>
                <a:r>
                  <a:rPr lang="it-IT" dirty="0" smtClean="0"/>
                  <a:t>Necessità di una teoria unificante.</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334851" y="1825625"/>
                <a:ext cx="5684949" cy="4351338"/>
              </a:xfrm>
              <a:blipFill rotWithShape="0">
                <a:blip r:embed="rId2"/>
                <a:stretch>
                  <a:fillRect l="-2251" t="-2241" r="-322"/>
                </a:stretch>
              </a:blipFill>
            </p:spPr>
            <p:txBody>
              <a:bodyPr/>
              <a:lstStyle/>
              <a:p>
                <a:r>
                  <a:rPr lang="it-IT">
                    <a:noFill/>
                  </a:rPr>
                  <a:t> </a:t>
                </a:r>
              </a:p>
            </p:txBody>
          </p:sp>
        </mc:Fallback>
      </mc:AlternateContent>
      <p:pic>
        <p:nvPicPr>
          <p:cNvPr id="7170" name="Picture 2" descr="https://webusers.imj-prg.fr/~pierre.charollois/Eisenstein_picturebi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08355" y="540913"/>
            <a:ext cx="4286342" cy="563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35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L’analogia può fare difetto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154546" y="1825625"/>
                <a:ext cx="5865254" cy="4351338"/>
              </a:xfrm>
            </p:spPr>
            <p:txBody>
              <a:bodyPr/>
              <a:lstStyle/>
              <a:p>
                <a:pPr marL="0" indent="0">
                  <a:buNone/>
                </a:pPr>
                <a:r>
                  <a:rPr lang="it-IT" dirty="0" smtClean="0"/>
                  <a:t>Se si prosegue nell’estensione dell’analogia arrivano le difficoltà.</a:t>
                </a:r>
              </a:p>
              <a:p>
                <a:pPr marL="0" indent="0">
                  <a:buNone/>
                </a:pPr>
                <a:r>
                  <a:rPr lang="it-IT" dirty="0" smtClean="0"/>
                  <a:t>In </a:t>
                </a:r>
                <a14:m>
                  <m:oMath xmlns:m="http://schemas.openxmlformats.org/officeDocument/2006/math">
                    <m:r>
                      <a:rPr lang="it-IT" b="0" i="1" smtClean="0">
                        <a:latin typeface="Cambria Math" panose="02040503050406030204" pitchFamily="18" charset="0"/>
                      </a:rPr>
                      <m:t>𝑍</m:t>
                    </m:r>
                    <m:d>
                      <m:dPr>
                        <m:begChr m:val="["/>
                        <m:endChr m:val="]"/>
                        <m:ctrlPr>
                          <a:rPr lang="it-IT" b="0" i="1" smtClean="0">
                            <a:latin typeface="Cambria Math" panose="02040503050406030204" pitchFamily="18" charset="0"/>
                          </a:rPr>
                        </m:ctrlPr>
                      </m:dPr>
                      <m:e>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−5</m:t>
                            </m:r>
                          </m:e>
                        </m:rad>
                      </m:e>
                    </m:d>
                  </m:oMath>
                </a14:m>
                <a:r>
                  <a:rPr lang="it-IT" dirty="0" smtClean="0"/>
                  <a:t>, </a:t>
                </a:r>
                <a14:m>
                  <m:oMath xmlns:m="http://schemas.openxmlformats.org/officeDocument/2006/math">
                    <m:r>
                      <a:rPr lang="it-IT" b="0" i="1" smtClean="0">
                        <a:latin typeface="Cambria Math" panose="02040503050406030204" pitchFamily="18" charset="0"/>
                      </a:rPr>
                      <m:t>6=2∗3=                   (1+</m:t>
                    </m:r>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−5</m:t>
                        </m:r>
                      </m:e>
                    </m:rad>
                    <m:r>
                      <a:rPr lang="it-IT" b="0" i="1" smtClean="0">
                        <a:latin typeface="Cambria Math" panose="02040503050406030204" pitchFamily="18" charset="0"/>
                      </a:rPr>
                      <m:t>)(1−</m:t>
                    </m:r>
                    <m:rad>
                      <m:radPr>
                        <m:degHide m:val="on"/>
                        <m:ctrlPr>
                          <a:rPr lang="it-IT" b="0" i="1" smtClean="0">
                            <a:latin typeface="Cambria Math" panose="02040503050406030204" pitchFamily="18" charset="0"/>
                          </a:rPr>
                        </m:ctrlPr>
                      </m:radPr>
                      <m:deg/>
                      <m:e>
                        <m:r>
                          <a:rPr lang="it-IT" b="0" i="1" smtClean="0">
                            <a:latin typeface="Cambria Math" panose="02040503050406030204" pitchFamily="18" charset="0"/>
                          </a:rPr>
                          <m:t>−5</m:t>
                        </m:r>
                      </m:e>
                    </m:rad>
                    <m:r>
                      <a:rPr lang="it-IT" b="0" i="1" smtClean="0">
                        <a:latin typeface="Cambria Math" panose="02040503050406030204" pitchFamily="18" charset="0"/>
                      </a:rPr>
                      <m:t>)</m:t>
                    </m:r>
                  </m:oMath>
                </a14:m>
                <a:r>
                  <a:rPr lang="it-IT" dirty="0" smtClean="0"/>
                  <a:t> </a:t>
                </a:r>
              </a:p>
              <a:p>
                <a:pPr marL="0" indent="0">
                  <a:buNone/>
                </a:pPr>
                <a:r>
                  <a:rPr lang="it-IT" dirty="0" smtClean="0"/>
                  <a:t>Necessità di una teoria unificata che spieghi «naturalmente» somiglianze e differenze.</a:t>
                </a:r>
              </a:p>
              <a:p>
                <a:pPr marL="0" indent="0">
                  <a:buNone/>
                </a:pPr>
                <a:r>
                  <a:rPr lang="it-IT" smtClean="0"/>
                  <a:t>Dedekind X </a:t>
                </a:r>
                <a:r>
                  <a:rPr lang="it-IT" dirty="0" smtClean="0"/>
                  <a:t>supplemento alla terza edizione delle lezioni di Dirichlet, 1871</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154546" y="1825625"/>
                <a:ext cx="5865254" cy="4351338"/>
              </a:xfrm>
              <a:blipFill rotWithShape="0">
                <a:blip r:embed="rId2"/>
                <a:stretch>
                  <a:fillRect l="-2077" t="-2241"/>
                </a:stretch>
              </a:blipFill>
            </p:spPr>
            <p:txBody>
              <a:bodyPr/>
              <a:lstStyle/>
              <a:p>
                <a:r>
                  <a:rPr lang="it-IT">
                    <a:noFill/>
                  </a:rPr>
                  <a:t> </a:t>
                </a:r>
              </a:p>
            </p:txBody>
          </p:sp>
        </mc:Fallback>
      </mc:AlternateContent>
      <p:pic>
        <p:nvPicPr>
          <p:cNvPr id="8194" name="Picture 2" descr="Risultati immagini per kumm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34249" y="669701"/>
            <a:ext cx="3927445" cy="523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5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6999"/>
          </a:xfrm>
        </p:spPr>
        <p:txBody>
          <a:bodyPr>
            <a:normAutofit fontScale="90000"/>
          </a:bodyPr>
          <a:lstStyle/>
          <a:p>
            <a:endParaRPr lang="it-IT" dirty="0"/>
          </a:p>
        </p:txBody>
      </p:sp>
      <p:sp>
        <p:nvSpPr>
          <p:cNvPr id="3" name="Segnaposto contenuto 2"/>
          <p:cNvSpPr>
            <a:spLocks noGrp="1"/>
          </p:cNvSpPr>
          <p:nvPr>
            <p:ph sz="half" idx="1"/>
          </p:nvPr>
        </p:nvSpPr>
        <p:spPr>
          <a:xfrm>
            <a:off x="218941" y="695459"/>
            <a:ext cx="5800859" cy="5481504"/>
          </a:xfrm>
        </p:spPr>
        <p:txBody>
          <a:bodyPr>
            <a:normAutofit/>
          </a:bodyPr>
          <a:lstStyle/>
          <a:p>
            <a:pPr marL="0" indent="0">
              <a:buNone/>
            </a:pPr>
            <a:r>
              <a:rPr lang="it-IT" dirty="0" smtClean="0"/>
              <a:t>L’ambito: gli interi algebrici (radici di polinomi </a:t>
            </a:r>
            <a:r>
              <a:rPr lang="it-IT" dirty="0" err="1" smtClean="0"/>
              <a:t>monici</a:t>
            </a:r>
            <a:r>
              <a:rPr lang="it-IT" dirty="0" smtClean="0"/>
              <a:t> a coefficienti interi).</a:t>
            </a:r>
          </a:p>
          <a:p>
            <a:pPr marL="0" indent="0">
              <a:buNone/>
            </a:pPr>
            <a:r>
              <a:rPr lang="it-IT" dirty="0" smtClean="0"/>
              <a:t>Il metodo: l’introduzione del concetto di «anello», </a:t>
            </a:r>
            <a:r>
              <a:rPr lang="it-IT" b="1" i="1" dirty="0" smtClean="0"/>
              <a:t>D</a:t>
            </a:r>
            <a:r>
              <a:rPr lang="it-IT" dirty="0" smtClean="0"/>
              <a:t>, di interi algebrici, dei suoi ideali e lo studio delle sue proprietà «strutturali» (cos’è un ideale primo? è a ideali principali? Vale l’algoritmo euclideo?)</a:t>
            </a:r>
          </a:p>
          <a:p>
            <a:pPr marL="0" indent="0">
              <a:buNone/>
            </a:pPr>
            <a:r>
              <a:rPr lang="it-IT" dirty="0" smtClean="0"/>
              <a:t>Il risultato: il teorema di fattorizzazione unica: ogni ideale di </a:t>
            </a:r>
            <a:r>
              <a:rPr lang="it-IT" b="1" i="1" dirty="0"/>
              <a:t>D</a:t>
            </a:r>
            <a:r>
              <a:rPr lang="it-IT" dirty="0" smtClean="0"/>
              <a:t>, diverso da </a:t>
            </a:r>
            <a:r>
              <a:rPr lang="it-IT" b="1" i="1" dirty="0" smtClean="0"/>
              <a:t>D</a:t>
            </a:r>
            <a:r>
              <a:rPr lang="it-IT" dirty="0" smtClean="0"/>
              <a:t> stesso, si può rappresentare in uno e un sol modo, come prodotto di ideali primi</a:t>
            </a:r>
            <a:r>
              <a:rPr lang="it-IT" b="1" i="1" dirty="0"/>
              <a:t>.</a:t>
            </a:r>
            <a:endParaRPr lang="it-IT" dirty="0"/>
          </a:p>
        </p:txBody>
      </p:sp>
      <p:pic>
        <p:nvPicPr>
          <p:cNvPr id="9218" name="Picture 2" descr="Risultati immagini per dedekind algebraic numb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11913" y="695459"/>
            <a:ext cx="3528811" cy="529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43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Dedekind 1877: una rivoluzione prudente</a:t>
            </a:r>
            <a:endParaRPr lang="it-IT" dirty="0"/>
          </a:p>
        </p:txBody>
      </p:sp>
      <p:sp>
        <p:nvSpPr>
          <p:cNvPr id="3" name="Segnaposto contenuto 2"/>
          <p:cNvSpPr>
            <a:spLocks noGrp="1"/>
          </p:cNvSpPr>
          <p:nvPr>
            <p:ph sz="half" idx="1"/>
          </p:nvPr>
        </p:nvSpPr>
        <p:spPr>
          <a:xfrm>
            <a:off x="450761" y="1365161"/>
            <a:ext cx="5569039" cy="4811802"/>
          </a:xfrm>
        </p:spPr>
        <p:txBody>
          <a:bodyPr>
            <a:normAutofit fontScale="92500"/>
          </a:bodyPr>
          <a:lstStyle/>
          <a:p>
            <a:pPr marL="0" indent="0">
              <a:buNone/>
            </a:pPr>
            <a:r>
              <a:rPr lang="it-IT" dirty="0" smtClean="0"/>
              <a:t>Dovremo spesso considerare sistemi di numeri chiusi rispetto alla somma e alla differenza. Le proprietà generali di tali sistemi formano una teoria così estesa che può essere usata in altre ricerche … Per evitare interruzioni nel corso della nostra esposizione e allo stesso tempo rendere più facile capire l’ampiezza dei concetti su cui si basa la nostra teoria dei numeri algebrici sembra appropriato cominciare con un piccolo numero di semplicissimi teoremi.</a:t>
            </a:r>
            <a:endParaRPr lang="it-IT" dirty="0"/>
          </a:p>
        </p:txBody>
      </p:sp>
      <p:pic>
        <p:nvPicPr>
          <p:cNvPr id="10242" name="Picture 2" descr="Risultati immagini per dedekind algebraic numbe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7030" r="28231" b="6296"/>
          <a:stretch/>
        </p:blipFill>
        <p:spPr bwMode="auto">
          <a:xfrm>
            <a:off x="6928834" y="1584101"/>
            <a:ext cx="3923431" cy="431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838200" y="128790"/>
            <a:ext cx="10515600" cy="236336"/>
          </a:xfrm>
        </p:spPr>
        <p:txBody>
          <a:bodyPr>
            <a:normAutofit fontScale="90000"/>
          </a:bodyPr>
          <a:lstStyle/>
          <a:p>
            <a:endParaRPr lang="it-IT" dirty="0"/>
          </a:p>
        </p:txBody>
      </p:sp>
      <p:sp>
        <p:nvSpPr>
          <p:cNvPr id="3" name="Segnaposto contenuto 2"/>
          <p:cNvSpPr>
            <a:spLocks noGrp="1"/>
          </p:cNvSpPr>
          <p:nvPr>
            <p:ph sz="half" idx="1"/>
          </p:nvPr>
        </p:nvSpPr>
        <p:spPr>
          <a:xfrm>
            <a:off x="373487" y="759854"/>
            <a:ext cx="5646313" cy="5417109"/>
          </a:xfrm>
        </p:spPr>
        <p:txBody>
          <a:bodyPr/>
          <a:lstStyle/>
          <a:p>
            <a:pPr marL="0" indent="0">
              <a:buNone/>
            </a:pPr>
            <a:r>
              <a:rPr lang="it-IT" dirty="0" smtClean="0"/>
              <a:t>Il passaggio dagli anelli di numeri algebrici agli anelli astratti è praticamente fatto. Sarà filtrato attraverso l’assiomatica hilbertiana e formalizzato da Emmy </a:t>
            </a:r>
            <a:r>
              <a:rPr lang="it-IT" dirty="0" err="1" smtClean="0"/>
              <a:t>Noether</a:t>
            </a:r>
            <a:r>
              <a:rPr lang="it-IT" dirty="0" smtClean="0"/>
              <a:t> e la sua scuola e da </a:t>
            </a:r>
            <a:r>
              <a:rPr lang="it-IT" dirty="0" err="1" smtClean="0"/>
              <a:t>Emil</a:t>
            </a:r>
            <a:r>
              <a:rPr lang="it-IT" dirty="0" smtClean="0"/>
              <a:t> </a:t>
            </a:r>
            <a:r>
              <a:rPr lang="it-IT" dirty="0" err="1" smtClean="0"/>
              <a:t>Artin</a:t>
            </a:r>
            <a:r>
              <a:rPr lang="it-IT" dirty="0" smtClean="0"/>
              <a:t> negli anni ‘20 del secolo successivo e descritto negli anni ‘30.</a:t>
            </a:r>
          </a:p>
          <a:p>
            <a:pPr marL="0" indent="0">
              <a:buNone/>
            </a:pPr>
            <a:r>
              <a:rPr lang="it-IT" dirty="0" smtClean="0"/>
              <a:t>D’altra parte la stessa </a:t>
            </a:r>
            <a:r>
              <a:rPr lang="it-IT" dirty="0" err="1" smtClean="0"/>
              <a:t>Noether</a:t>
            </a:r>
            <a:r>
              <a:rPr lang="it-IT" dirty="0" smtClean="0"/>
              <a:t> aveva detto: </a:t>
            </a:r>
            <a:r>
              <a:rPr lang="it-IT" i="1" dirty="0" smtClean="0"/>
              <a:t>Es </a:t>
            </a:r>
            <a:r>
              <a:rPr lang="it-IT" i="1" dirty="0" err="1" smtClean="0"/>
              <a:t>steht</a:t>
            </a:r>
            <a:r>
              <a:rPr lang="it-IT" i="1" dirty="0" smtClean="0"/>
              <a:t> </a:t>
            </a:r>
            <a:r>
              <a:rPr lang="it-IT" i="1" dirty="0" err="1" smtClean="0"/>
              <a:t>alles</a:t>
            </a:r>
            <a:r>
              <a:rPr lang="it-IT" i="1" dirty="0" smtClean="0"/>
              <a:t> </a:t>
            </a:r>
            <a:r>
              <a:rPr lang="it-IT" i="1" dirty="0" err="1" smtClean="0"/>
              <a:t>schon</a:t>
            </a:r>
            <a:r>
              <a:rPr lang="it-IT" i="1" dirty="0" smtClean="0"/>
              <a:t> bei Dedekind </a:t>
            </a:r>
            <a:endParaRPr lang="it-IT" i="1" dirty="0"/>
          </a:p>
        </p:txBody>
      </p:sp>
      <p:pic>
        <p:nvPicPr>
          <p:cNvPr id="11268" name="Picture 4" descr="Risultati immagini per emmy noeth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24912" y="528034"/>
            <a:ext cx="3474224" cy="564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20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strutture e la divisibilità negli anelli commutativi</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half" idx="1"/>
              </p:nvPr>
            </p:nvSpPr>
            <p:spPr>
              <a:xfrm>
                <a:off x="412124" y="1825625"/>
                <a:ext cx="5607676" cy="4351338"/>
              </a:xfrm>
            </p:spPr>
            <p:txBody>
              <a:bodyPr>
                <a:normAutofit fontScale="92500" lnSpcReduction="10000"/>
              </a:bodyPr>
              <a:lstStyle/>
              <a:p>
                <a:pPr marL="0" indent="0">
                  <a:buNone/>
                </a:pPr>
                <a:r>
                  <a:rPr lang="it-IT" dirty="0" smtClean="0"/>
                  <a:t>Condizione perché la fattorizzazione esista in un anello A:</a:t>
                </a:r>
              </a:p>
              <a:p>
                <a:pPr marL="0" indent="0">
                  <a:buNone/>
                </a:pPr>
                <a:r>
                  <a:rPr lang="it-IT" dirty="0" smtClean="0"/>
                  <a:t>L’anello è noetheriano, cioè ogni catena crescente di ideali principali è finita (negli interi: ogni intero ammette un divisore primo; </a:t>
                </a:r>
                <a14:m>
                  <m:oMath xmlns:m="http://schemas.openxmlformats.org/officeDocument/2006/math">
                    <m:r>
                      <a:rPr lang="it-IT" b="0" i="1" smtClean="0">
                        <a:latin typeface="Cambria Math" panose="02040503050406030204" pitchFamily="18" charset="0"/>
                      </a:rPr>
                      <m:t>(</m:t>
                    </m:r>
                    <m:r>
                      <a:rPr lang="it-IT" b="0" i="1" smtClean="0">
                        <a:latin typeface="Cambria Math" panose="02040503050406030204" pitchFamily="18" charset="0"/>
                      </a:rPr>
                      <m:t>𝑛</m:t>
                    </m:r>
                    <m:r>
                      <a:rPr lang="it-IT" b="0" i="1" smtClean="0">
                        <a:latin typeface="Cambria Math" panose="02040503050406030204" pitchFamily="18" charset="0"/>
                      </a:rPr>
                      <m:t>)⊆</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𝑚</m:t>
                        </m:r>
                      </m:e>
                    </m:d>
                  </m:oMath>
                </a14:m>
                <a:r>
                  <a:rPr lang="it-IT" dirty="0" smtClean="0"/>
                  <a:t> &lt;-&gt; </a:t>
                </a:r>
                <a14:m>
                  <m:oMath xmlns:m="http://schemas.openxmlformats.org/officeDocument/2006/math">
                    <m:r>
                      <a:rPr lang="it-IT" b="0" i="1" smtClean="0">
                        <a:latin typeface="Cambria Math" panose="02040503050406030204" pitchFamily="18" charset="0"/>
                      </a:rPr>
                      <m:t>𝑚</m:t>
                    </m:r>
                    <m:r>
                      <a:rPr lang="it-IT" b="0" i="1" smtClean="0">
                        <a:latin typeface="Cambria Math" panose="02040503050406030204" pitchFamily="18" charset="0"/>
                      </a:rPr>
                      <m:t>|</m:t>
                    </m:r>
                    <m:r>
                      <a:rPr lang="it-IT" b="0" i="1" smtClean="0">
                        <a:latin typeface="Cambria Math" panose="02040503050406030204" pitchFamily="18" charset="0"/>
                      </a:rPr>
                      <m:t>𝑛</m:t>
                    </m:r>
                  </m:oMath>
                </a14:m>
                <a:r>
                  <a:rPr lang="it-IT" dirty="0" smtClean="0"/>
                  <a:t>)</a:t>
                </a:r>
              </a:p>
              <a:p>
                <a:pPr marL="0" indent="0">
                  <a:buNone/>
                </a:pPr>
                <a:r>
                  <a:rPr lang="it-IT" dirty="0" smtClean="0"/>
                  <a:t>Condizione perché la fattorizzazione sia unica:</a:t>
                </a:r>
              </a:p>
              <a:p>
                <a:pPr marL="0" indent="0">
                  <a:buNone/>
                </a:pPr>
                <a:r>
                  <a:rPr lang="it-IT" dirty="0" smtClean="0"/>
                  <a:t>L’intersezione di due ideali principali è ancora principale (negli interi, esiste il mcm)</a:t>
                </a:r>
              </a:p>
            </p:txBody>
          </p:sp>
        </mc:Choice>
        <mc:Fallback xmlns="">
          <p:sp>
            <p:nvSpPr>
              <p:cNvPr id="3" name="Segnaposto contenuto 2"/>
              <p:cNvSpPr>
                <a:spLocks noGrp="1" noRot="1" noChangeAspect="1" noMove="1" noResize="1" noEditPoints="1" noAdjustHandles="1" noChangeArrowheads="1" noChangeShapeType="1" noTextEdit="1"/>
              </p:cNvSpPr>
              <p:nvPr>
                <p:ph sz="half" idx="1"/>
              </p:nvPr>
            </p:nvSpPr>
            <p:spPr>
              <a:xfrm>
                <a:off x="412124" y="1825625"/>
                <a:ext cx="5607676" cy="4351338"/>
              </a:xfrm>
              <a:blipFill rotWithShape="0">
                <a:blip r:embed="rId2"/>
                <a:stretch>
                  <a:fillRect l="-1957" t="-2801" r="-978"/>
                </a:stretch>
              </a:blipFill>
            </p:spPr>
            <p:txBody>
              <a:bodyPr/>
              <a:lstStyle/>
              <a:p>
                <a:r>
                  <a:rPr lang="it-IT">
                    <a:noFill/>
                  </a:rPr>
                  <a:t> </a:t>
                </a:r>
              </a:p>
            </p:txBody>
          </p:sp>
        </mc:Fallback>
      </mc:AlternateContent>
      <p:pic>
        <p:nvPicPr>
          <p:cNvPr id="5" name="Picture 4" descr="Risultati immagini per emmy noeth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24912" y="1339403"/>
            <a:ext cx="2975213" cy="48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14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197699"/>
            <a:ext cx="10515600" cy="1325563"/>
          </a:xfrm>
        </p:spPr>
        <p:txBody>
          <a:bodyPr/>
          <a:lstStyle/>
          <a:p>
            <a:r>
              <a:rPr lang="it-IT" dirty="0" smtClean="0"/>
              <a:t>Varie diverse vie gradualmente convergono</a:t>
            </a:r>
            <a:endParaRPr lang="it-IT" dirty="0"/>
          </a:p>
        </p:txBody>
      </p:sp>
      <p:sp>
        <p:nvSpPr>
          <p:cNvPr id="3" name="Segnaposto contenuto 2"/>
          <p:cNvSpPr>
            <a:spLocks noGrp="1"/>
          </p:cNvSpPr>
          <p:nvPr>
            <p:ph sz="half" idx="1"/>
          </p:nvPr>
        </p:nvSpPr>
        <p:spPr>
          <a:xfrm>
            <a:off x="296214" y="1390918"/>
            <a:ext cx="5723586" cy="5100034"/>
          </a:xfrm>
        </p:spPr>
        <p:txBody>
          <a:bodyPr>
            <a:normAutofit/>
          </a:bodyPr>
          <a:lstStyle/>
          <a:p>
            <a:pPr marL="0" indent="0">
              <a:buNone/>
            </a:pPr>
            <a:r>
              <a:rPr lang="it-IT" dirty="0" smtClean="0"/>
              <a:t>Quaternioni, e poi anche, bicomplessi, biquaternioni, ottonioni, e poi ancora matrici, algebra lineare …</a:t>
            </a:r>
          </a:p>
          <a:p>
            <a:pPr marL="0" indent="0">
              <a:buNone/>
            </a:pPr>
            <a:r>
              <a:rPr lang="it-IT" b="1" dirty="0" smtClean="0">
                <a:solidFill>
                  <a:srgbClr val="FF0000"/>
                </a:solidFill>
              </a:rPr>
              <a:t>1831</a:t>
            </a:r>
            <a:r>
              <a:rPr lang="it-IT" dirty="0" smtClean="0"/>
              <a:t>: </a:t>
            </a:r>
            <a:r>
              <a:rPr lang="it-IT" dirty="0" err="1" smtClean="0"/>
              <a:t>Galois</a:t>
            </a:r>
            <a:r>
              <a:rPr lang="it-IT" dirty="0" smtClean="0"/>
              <a:t>, gruppi risolubili</a:t>
            </a:r>
          </a:p>
          <a:p>
            <a:pPr marL="0" indent="0">
              <a:buNone/>
            </a:pPr>
            <a:r>
              <a:rPr lang="it-IT" b="1" dirty="0" smtClean="0">
                <a:solidFill>
                  <a:srgbClr val="FF0000"/>
                </a:solidFill>
              </a:rPr>
              <a:t>1832</a:t>
            </a:r>
            <a:r>
              <a:rPr lang="it-IT" dirty="0" smtClean="0"/>
              <a:t>: Gauss, interi gaussiani</a:t>
            </a:r>
            <a:endParaRPr lang="it-IT" b="1" dirty="0" smtClean="0">
              <a:solidFill>
                <a:srgbClr val="FF0000"/>
              </a:solidFill>
            </a:endParaRPr>
          </a:p>
          <a:p>
            <a:pPr marL="0" indent="0">
              <a:buNone/>
            </a:pPr>
            <a:r>
              <a:rPr lang="it-IT" b="1" dirty="0" smtClean="0">
                <a:solidFill>
                  <a:srgbClr val="FF0000"/>
                </a:solidFill>
              </a:rPr>
              <a:t>1843</a:t>
            </a:r>
            <a:r>
              <a:rPr lang="it-IT" dirty="0" smtClean="0"/>
              <a:t>: Hamilton quaternioni</a:t>
            </a:r>
          </a:p>
          <a:p>
            <a:pPr marL="0" indent="0">
              <a:buNone/>
            </a:pPr>
            <a:r>
              <a:rPr lang="it-IT" b="1" dirty="0" smtClean="0">
                <a:solidFill>
                  <a:srgbClr val="FF0000"/>
                </a:solidFill>
              </a:rPr>
              <a:t>1844</a:t>
            </a:r>
            <a:r>
              <a:rPr lang="it-IT" dirty="0" smtClean="0"/>
              <a:t>: Hermann Grassmann, </a:t>
            </a:r>
            <a:r>
              <a:rPr lang="it-IT" dirty="0" err="1" smtClean="0"/>
              <a:t>Ausdehnungslehre</a:t>
            </a:r>
            <a:endParaRPr lang="it-IT" dirty="0" smtClean="0"/>
          </a:p>
          <a:p>
            <a:pPr marL="0" indent="0">
              <a:buNone/>
            </a:pPr>
            <a:r>
              <a:rPr lang="it-IT" b="1" dirty="0" smtClean="0">
                <a:solidFill>
                  <a:srgbClr val="FF0000"/>
                </a:solidFill>
              </a:rPr>
              <a:t>1870</a:t>
            </a:r>
            <a:r>
              <a:rPr lang="it-IT" dirty="0" smtClean="0"/>
              <a:t>: Benjamin </a:t>
            </a:r>
            <a:r>
              <a:rPr lang="it-IT" dirty="0" err="1" smtClean="0"/>
              <a:t>Peirce</a:t>
            </a:r>
            <a:r>
              <a:rPr lang="it-IT" dirty="0" smtClean="0"/>
              <a:t>, Linear associative </a:t>
            </a:r>
            <a:r>
              <a:rPr lang="it-IT" dirty="0" err="1" smtClean="0"/>
              <a:t>algebras</a:t>
            </a:r>
            <a:r>
              <a:rPr lang="it-IT" dirty="0" smtClean="0"/>
              <a:t>.</a:t>
            </a:r>
          </a:p>
          <a:p>
            <a:pPr marL="0" indent="0">
              <a:buNone/>
            </a:pPr>
            <a:r>
              <a:rPr lang="it-IT" b="1" dirty="0" smtClean="0">
                <a:solidFill>
                  <a:srgbClr val="FF0000"/>
                </a:solidFill>
              </a:rPr>
              <a:t>1884</a:t>
            </a:r>
            <a:r>
              <a:rPr lang="it-IT" dirty="0" smtClean="0"/>
              <a:t>: Corrado Segre, iperspazi</a:t>
            </a:r>
          </a:p>
        </p:txBody>
      </p:sp>
      <p:pic>
        <p:nvPicPr>
          <p:cNvPr id="12290" name="Picture 2" descr="Risultati immagini per galoi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2047741"/>
            <a:ext cx="6063783" cy="341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58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5719"/>
          </a:xfrm>
        </p:spPr>
        <p:txBody>
          <a:bodyPr>
            <a:normAutofit fontScale="90000"/>
          </a:bodyPr>
          <a:lstStyle/>
          <a:p>
            <a:endParaRPr lang="it-IT" dirty="0"/>
          </a:p>
        </p:txBody>
      </p:sp>
      <p:sp>
        <p:nvSpPr>
          <p:cNvPr id="3" name="Segnaposto contenuto 2"/>
          <p:cNvSpPr>
            <a:spLocks noGrp="1"/>
          </p:cNvSpPr>
          <p:nvPr>
            <p:ph sz="half" idx="1"/>
          </p:nvPr>
        </p:nvSpPr>
        <p:spPr>
          <a:xfrm>
            <a:off x="838200" y="643944"/>
            <a:ext cx="5181600" cy="5533019"/>
          </a:xfrm>
        </p:spPr>
        <p:txBody>
          <a:bodyPr>
            <a:normAutofit lnSpcReduction="10000"/>
          </a:bodyPr>
          <a:lstStyle/>
          <a:p>
            <a:pPr marL="0" indent="0">
              <a:buNone/>
            </a:pPr>
            <a:r>
              <a:rPr lang="it-IT" b="1" dirty="0">
                <a:solidFill>
                  <a:srgbClr val="FF0000"/>
                </a:solidFill>
              </a:rPr>
              <a:t>1889</a:t>
            </a:r>
            <a:r>
              <a:rPr lang="it-IT" dirty="0"/>
              <a:t>: Peano, definizione assiomatica di spazio </a:t>
            </a:r>
            <a:r>
              <a:rPr lang="it-IT" dirty="0" smtClean="0"/>
              <a:t>vettoriale</a:t>
            </a:r>
          </a:p>
          <a:p>
            <a:pPr marL="0" indent="0">
              <a:buNone/>
            </a:pPr>
            <a:r>
              <a:rPr lang="it-IT" b="1" dirty="0" smtClean="0">
                <a:solidFill>
                  <a:srgbClr val="FF0000"/>
                </a:solidFill>
              </a:rPr>
              <a:t>1895</a:t>
            </a:r>
            <a:r>
              <a:rPr lang="it-IT" dirty="0" smtClean="0"/>
              <a:t>: Weber, testo di algebra</a:t>
            </a:r>
            <a:endParaRPr lang="it-IT" dirty="0"/>
          </a:p>
          <a:p>
            <a:pPr marL="0" indent="0">
              <a:buNone/>
            </a:pPr>
            <a:r>
              <a:rPr lang="it-IT" b="1" dirty="0" smtClean="0">
                <a:solidFill>
                  <a:srgbClr val="FF0000"/>
                </a:solidFill>
              </a:rPr>
              <a:t>1899</a:t>
            </a:r>
            <a:r>
              <a:rPr lang="it-IT" dirty="0" smtClean="0"/>
              <a:t>: Hilbert, il metodo assiomatico</a:t>
            </a:r>
          </a:p>
          <a:p>
            <a:pPr marL="0" indent="0">
              <a:buNone/>
            </a:pPr>
            <a:r>
              <a:rPr lang="it-IT" b="1" dirty="0" smtClean="0">
                <a:solidFill>
                  <a:srgbClr val="FF0000"/>
                </a:solidFill>
              </a:rPr>
              <a:t>1910</a:t>
            </a:r>
            <a:r>
              <a:rPr lang="it-IT" dirty="0" smtClean="0"/>
              <a:t>: Ernst </a:t>
            </a:r>
            <a:r>
              <a:rPr lang="it-IT" dirty="0" err="1" smtClean="0"/>
              <a:t>Steinitz</a:t>
            </a:r>
            <a:r>
              <a:rPr lang="it-IT" dirty="0" smtClean="0"/>
              <a:t>, teoria assiomatica dei campi</a:t>
            </a:r>
          </a:p>
          <a:p>
            <a:pPr marL="0" indent="0">
              <a:buNone/>
            </a:pPr>
            <a:r>
              <a:rPr lang="it-IT" b="1" dirty="0" smtClean="0">
                <a:solidFill>
                  <a:srgbClr val="FF0000"/>
                </a:solidFill>
              </a:rPr>
              <a:t>1921</a:t>
            </a:r>
            <a:r>
              <a:rPr lang="it-IT" dirty="0" smtClean="0"/>
              <a:t>: Gaetano Scorza, Corpi numerici e algebre</a:t>
            </a:r>
          </a:p>
          <a:p>
            <a:pPr marL="0" indent="0">
              <a:buNone/>
            </a:pPr>
            <a:r>
              <a:rPr lang="it-IT" b="1" dirty="0" smtClean="0">
                <a:solidFill>
                  <a:srgbClr val="FF0000"/>
                </a:solidFill>
              </a:rPr>
              <a:t>1923</a:t>
            </a:r>
            <a:r>
              <a:rPr lang="it-IT" dirty="0" smtClean="0"/>
              <a:t>: </a:t>
            </a:r>
            <a:r>
              <a:rPr lang="it-IT" dirty="0" err="1" smtClean="0"/>
              <a:t>Dickson</a:t>
            </a:r>
            <a:r>
              <a:rPr lang="it-IT" dirty="0" smtClean="0"/>
              <a:t>, Teoria delle algebre</a:t>
            </a:r>
          </a:p>
          <a:p>
            <a:pPr marL="0" indent="0">
              <a:buNone/>
            </a:pPr>
            <a:r>
              <a:rPr lang="it-IT" b="1" dirty="0" smtClean="0">
                <a:solidFill>
                  <a:srgbClr val="FF0000"/>
                </a:solidFill>
              </a:rPr>
              <a:t>1930</a:t>
            </a:r>
            <a:r>
              <a:rPr lang="it-IT" dirty="0" smtClean="0"/>
              <a:t>: Van </a:t>
            </a:r>
            <a:r>
              <a:rPr lang="it-IT" dirty="0" err="1" smtClean="0"/>
              <a:t>der</a:t>
            </a:r>
            <a:r>
              <a:rPr lang="it-IT" dirty="0" smtClean="0"/>
              <a:t> </a:t>
            </a:r>
            <a:r>
              <a:rPr lang="it-IT" dirty="0" err="1" smtClean="0"/>
              <a:t>Waerden</a:t>
            </a:r>
            <a:r>
              <a:rPr lang="it-IT" dirty="0" smtClean="0"/>
              <a:t> (Emmy </a:t>
            </a:r>
            <a:r>
              <a:rPr lang="it-IT" dirty="0" err="1" smtClean="0"/>
              <a:t>Noether</a:t>
            </a:r>
            <a:r>
              <a:rPr lang="it-IT" dirty="0"/>
              <a:t>)</a:t>
            </a:r>
            <a:endParaRPr lang="it-IT" dirty="0" smtClean="0"/>
          </a:p>
          <a:p>
            <a:pPr marL="0" indent="0">
              <a:buNone/>
            </a:pPr>
            <a:endParaRPr lang="it-IT" dirty="0"/>
          </a:p>
        </p:txBody>
      </p:sp>
      <p:pic>
        <p:nvPicPr>
          <p:cNvPr id="13316" name="Picture 4" descr="Risultati immagini per pean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0989" y="1554265"/>
            <a:ext cx="5181600" cy="298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40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Euler</a:t>
            </a:r>
            <a:r>
              <a:rPr lang="it-IT" dirty="0" smtClean="0"/>
              <a:t> 1770</a:t>
            </a:r>
            <a:endParaRPr lang="it-IT" dirty="0"/>
          </a:p>
        </p:txBody>
      </p:sp>
      <p:sp>
        <p:nvSpPr>
          <p:cNvPr id="3" name="Segnaposto contenuto 2"/>
          <p:cNvSpPr>
            <a:spLocks noGrp="1"/>
          </p:cNvSpPr>
          <p:nvPr>
            <p:ph sz="half" idx="1"/>
          </p:nvPr>
        </p:nvSpPr>
        <p:spPr/>
        <p:txBody>
          <a:bodyPr/>
          <a:lstStyle/>
          <a:p>
            <a:pPr marL="0" indent="0">
              <a:buNone/>
            </a:pPr>
            <a:r>
              <a:rPr lang="it-IT" dirty="0" smtClean="0"/>
              <a:t>Nell'algebra consideriamo solo i numeri, che rappresentano quantità, senza riguardo ai diversi tipi di quantità. Queste sono oggetto di altre arti della matematica. </a:t>
            </a:r>
            <a:endParaRPr lang="it-IT" dirty="0"/>
          </a:p>
        </p:txBody>
      </p:sp>
      <p:pic>
        <p:nvPicPr>
          <p:cNvPr id="14338" name="Picture 2" descr="Risultati immagini per euler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21330" y="618186"/>
            <a:ext cx="4449920" cy="555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51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214424"/>
          </a:xfrm>
        </p:spPr>
        <p:txBody>
          <a:bodyPr>
            <a:normAutofit fontScale="90000"/>
          </a:bodyPr>
          <a:lstStyle/>
          <a:p>
            <a:endParaRPr lang="it-IT" dirty="0"/>
          </a:p>
        </p:txBody>
      </p:sp>
      <p:sp>
        <p:nvSpPr>
          <p:cNvPr id="3" name="Segnaposto contenuto 2"/>
          <p:cNvSpPr>
            <a:spLocks noGrp="1"/>
          </p:cNvSpPr>
          <p:nvPr>
            <p:ph sz="half" idx="1"/>
          </p:nvPr>
        </p:nvSpPr>
        <p:spPr>
          <a:xfrm>
            <a:off x="218941" y="746974"/>
            <a:ext cx="5800859" cy="5718219"/>
          </a:xfrm>
        </p:spPr>
        <p:txBody>
          <a:bodyPr>
            <a:normAutofit fontScale="92500" lnSpcReduction="20000"/>
          </a:bodyPr>
          <a:lstStyle/>
          <a:p>
            <a:pPr marL="0" indent="0">
              <a:buNone/>
            </a:pPr>
            <a:r>
              <a:rPr lang="it-IT" b="1" dirty="0" smtClean="0">
                <a:solidFill>
                  <a:srgbClr val="FF0000"/>
                </a:solidFill>
              </a:rPr>
              <a:t>1930</a:t>
            </a:r>
            <a:r>
              <a:rPr lang="it-IT" dirty="0" smtClean="0"/>
              <a:t>: Van </a:t>
            </a:r>
            <a:r>
              <a:rPr lang="it-IT" dirty="0" err="1" smtClean="0"/>
              <a:t>der</a:t>
            </a:r>
            <a:r>
              <a:rPr lang="it-IT" dirty="0" smtClean="0"/>
              <a:t> </a:t>
            </a:r>
            <a:r>
              <a:rPr lang="it-IT" dirty="0" err="1" smtClean="0"/>
              <a:t>Waerden</a:t>
            </a:r>
            <a:r>
              <a:rPr lang="it-IT" dirty="0" smtClean="0"/>
              <a:t> (1903 - 1996) </a:t>
            </a:r>
            <a:r>
              <a:rPr lang="it-IT" i="1" dirty="0" smtClean="0"/>
              <a:t>Moderne Algebra </a:t>
            </a:r>
            <a:r>
              <a:rPr lang="it-IT" dirty="0" smtClean="0"/>
              <a:t>(Emmy </a:t>
            </a:r>
            <a:r>
              <a:rPr lang="it-IT" dirty="0" err="1" smtClean="0"/>
              <a:t>Noether</a:t>
            </a:r>
            <a:r>
              <a:rPr lang="it-IT" dirty="0" smtClean="0"/>
              <a:t>)</a:t>
            </a:r>
          </a:p>
          <a:p>
            <a:pPr marL="0" indent="0">
              <a:buNone/>
            </a:pPr>
            <a:r>
              <a:rPr lang="it-IT" i="1" dirty="0" smtClean="0"/>
              <a:t>Lo scopo di questo capitolo è dare una visione generale della struttura dei campi  commutativi …</a:t>
            </a:r>
          </a:p>
          <a:p>
            <a:pPr marL="0" indent="0">
              <a:buNone/>
            </a:pPr>
            <a:r>
              <a:rPr lang="en-US" dirty="0" err="1" smtClean="0"/>
              <a:t>Questo</a:t>
            </a:r>
            <a:r>
              <a:rPr lang="en-US" dirty="0" smtClean="0"/>
              <a:t> </a:t>
            </a:r>
            <a:r>
              <a:rPr lang="en-US" dirty="0" err="1" smtClean="0"/>
              <a:t>testo</a:t>
            </a:r>
            <a:r>
              <a:rPr lang="en-US" dirty="0" smtClean="0"/>
              <a:t> bello </a:t>
            </a:r>
            <a:r>
              <a:rPr lang="en-US" dirty="0" err="1" smtClean="0"/>
              <a:t>ed</a:t>
            </a:r>
            <a:r>
              <a:rPr lang="en-US" dirty="0" smtClean="0"/>
              <a:t> </a:t>
            </a:r>
            <a:r>
              <a:rPr lang="en-US" dirty="0" err="1" smtClean="0"/>
              <a:t>eloquente</a:t>
            </a:r>
            <a:r>
              <a:rPr lang="en-US" dirty="0" smtClean="0"/>
              <a:t> è </a:t>
            </a:r>
            <a:r>
              <a:rPr lang="en-US" dirty="0" err="1" smtClean="0"/>
              <a:t>servito</a:t>
            </a:r>
            <a:r>
              <a:rPr lang="en-US" dirty="0" smtClean="0"/>
              <a:t> a </a:t>
            </a:r>
            <a:r>
              <a:rPr lang="en-US" dirty="0" err="1" smtClean="0"/>
              <a:t>trasformare</a:t>
            </a:r>
            <a:r>
              <a:rPr lang="en-US" dirty="0" smtClean="0"/>
              <a:t> </a:t>
            </a:r>
            <a:r>
              <a:rPr lang="en-US" dirty="0" err="1" smtClean="0"/>
              <a:t>l’insegnamento</a:t>
            </a:r>
            <a:r>
              <a:rPr lang="en-US" dirty="0" smtClean="0"/>
              <a:t> </a:t>
            </a:r>
            <a:r>
              <a:rPr lang="en-US" dirty="0" err="1" smtClean="0"/>
              <a:t>universitario</a:t>
            </a:r>
            <a:r>
              <a:rPr lang="en-US" dirty="0" smtClean="0"/>
              <a:t> </a:t>
            </a:r>
            <a:r>
              <a:rPr lang="en-US" dirty="0" err="1" smtClean="0"/>
              <a:t>dell’algebra</a:t>
            </a:r>
            <a:r>
              <a:rPr lang="en-US" dirty="0"/>
              <a:t>, </a:t>
            </a:r>
            <a:r>
              <a:rPr lang="en-US" dirty="0" smtClean="0"/>
              <a:t>non solo in Germania, ma </a:t>
            </a:r>
            <a:r>
              <a:rPr lang="en-US" dirty="0" err="1" smtClean="0"/>
              <a:t>altrove</a:t>
            </a:r>
            <a:r>
              <a:rPr lang="en-US" dirty="0" smtClean="0"/>
              <a:t> in Europa e </a:t>
            </a:r>
            <a:r>
              <a:rPr lang="en-US" dirty="0" err="1" smtClean="0"/>
              <a:t>negli</a:t>
            </a:r>
            <a:r>
              <a:rPr lang="en-US" dirty="0" smtClean="0"/>
              <a:t> </a:t>
            </a:r>
            <a:r>
              <a:rPr lang="en-US" dirty="0" err="1" smtClean="0"/>
              <a:t>Stati</a:t>
            </a:r>
            <a:r>
              <a:rPr lang="en-US" dirty="0" smtClean="0"/>
              <a:t> </a:t>
            </a:r>
            <a:r>
              <a:rPr lang="en-US" dirty="0" err="1" smtClean="0"/>
              <a:t>Uniti</a:t>
            </a:r>
            <a:r>
              <a:rPr lang="en-US" dirty="0" smtClean="0"/>
              <a:t>. Esso </a:t>
            </a:r>
            <a:r>
              <a:rPr lang="en-US" dirty="0" err="1" smtClean="0"/>
              <a:t>formulava</a:t>
            </a:r>
            <a:r>
              <a:rPr lang="en-US" dirty="0" smtClean="0"/>
              <a:t> in </a:t>
            </a:r>
            <a:r>
              <a:rPr lang="en-US" dirty="0" err="1" smtClean="0"/>
              <a:t>modo</a:t>
            </a:r>
            <a:r>
              <a:rPr lang="en-US" dirty="0" smtClean="0"/>
              <a:t> </a:t>
            </a:r>
            <a:r>
              <a:rPr lang="en-US" dirty="0" err="1" smtClean="0"/>
              <a:t>chiaro</a:t>
            </a:r>
            <a:r>
              <a:rPr lang="en-US" dirty="0" smtClean="0"/>
              <a:t> e </a:t>
            </a:r>
            <a:r>
              <a:rPr lang="en-US" dirty="0" err="1" smtClean="0"/>
              <a:t>succinto</a:t>
            </a:r>
            <a:r>
              <a:rPr lang="en-US" dirty="0" smtClean="0"/>
              <a:t> la </a:t>
            </a:r>
            <a:r>
              <a:rPr lang="en-US" dirty="0" err="1" smtClean="0"/>
              <a:t>visione</a:t>
            </a:r>
            <a:r>
              <a:rPr lang="en-US" dirty="0" smtClean="0"/>
              <a:t> </a:t>
            </a:r>
            <a:r>
              <a:rPr lang="en-US" dirty="0" err="1" smtClean="0"/>
              <a:t>concettuale</a:t>
            </a:r>
            <a:r>
              <a:rPr lang="en-US" dirty="0" smtClean="0"/>
              <a:t> e </a:t>
            </a:r>
            <a:r>
              <a:rPr lang="en-US" dirty="0" err="1" smtClean="0"/>
              <a:t>strutturale</a:t>
            </a:r>
            <a:r>
              <a:rPr lang="en-US" dirty="0" smtClean="0"/>
              <a:t> </a:t>
            </a:r>
            <a:r>
              <a:rPr lang="en-US" dirty="0" err="1" smtClean="0"/>
              <a:t>che</a:t>
            </a:r>
            <a:r>
              <a:rPr lang="en-US" dirty="0" smtClean="0"/>
              <a:t> </a:t>
            </a:r>
            <a:r>
              <a:rPr lang="en-US" dirty="0" err="1"/>
              <a:t>Noether</a:t>
            </a:r>
            <a:r>
              <a:rPr lang="en-US" dirty="0"/>
              <a:t> </a:t>
            </a:r>
            <a:r>
              <a:rPr lang="en-US" dirty="0" err="1" smtClean="0"/>
              <a:t>aveva</a:t>
            </a:r>
            <a:r>
              <a:rPr lang="en-US" dirty="0" smtClean="0"/>
              <a:t> espresso con </a:t>
            </a:r>
            <a:r>
              <a:rPr lang="en-US" dirty="0" err="1" smtClean="0"/>
              <a:t>tanta</a:t>
            </a:r>
            <a:r>
              <a:rPr lang="en-US" dirty="0" smtClean="0"/>
              <a:t> </a:t>
            </a:r>
            <a:r>
              <a:rPr lang="en-US" dirty="0" err="1" smtClean="0"/>
              <a:t>chiarezza</a:t>
            </a:r>
            <a:r>
              <a:rPr lang="en-US" dirty="0" smtClean="0"/>
              <a:t>. (Mac Lane)</a:t>
            </a:r>
          </a:p>
          <a:p>
            <a:pPr marL="0" indent="0">
              <a:buNone/>
            </a:pPr>
            <a:r>
              <a:rPr lang="en-US" dirty="0" smtClean="0"/>
              <a:t>Il </a:t>
            </a:r>
            <a:r>
              <a:rPr lang="en-US" dirty="0" err="1" smtClean="0"/>
              <a:t>libro</a:t>
            </a:r>
            <a:r>
              <a:rPr lang="en-US" dirty="0" smtClean="0"/>
              <a:t> di Van </a:t>
            </a:r>
            <a:r>
              <a:rPr lang="en-US" dirty="0"/>
              <a:t>der </a:t>
            </a:r>
            <a:r>
              <a:rPr lang="en-US" dirty="0" err="1" smtClean="0"/>
              <a:t>Waerden</a:t>
            </a:r>
            <a:r>
              <a:rPr lang="en-US" dirty="0" smtClean="0"/>
              <a:t>, </a:t>
            </a:r>
            <a:r>
              <a:rPr lang="en-US" i="1" dirty="0" err="1"/>
              <a:t>Moderne</a:t>
            </a:r>
            <a:r>
              <a:rPr lang="en-US" i="1" dirty="0"/>
              <a:t> </a:t>
            </a:r>
            <a:r>
              <a:rPr lang="en-US" i="1" dirty="0" smtClean="0"/>
              <a:t>Algebra</a:t>
            </a:r>
            <a:r>
              <a:rPr lang="en-US" dirty="0" smtClean="0"/>
              <a:t> … ha </a:t>
            </a:r>
            <a:r>
              <a:rPr lang="en-US" dirty="0" err="1" smtClean="0"/>
              <a:t>posto</a:t>
            </a:r>
            <a:r>
              <a:rPr lang="en-US" dirty="0" smtClean="0"/>
              <a:t> lo standard per un </a:t>
            </a:r>
            <a:r>
              <a:rPr lang="en-US" dirty="0" err="1" smtClean="0"/>
              <a:t>approccio</a:t>
            </a:r>
            <a:r>
              <a:rPr lang="en-US" dirty="0" smtClean="0"/>
              <a:t> </a:t>
            </a:r>
            <a:r>
              <a:rPr lang="en-US" dirty="0" err="1" smtClean="0"/>
              <a:t>unificato</a:t>
            </a:r>
            <a:r>
              <a:rPr lang="en-US" dirty="0" smtClean="0"/>
              <a:t> </a:t>
            </a:r>
            <a:r>
              <a:rPr lang="en-US" dirty="0" err="1" smtClean="0"/>
              <a:t>alle</a:t>
            </a:r>
            <a:r>
              <a:rPr lang="en-US" dirty="0" smtClean="0"/>
              <a:t> </a:t>
            </a:r>
            <a:r>
              <a:rPr lang="en-US" dirty="0" err="1" smtClean="0"/>
              <a:t>strutture</a:t>
            </a:r>
            <a:r>
              <a:rPr lang="en-US" dirty="0" smtClean="0"/>
              <a:t> </a:t>
            </a:r>
            <a:r>
              <a:rPr lang="en-US" dirty="0" err="1" smtClean="0"/>
              <a:t>algebriche</a:t>
            </a:r>
            <a:r>
              <a:rPr lang="en-US" dirty="0" smtClean="0"/>
              <a:t> </a:t>
            </a:r>
            <a:r>
              <a:rPr lang="en-US" dirty="0" err="1" smtClean="0"/>
              <a:t>nel</a:t>
            </a:r>
            <a:r>
              <a:rPr lang="en-US" dirty="0" smtClean="0"/>
              <a:t> </a:t>
            </a:r>
            <a:r>
              <a:rPr lang="en-US" dirty="0" err="1" smtClean="0"/>
              <a:t>ventesimo</a:t>
            </a:r>
            <a:r>
              <a:rPr lang="en-US" dirty="0" smtClean="0"/>
              <a:t> </a:t>
            </a:r>
            <a:r>
              <a:rPr lang="en-US" dirty="0" err="1" smtClean="0"/>
              <a:t>secolo</a:t>
            </a:r>
            <a:r>
              <a:rPr lang="en-US" dirty="0" smtClean="0"/>
              <a:t>. (</a:t>
            </a:r>
            <a:r>
              <a:rPr lang="en-US" dirty="0" err="1" smtClean="0"/>
              <a:t>Harthshorne</a:t>
            </a:r>
            <a:r>
              <a:rPr lang="en-US" dirty="0" smtClean="0"/>
              <a:t>)</a:t>
            </a:r>
            <a:endParaRPr lang="it-IT" dirty="0"/>
          </a:p>
        </p:txBody>
      </p:sp>
      <p:pic>
        <p:nvPicPr>
          <p:cNvPr id="2050" name="Picture 2" descr="Immagine correla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50806" y="746973"/>
            <a:ext cx="3871575" cy="534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81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punto di vista di van </a:t>
            </a:r>
            <a:r>
              <a:rPr lang="it-IT" dirty="0" err="1" smtClean="0"/>
              <a:t>der</a:t>
            </a:r>
            <a:r>
              <a:rPr lang="it-IT" dirty="0" smtClean="0"/>
              <a:t> </a:t>
            </a:r>
            <a:r>
              <a:rPr lang="it-IT" dirty="0" err="1" smtClean="0"/>
              <a:t>Waerden</a:t>
            </a:r>
            <a:r>
              <a:rPr lang="it-IT" dirty="0" smtClean="0"/>
              <a:t>: da </a:t>
            </a:r>
            <a:r>
              <a:rPr lang="it-IT" dirty="0" err="1" smtClean="0"/>
              <a:t>Galois</a:t>
            </a:r>
            <a:r>
              <a:rPr lang="it-IT" dirty="0" smtClean="0"/>
              <a:t>, ma attraverso una strada lunga e tortuosa</a:t>
            </a:r>
            <a:endParaRPr lang="it-IT" dirty="0"/>
          </a:p>
        </p:txBody>
      </p:sp>
      <p:sp>
        <p:nvSpPr>
          <p:cNvPr id="3" name="Segnaposto contenuto 2"/>
          <p:cNvSpPr>
            <a:spLocks noGrp="1"/>
          </p:cNvSpPr>
          <p:nvPr>
            <p:ph sz="half" idx="1"/>
          </p:nvPr>
        </p:nvSpPr>
        <p:spPr>
          <a:xfrm>
            <a:off x="244699" y="1825625"/>
            <a:ext cx="5927501" cy="4819874"/>
          </a:xfrm>
        </p:spPr>
        <p:txBody>
          <a:bodyPr>
            <a:normAutofit lnSpcReduction="10000"/>
          </a:bodyPr>
          <a:lstStyle/>
          <a:p>
            <a:pPr marL="0" indent="0">
              <a:buNone/>
            </a:pPr>
            <a:r>
              <a:rPr lang="it-IT" dirty="0" smtClean="0"/>
              <a:t>L’algebra moderna comincia con </a:t>
            </a:r>
            <a:r>
              <a:rPr lang="it-IT" dirty="0" err="1" smtClean="0"/>
              <a:t>Evariste</a:t>
            </a:r>
            <a:r>
              <a:rPr lang="it-IT" dirty="0" smtClean="0"/>
              <a:t> </a:t>
            </a:r>
            <a:r>
              <a:rPr lang="it-IT" dirty="0" err="1" smtClean="0"/>
              <a:t>Galois</a:t>
            </a:r>
            <a:r>
              <a:rPr lang="it-IT" dirty="0" smtClean="0"/>
              <a:t>. Con </a:t>
            </a:r>
            <a:r>
              <a:rPr lang="it-IT" dirty="0" err="1" smtClean="0"/>
              <a:t>Galois</a:t>
            </a:r>
            <a:r>
              <a:rPr lang="it-IT" dirty="0" smtClean="0"/>
              <a:t> il carattere dell’algebra cambia </a:t>
            </a:r>
            <a:r>
              <a:rPr lang="it-IT" dirty="0" err="1" smtClean="0"/>
              <a:t>radicamente</a:t>
            </a:r>
            <a:r>
              <a:rPr lang="it-IT" dirty="0" smtClean="0"/>
              <a:t>. Prima di </a:t>
            </a:r>
            <a:r>
              <a:rPr lang="it-IT" dirty="0" err="1" smtClean="0"/>
              <a:t>Galois</a:t>
            </a:r>
            <a:r>
              <a:rPr lang="it-IT" dirty="0" smtClean="0"/>
              <a:t> gli sforzi degli algebristi erano diretti soprattutto verso la soluzione delle equazioni algebriche … Dopo </a:t>
            </a:r>
            <a:r>
              <a:rPr lang="it-IT" dirty="0" err="1" smtClean="0"/>
              <a:t>Galois</a:t>
            </a:r>
            <a:r>
              <a:rPr lang="it-IT" dirty="0" smtClean="0"/>
              <a:t> lo sforzo dei maggiori algebristi era diretto soprattutto verso la struttura di anelli, campi, algebre …</a:t>
            </a:r>
          </a:p>
          <a:p>
            <a:pPr marL="0" indent="0">
              <a:buNone/>
            </a:pPr>
            <a:r>
              <a:rPr lang="it-IT" dirty="0" smtClean="0"/>
              <a:t>Ma ancora nel 1876: </a:t>
            </a:r>
            <a:r>
              <a:rPr lang="it-IT" i="1" dirty="0" smtClean="0"/>
              <a:t>Avevo rinunziato alla speranza di interessare qualcuno alla mia teoria generale degli ideali </a:t>
            </a:r>
            <a:r>
              <a:rPr lang="it-IT" dirty="0" smtClean="0"/>
              <a:t>(Dedekind a </a:t>
            </a:r>
            <a:r>
              <a:rPr lang="it-IT" dirty="0" err="1" smtClean="0"/>
              <a:t>Lipschitz</a:t>
            </a:r>
            <a:r>
              <a:rPr lang="it-IT" dirty="0" smtClean="0"/>
              <a:t>) </a:t>
            </a:r>
            <a:endParaRPr lang="it-IT" dirty="0"/>
          </a:p>
        </p:txBody>
      </p:sp>
      <p:pic>
        <p:nvPicPr>
          <p:cNvPr id="15362" name="Picture 2" descr="Risultati immagini per eulero algebr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11101" y="1825625"/>
            <a:ext cx="290379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1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Dieudonnné</a:t>
            </a:r>
            <a:endParaRPr lang="it-IT" dirty="0"/>
          </a:p>
        </p:txBody>
      </p:sp>
      <p:sp>
        <p:nvSpPr>
          <p:cNvPr id="3" name="Segnaposto contenuto 2"/>
          <p:cNvSpPr>
            <a:spLocks noGrp="1"/>
          </p:cNvSpPr>
          <p:nvPr>
            <p:ph sz="half" idx="1"/>
          </p:nvPr>
        </p:nvSpPr>
        <p:spPr/>
        <p:txBody>
          <a:bodyPr>
            <a:normAutofit lnSpcReduction="10000"/>
          </a:bodyPr>
          <a:lstStyle/>
          <a:p>
            <a:pPr marL="0" indent="0">
              <a:buNone/>
            </a:pPr>
            <a:r>
              <a:rPr lang="it-IT" dirty="0" smtClean="0"/>
              <a:t>Lo sviluppo dell’algebra «astratta» inizia  verso  il 1900, quando venne riconosciuto che la nozione di struttura algebrica è la nozione fondamentale in algebra, mettendo in ombra la natura degli oggetti matematici sui quali è definita la struttura, mentre, fino ad allora, la maggior parte delle teorie algebriche trattava di calcoli principalmente sui reali o i complessi.</a:t>
            </a:r>
            <a:endParaRPr lang="it-IT" dirty="0"/>
          </a:p>
        </p:txBody>
      </p:sp>
      <p:pic>
        <p:nvPicPr>
          <p:cNvPr id="16388" name="Picture 4" descr="Risultati immagini per jean dieudonnÃ©"/>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5230" y="1825625"/>
            <a:ext cx="5729499" cy="26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6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Dedekind (1857?)</a:t>
            </a:r>
            <a:endParaRPr lang="it-IT" dirty="0"/>
          </a:p>
        </p:txBody>
      </p:sp>
      <p:sp>
        <p:nvSpPr>
          <p:cNvPr id="3" name="Segnaposto contenuto 2"/>
          <p:cNvSpPr>
            <a:spLocks noGrp="1"/>
          </p:cNvSpPr>
          <p:nvPr>
            <p:ph sz="half" idx="1"/>
          </p:nvPr>
        </p:nvSpPr>
        <p:spPr>
          <a:xfrm>
            <a:off x="502276" y="1825625"/>
            <a:ext cx="5517524" cy="4351338"/>
          </a:xfrm>
        </p:spPr>
        <p:txBody>
          <a:bodyPr>
            <a:normAutofit/>
          </a:bodyPr>
          <a:lstStyle/>
          <a:p>
            <a:pPr marL="0" indent="0">
              <a:buNone/>
            </a:pPr>
            <a:r>
              <a:rPr lang="it-IT" dirty="0" smtClean="0"/>
              <a:t>Le seguenti ricerche si basano  su due risultati principali dimostrati sopra [associatività, cancellazione] … I risultati sono pertanto validi per ogni insieme finito di elementi, cose, concetti </a:t>
            </a:r>
            <a:r>
              <a:rPr lang="it-IT" dirty="0"/>
              <a:t>per i quali </a:t>
            </a:r>
            <a:r>
              <a:rPr lang="it-IT" dirty="0" smtClean="0"/>
              <a:t>è definita una composizione arbitraria per qualsiasi coppia di elementi che dia luogo a un elemento dell’insieme e tale che la composizione soddisfi le leggi espresse sopra.</a:t>
            </a:r>
            <a:endParaRPr lang="it-IT" dirty="0"/>
          </a:p>
        </p:txBody>
      </p:sp>
      <p:sp>
        <p:nvSpPr>
          <p:cNvPr id="4" name="Segnaposto contenuto 3"/>
          <p:cNvSpPr>
            <a:spLocks noGrp="1"/>
          </p:cNvSpPr>
          <p:nvPr>
            <p:ph sz="half" idx="2"/>
          </p:nvPr>
        </p:nvSpPr>
        <p:spPr/>
        <p:txBody>
          <a:bodyPr>
            <a:normAutofit/>
          </a:bodyPr>
          <a:lstStyle/>
          <a:p>
            <a:pPr marL="0" indent="0">
              <a:buNone/>
            </a:pPr>
            <a:r>
              <a:rPr lang="it-IT" dirty="0" smtClean="0"/>
              <a:t>In molte parti della matematica e specialmente in algebra e teoria dei numeri si trovano spesso esempi di questo tipo; gli stessi metodi si trovano qui e lì.</a:t>
            </a:r>
            <a:endParaRPr lang="it-IT" dirty="0"/>
          </a:p>
        </p:txBody>
      </p:sp>
    </p:spTree>
    <p:extLst>
      <p:ext uri="{BB962C8B-B14F-4D97-AF65-F5344CB8AC3E}">
        <p14:creationId xmlns:p14="http://schemas.microsoft.com/office/powerpoint/2010/main" val="2681076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Corrado Segre 1884</a:t>
            </a:r>
            <a:endParaRPr lang="it-IT" dirty="0"/>
          </a:p>
        </p:txBody>
      </p:sp>
      <p:sp>
        <p:nvSpPr>
          <p:cNvPr id="3" name="Segnaposto contenuto 2"/>
          <p:cNvSpPr>
            <a:spLocks noGrp="1"/>
          </p:cNvSpPr>
          <p:nvPr>
            <p:ph sz="half" idx="1"/>
          </p:nvPr>
        </p:nvSpPr>
        <p:spPr>
          <a:xfrm>
            <a:off x="218941" y="1390918"/>
            <a:ext cx="5800859" cy="4786045"/>
          </a:xfrm>
        </p:spPr>
        <p:txBody>
          <a:bodyPr>
            <a:normAutofit lnSpcReduction="10000"/>
          </a:bodyPr>
          <a:lstStyle/>
          <a:p>
            <a:pPr marL="0" indent="0">
              <a:buNone/>
            </a:pPr>
            <a:r>
              <a:rPr lang="it-IT" i="1" dirty="0"/>
              <a:t>La geometria degli spazi ad un numero qualsiasi n di dimensioni ha preso ormai il suo posto tra i rami della matematica; e, anche quando la si consideri all'infuori delle importanti applicazioni alla geometria ordinaria di cui essa è capace, cioè anche quando l'elemento o punto di un tale spazio non si consideri come un ente geometrico dello spazio ordinario (e neppure, il che fa poi lo stesso, come un ente analitico costituito dai valori di n quantità variabili), </a:t>
            </a:r>
            <a:endParaRPr lang="it-IT" dirty="0"/>
          </a:p>
        </p:txBody>
      </p:sp>
      <p:pic>
        <p:nvPicPr>
          <p:cNvPr id="17410" name="Picture 2" descr="Risultati immagini per corrado seg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7000" y="1545465"/>
            <a:ext cx="5483694" cy="421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41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265940"/>
          </a:xfrm>
        </p:spPr>
        <p:txBody>
          <a:bodyPr>
            <a:normAutofit fontScale="90000"/>
          </a:bodyPr>
          <a:lstStyle/>
          <a:p>
            <a:endParaRPr lang="it-IT" dirty="0"/>
          </a:p>
        </p:txBody>
      </p:sp>
      <p:sp>
        <p:nvSpPr>
          <p:cNvPr id="3" name="Segnaposto contenuto 2"/>
          <p:cNvSpPr>
            <a:spLocks noGrp="1"/>
          </p:cNvSpPr>
          <p:nvPr>
            <p:ph sz="half" idx="1"/>
          </p:nvPr>
        </p:nvSpPr>
        <p:spPr>
          <a:xfrm>
            <a:off x="425003" y="914400"/>
            <a:ext cx="5594797" cy="5262563"/>
          </a:xfrm>
        </p:spPr>
        <p:txBody>
          <a:bodyPr/>
          <a:lstStyle/>
          <a:p>
            <a:pPr marL="0" indent="0">
              <a:buNone/>
            </a:pPr>
            <a:r>
              <a:rPr lang="it-IT" i="1" dirty="0"/>
              <a:t>ma bensì come un ente a sé, la natura intima del quale si lascia indeterminata, non si può rifiutare di ammetterla come scienza, in cui tutte le proposizioni sono rigorose, perché dedotte con ragionamenti essenzialmente matematici; la mancanza di una rappresentazione pei nostri sensi degli enti che essa studia non ha molta importanza pel matematico puro. </a:t>
            </a:r>
            <a:endParaRPr lang="it-IT" dirty="0"/>
          </a:p>
          <a:p>
            <a:pPr marL="0" indent="0">
              <a:buNone/>
            </a:pPr>
            <a:endParaRPr lang="it-IT" dirty="0"/>
          </a:p>
        </p:txBody>
      </p:sp>
      <p:pic>
        <p:nvPicPr>
          <p:cNvPr id="18434" name="Picture 2" descr="Risultati immagini per corrado seg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92999" y="631066"/>
            <a:ext cx="3626803" cy="518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79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Weber 1892: le strutture sì, ma ancora uno strumento</a:t>
            </a:r>
            <a:endParaRPr lang="it-IT" dirty="0"/>
          </a:p>
        </p:txBody>
      </p:sp>
      <p:sp>
        <p:nvSpPr>
          <p:cNvPr id="3" name="Segnaposto contenuto 2"/>
          <p:cNvSpPr>
            <a:spLocks noGrp="1"/>
          </p:cNvSpPr>
          <p:nvPr>
            <p:ph sz="half" idx="1"/>
          </p:nvPr>
        </p:nvSpPr>
        <p:spPr/>
        <p:txBody>
          <a:bodyPr>
            <a:normAutofit lnSpcReduction="10000"/>
          </a:bodyPr>
          <a:lstStyle/>
          <a:p>
            <a:pPr marL="0" indent="0">
              <a:buNone/>
            </a:pPr>
            <a:r>
              <a:rPr lang="it-IT" dirty="0" smtClean="0"/>
              <a:t>La teoria appare qui come conseguenza diretta del concetto di campo, che è, a sua volta, un’estensione del concetto di gruppo. Appare come una </a:t>
            </a:r>
            <a:r>
              <a:rPr lang="it-IT" dirty="0"/>
              <a:t>legge </a:t>
            </a:r>
            <a:r>
              <a:rPr lang="it-IT" dirty="0" smtClean="0"/>
              <a:t>formale senza riferimento al significato numerico degli elementi trattati … La teoria è così concepita come puro formalismo, che acquista vita e contenuto solo quando agli elementi si assegnano valori numerici</a:t>
            </a:r>
            <a:endParaRPr lang="it-IT" dirty="0"/>
          </a:p>
        </p:txBody>
      </p:sp>
      <p:pic>
        <p:nvPicPr>
          <p:cNvPr id="19458" name="Picture 2" descr="Risultati immagini per heinrich weber mathemati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36979" y="1429555"/>
            <a:ext cx="3329845" cy="474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07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David Hilbert 1905 </a:t>
            </a:r>
            <a:endParaRPr lang="it-IT" dirty="0"/>
          </a:p>
        </p:txBody>
      </p:sp>
      <p:sp>
        <p:nvSpPr>
          <p:cNvPr id="3" name="Segnaposto contenuto 2"/>
          <p:cNvSpPr>
            <a:spLocks noGrp="1"/>
          </p:cNvSpPr>
          <p:nvPr>
            <p:ph sz="half" idx="1"/>
          </p:nvPr>
        </p:nvSpPr>
        <p:spPr>
          <a:xfrm>
            <a:off x="231820" y="1493949"/>
            <a:ext cx="5787980" cy="4683014"/>
          </a:xfrm>
        </p:spPr>
        <p:txBody>
          <a:bodyPr>
            <a:normAutofit lnSpcReduction="10000"/>
          </a:bodyPr>
          <a:lstStyle/>
          <a:p>
            <a:pPr marL="0" indent="0">
              <a:buNone/>
            </a:pPr>
            <a:r>
              <a:rPr lang="it-IT" dirty="0" smtClean="0"/>
              <a:t>La scienza non si costruisce come un edificio, in cui vengono prima poste solide fondamenta, e solo dopo si procede a costruire ed allargare le stanze. La scienza preferisce assicurarsi prima possibile degli spazi nei quali muoversi e solo dopo, quando appaiono qua e là i primi segni che le deboli fondamenta non sono in grado di sostenere l’espansione delle stanze, si decide a rafforzarle. Questa non è debolezza ma piuttosto il giusto e sano cammino di sviluppo.</a:t>
            </a:r>
            <a:endParaRPr lang="it-IT" dirty="0"/>
          </a:p>
        </p:txBody>
      </p:sp>
      <p:pic>
        <p:nvPicPr>
          <p:cNvPr id="2050" name="Picture 2" descr="Risultati immagini per hilber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993229" y="595370"/>
            <a:ext cx="3799268" cy="543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34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838200" y="309094"/>
            <a:ext cx="10515600" cy="56032"/>
          </a:xfrm>
        </p:spPr>
        <p:txBody>
          <a:bodyPr>
            <a:normAutofit fontScale="90000"/>
          </a:bodyPr>
          <a:lstStyle/>
          <a:p>
            <a:endParaRPr lang="it-IT" dirty="0"/>
          </a:p>
        </p:txBody>
      </p:sp>
      <p:sp>
        <p:nvSpPr>
          <p:cNvPr id="3" name="Segnaposto contenuto 2"/>
          <p:cNvSpPr>
            <a:spLocks noGrp="1"/>
          </p:cNvSpPr>
          <p:nvPr>
            <p:ph sz="half" idx="1"/>
          </p:nvPr>
        </p:nvSpPr>
        <p:spPr>
          <a:xfrm>
            <a:off x="334851" y="708338"/>
            <a:ext cx="5684949" cy="5468625"/>
          </a:xfrm>
        </p:spPr>
        <p:txBody>
          <a:bodyPr>
            <a:normAutofit/>
          </a:bodyPr>
          <a:lstStyle/>
          <a:p>
            <a:pPr marL="0" indent="0">
              <a:buNone/>
            </a:pPr>
            <a:r>
              <a:rPr lang="it-IT" dirty="0" smtClean="0"/>
              <a:t>Quando ci impegniamo nell’esaminare le fondamenta della scienza, dobbiamo stabilire un sistema di assiomi che contiene una descrizione esatta e completa delle relazioni esistenti tra le idee elementari della scienza. Gli assiomi così posti sono allo stesso tempo le definizioni di quelle idee elementari e nessuna affermazione nell’ambito di quella scienza si riterrà corretta a meno che non possa essere derivata da quegli assiomi in un numero finito di passi logici.</a:t>
            </a:r>
            <a:endParaRPr lang="it-IT" dirty="0"/>
          </a:p>
        </p:txBody>
      </p:sp>
      <p:pic>
        <p:nvPicPr>
          <p:cNvPr id="3074" name="Picture 2" descr="https://images-na.ssl-images-amazon.com/images/I/51ZRTyvfglL._SX309_BO1,204,203,200_.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55505" y="1331035"/>
            <a:ext cx="2922986" cy="468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72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Gaetano Scorza 1921</a:t>
            </a:r>
            <a:endParaRPr lang="it-IT" dirty="0"/>
          </a:p>
        </p:txBody>
      </p:sp>
      <p:sp>
        <p:nvSpPr>
          <p:cNvPr id="3" name="Segnaposto contenuto 2"/>
          <p:cNvSpPr>
            <a:spLocks noGrp="1"/>
          </p:cNvSpPr>
          <p:nvPr>
            <p:ph sz="half" idx="1"/>
          </p:nvPr>
        </p:nvSpPr>
        <p:spPr>
          <a:xfrm>
            <a:off x="115910" y="1249251"/>
            <a:ext cx="5903890" cy="5318974"/>
          </a:xfrm>
        </p:spPr>
        <p:txBody>
          <a:bodyPr>
            <a:normAutofit fontScale="92500" lnSpcReduction="20000"/>
          </a:bodyPr>
          <a:lstStyle/>
          <a:p>
            <a:pPr marL="0" indent="0">
              <a:buNone/>
            </a:pPr>
            <a:r>
              <a:rPr lang="it-IT" dirty="0"/>
              <a:t>Chi ha conosciuto, che teorie concrete distinte, occupantisi di enti toto </a:t>
            </a:r>
            <a:r>
              <a:rPr lang="it-IT" dirty="0" err="1"/>
              <a:t>coelo</a:t>
            </a:r>
            <a:r>
              <a:rPr lang="it-IT" dirty="0"/>
              <a:t> diversi, schematicamente danno luogo ad una medesima teoria astratta, non ha potuto far questo, se non </a:t>
            </a:r>
            <a:r>
              <a:rPr lang="it-IT" dirty="0" err="1"/>
              <a:t>perchè</a:t>
            </a:r>
            <a:r>
              <a:rPr lang="it-IT" dirty="0"/>
              <a:t>, trattosi fuori da ciascuna di esse, è riuscito a guadagnare un punto di vista superiore da cui guardarle simultaneamente ... Il matematico, che non possiede la teoria generale di ciò che si dice un corpo numerico, conosce, a traverso l'algebra, la teoria delle equazioni, a traverso la teoria dei numeri, quella delle congruenze rispetto ad un modulo primo, a traverso i trattati sui numeri algebrici, quella delle congruenze rispetto ad un ideale primo; tre teorie di cui, se pure ha colto qualche analogia, non vede gli intimi legami </a:t>
            </a:r>
          </a:p>
        </p:txBody>
      </p:sp>
      <p:pic>
        <p:nvPicPr>
          <p:cNvPr id="1026" name="Picture 2" descr="Risultati immagini per gaetano scorz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4662" y="1249251"/>
            <a:ext cx="3458755" cy="522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91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Emmy </a:t>
            </a:r>
            <a:r>
              <a:rPr lang="it-IT" dirty="0" err="1" smtClean="0"/>
              <a:t>Noether</a:t>
            </a:r>
            <a:r>
              <a:rPr lang="it-IT" dirty="0" smtClean="0"/>
              <a:t> 1930</a:t>
            </a:r>
            <a:endParaRPr lang="it-IT" dirty="0"/>
          </a:p>
        </p:txBody>
      </p:sp>
      <p:sp>
        <p:nvSpPr>
          <p:cNvPr id="3" name="Segnaposto contenuto 2"/>
          <p:cNvSpPr>
            <a:spLocks noGrp="1"/>
          </p:cNvSpPr>
          <p:nvPr>
            <p:ph sz="half" idx="1"/>
          </p:nvPr>
        </p:nvSpPr>
        <p:spPr/>
        <p:txBody>
          <a:bodyPr/>
          <a:lstStyle/>
          <a:p>
            <a:pPr marL="0" indent="0">
              <a:buNone/>
            </a:pPr>
            <a:r>
              <a:rPr lang="it-IT" dirty="0" smtClean="0"/>
              <a:t>Nella matematica, come nella conoscenza del mondo, entrambi gli aspetti sono egualmente  importanti: l’accumulo di fatti e di costruzioni concrete e la determinazione di principi generali che superano l’isolamento di ciascun fatto e portano la conoscenza dei fatti a un nuovo stadio di comprensione assiomatica.</a:t>
            </a:r>
            <a:endParaRPr lang="it-IT" dirty="0"/>
          </a:p>
        </p:txBody>
      </p:sp>
      <p:pic>
        <p:nvPicPr>
          <p:cNvPr id="2050" name="Picture 2" descr="Risultati immagini per emmy noeth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90689"/>
            <a:ext cx="5766516" cy="371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3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Hilbert 1900</a:t>
            </a:r>
            <a:endParaRPr lang="it-IT" dirty="0"/>
          </a:p>
        </p:txBody>
      </p:sp>
      <p:sp>
        <p:nvSpPr>
          <p:cNvPr id="3" name="Segnaposto contenuto 2"/>
          <p:cNvSpPr>
            <a:spLocks noGrp="1"/>
          </p:cNvSpPr>
          <p:nvPr>
            <p:ph sz="half" idx="1"/>
          </p:nvPr>
        </p:nvSpPr>
        <p:spPr>
          <a:xfrm>
            <a:off x="270456" y="1690688"/>
            <a:ext cx="5749344" cy="4486275"/>
          </a:xfrm>
        </p:spPr>
        <p:txBody>
          <a:bodyPr>
            <a:normAutofit/>
          </a:bodyPr>
          <a:lstStyle/>
          <a:p>
            <a:pPr marL="0" indent="0">
              <a:buNone/>
            </a:pPr>
            <a:r>
              <a:rPr lang="it-IT" dirty="0" smtClean="0"/>
              <a:t>La questione urgente è se la matematica sia destinata al fato di altre scienze che si sono divise in   rami separati i cui rappresentanti si capiscono appena tra loro e le cui connessioni diventano sempre più esili. Non lo credo né lo desidero. Penso che la matematica sia un tutto invisibile, un organismo la cui vitalità dipende dalla connessione delle sue parti. </a:t>
            </a:r>
            <a:endParaRPr lang="it-IT" dirty="0"/>
          </a:p>
        </p:txBody>
      </p:sp>
      <p:pic>
        <p:nvPicPr>
          <p:cNvPr id="5" name="Picture 2" descr="Risultati immagini per hilber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41957" y="605307"/>
            <a:ext cx="3895227" cy="55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7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Saunders</a:t>
            </a:r>
            <a:r>
              <a:rPr lang="it-IT" dirty="0" smtClean="0"/>
              <a:t> Mac Lane 1939</a:t>
            </a:r>
            <a:endParaRPr lang="it-IT" dirty="0"/>
          </a:p>
        </p:txBody>
      </p:sp>
      <p:sp>
        <p:nvSpPr>
          <p:cNvPr id="3" name="Segnaposto contenuto 2"/>
          <p:cNvSpPr>
            <a:spLocks noGrp="1"/>
          </p:cNvSpPr>
          <p:nvPr>
            <p:ph sz="half" idx="1"/>
          </p:nvPr>
        </p:nvSpPr>
        <p:spPr/>
        <p:txBody>
          <a:bodyPr/>
          <a:lstStyle/>
          <a:p>
            <a:pPr marL="0" indent="0">
              <a:buNone/>
            </a:pPr>
            <a:r>
              <a:rPr lang="it-IT" dirty="0" err="1" smtClean="0"/>
              <a:t>What</a:t>
            </a:r>
            <a:r>
              <a:rPr lang="it-IT" dirty="0" smtClean="0"/>
              <a:t> </a:t>
            </a:r>
            <a:r>
              <a:rPr lang="it-IT" dirty="0" err="1" smtClean="0"/>
              <a:t>is</a:t>
            </a:r>
            <a:r>
              <a:rPr lang="it-IT" dirty="0" smtClean="0"/>
              <a:t> algebra? … Ci azzardiamo a questa definizione:</a:t>
            </a:r>
          </a:p>
          <a:p>
            <a:pPr marL="0" indent="0">
              <a:buNone/>
            </a:pPr>
            <a:r>
              <a:rPr lang="it-IT" dirty="0" smtClean="0"/>
              <a:t>L’algebra ha lo scopo di studiare la struttura esplicita di sistemi, definiti </a:t>
            </a:r>
            <a:r>
              <a:rPr lang="it-IT" dirty="0"/>
              <a:t>attraverso </a:t>
            </a:r>
            <a:r>
              <a:rPr lang="it-IT" dirty="0" smtClean="0"/>
              <a:t>postulati, chiusi rispetto a una o più operazioni razionali</a:t>
            </a:r>
            <a:endParaRPr lang="it-IT" dirty="0"/>
          </a:p>
        </p:txBody>
      </p:sp>
      <p:pic>
        <p:nvPicPr>
          <p:cNvPr id="3074" name="Picture 2" descr="Risultati immagini per saunders mac la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61199" y="502276"/>
            <a:ext cx="4578293" cy="556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587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Eric </a:t>
            </a:r>
            <a:r>
              <a:rPr lang="it-IT" dirty="0" err="1" smtClean="0"/>
              <a:t>Temple</a:t>
            </a:r>
            <a:r>
              <a:rPr lang="it-IT" dirty="0" smtClean="0"/>
              <a:t> Bell 1938 e 1945</a:t>
            </a:r>
            <a:endParaRPr lang="it-IT" dirty="0"/>
          </a:p>
        </p:txBody>
      </p:sp>
      <p:sp>
        <p:nvSpPr>
          <p:cNvPr id="3" name="Segnaposto contenuto 2"/>
          <p:cNvSpPr>
            <a:spLocks noGrp="1"/>
          </p:cNvSpPr>
          <p:nvPr>
            <p:ph sz="half" idx="1"/>
          </p:nvPr>
        </p:nvSpPr>
        <p:spPr>
          <a:xfrm>
            <a:off x="180304" y="1825625"/>
            <a:ext cx="5839496" cy="4351338"/>
          </a:xfrm>
        </p:spPr>
        <p:txBody>
          <a:bodyPr>
            <a:normAutofit lnSpcReduction="10000"/>
          </a:bodyPr>
          <a:lstStyle/>
          <a:p>
            <a:pPr marL="0" indent="0">
              <a:buNone/>
            </a:pPr>
            <a:r>
              <a:rPr lang="it-IT" dirty="0" smtClean="0"/>
              <a:t>Molti aspetti erano oscurati da una moltitudine di dettagli speciali …</a:t>
            </a:r>
          </a:p>
          <a:p>
            <a:pPr marL="0" indent="0">
              <a:buNone/>
            </a:pPr>
            <a:r>
              <a:rPr lang="it-IT" dirty="0" smtClean="0"/>
              <a:t>La struttura fu il prodotto finale di questo processo accelerato dal particolare al generale … L’intero sviluppo ha richiesto circa un secolo. Il suo progresso è tipico di tutte le principali discipline del periodo recente ed è culminato nella formulazione dei postulati che hanno cristallizzato in forma astratta la struttura del sistema studiato.</a:t>
            </a:r>
          </a:p>
          <a:p>
            <a:pPr marL="0" indent="0">
              <a:buNone/>
            </a:pPr>
            <a:endParaRPr lang="it-IT" dirty="0"/>
          </a:p>
        </p:txBody>
      </p:sp>
      <p:pic>
        <p:nvPicPr>
          <p:cNvPr id="4098" name="Picture 2" descr="Risultati immagini per eric temple be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51862" y="365125"/>
            <a:ext cx="3686003"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43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Bourbaki</a:t>
            </a:r>
            <a:r>
              <a:rPr lang="it-IT" dirty="0" smtClean="0"/>
              <a:t> 1950</a:t>
            </a:r>
            <a:endParaRPr lang="it-IT" dirty="0"/>
          </a:p>
        </p:txBody>
      </p:sp>
      <p:sp>
        <p:nvSpPr>
          <p:cNvPr id="3" name="Segnaposto contenuto 2"/>
          <p:cNvSpPr>
            <a:spLocks noGrp="1"/>
          </p:cNvSpPr>
          <p:nvPr>
            <p:ph sz="half" idx="1"/>
          </p:nvPr>
        </p:nvSpPr>
        <p:spPr/>
        <p:txBody>
          <a:bodyPr/>
          <a:lstStyle/>
          <a:p>
            <a:pPr marL="0" indent="0">
              <a:buNone/>
            </a:pPr>
            <a:r>
              <a:rPr lang="it-IT" dirty="0" smtClean="0"/>
              <a:t>Dal punto di vista assiomatico, la matematica ci appare come un magazzino di forme astratte – le strutture matematiche; e così accade, senza che noi sappiamo come, che certi aspetti della realtà empirica si adatta a queste forme, come attraverso una specie di preadattamento.</a:t>
            </a:r>
            <a:endParaRPr lang="it-IT" dirty="0"/>
          </a:p>
        </p:txBody>
      </p:sp>
      <p:pic>
        <p:nvPicPr>
          <p:cNvPr id="5122" name="Picture 2" descr="Risultati immagini per bourbak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5230" y="1369070"/>
            <a:ext cx="5574773" cy="272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38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4820"/>
            <a:ext cx="10515600" cy="1325563"/>
          </a:xfrm>
        </p:spPr>
        <p:txBody>
          <a:bodyPr/>
          <a:lstStyle/>
          <a:p>
            <a:r>
              <a:rPr lang="it-IT" dirty="0" smtClean="0"/>
              <a:t>Pareri contrastanti: 1 Pierre Samuel 1972</a:t>
            </a:r>
            <a:endParaRPr lang="it-IT" dirty="0"/>
          </a:p>
        </p:txBody>
      </p:sp>
      <p:sp>
        <p:nvSpPr>
          <p:cNvPr id="3" name="Segnaposto contenuto 2"/>
          <p:cNvSpPr>
            <a:spLocks noGrp="1"/>
          </p:cNvSpPr>
          <p:nvPr>
            <p:ph sz="half" idx="1"/>
          </p:nvPr>
        </p:nvSpPr>
        <p:spPr>
          <a:xfrm>
            <a:off x="0" y="1510382"/>
            <a:ext cx="6284890" cy="4890417"/>
          </a:xfrm>
        </p:spPr>
        <p:txBody>
          <a:bodyPr>
            <a:normAutofit fontScale="92500" lnSpcReduction="10000"/>
          </a:bodyPr>
          <a:lstStyle/>
          <a:p>
            <a:pPr marL="0" indent="0">
              <a:buNone/>
            </a:pPr>
            <a:r>
              <a:rPr lang="it-IT" dirty="0" smtClean="0"/>
              <a:t>Se le edizioni precedenti intendevano rappresentare un rendiconto perfetto delle basi della matematica di oggi, questa è ora la base perfetta. L’autore è un rappresentante abbastanza autorevole della comunità matematica da rendere questa affermazione vicina al vero. In un’epoca in cui la scienza e la tecnologia minacciano il futuro dell’umanità è certo essenziale che venga scritto un rapporto ben fatto delle nostre imprese matematiche per farne uso in un prossimo «Rinascimento». Come Tucidide ha detto della sua «Guerra del Peloponneso» un tesoro valido per tutti i tempi.</a:t>
            </a:r>
            <a:endParaRPr lang="it-IT" dirty="0"/>
          </a:p>
        </p:txBody>
      </p:sp>
      <p:pic>
        <p:nvPicPr>
          <p:cNvPr id="6146" name="Picture 2" descr="Risultati immagini per pierre samuel bourbak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1279" y="1815921"/>
            <a:ext cx="5453403" cy="370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21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Pareri contrastanti</a:t>
            </a:r>
            <a:r>
              <a:rPr lang="it-IT" dirty="0" smtClean="0"/>
              <a:t>: 2 Michael </a:t>
            </a:r>
            <a:r>
              <a:rPr lang="it-IT" dirty="0" err="1" smtClean="0"/>
              <a:t>Atiyha</a:t>
            </a:r>
            <a:endParaRPr lang="it-IT" dirty="0"/>
          </a:p>
        </p:txBody>
      </p:sp>
      <p:sp>
        <p:nvSpPr>
          <p:cNvPr id="3" name="Segnaposto contenuto 2"/>
          <p:cNvSpPr>
            <a:spLocks noGrp="1"/>
          </p:cNvSpPr>
          <p:nvPr>
            <p:ph sz="half" idx="1"/>
          </p:nvPr>
        </p:nvSpPr>
        <p:spPr>
          <a:xfrm>
            <a:off x="218941" y="1825625"/>
            <a:ext cx="5800859" cy="4351338"/>
          </a:xfrm>
        </p:spPr>
        <p:txBody>
          <a:bodyPr>
            <a:normAutofit lnSpcReduction="10000"/>
          </a:bodyPr>
          <a:lstStyle/>
          <a:p>
            <a:pPr marL="0" indent="0">
              <a:buNone/>
            </a:pPr>
            <a:r>
              <a:rPr lang="it-IT" dirty="0" smtClean="0"/>
              <a:t>La maggior parte dei libri di oggi tendono ad essere troppo formali. Danno troppe cose sotto forma di dimostrazioni formali e non abbastanza motivazioni e idee. … La matematica francese è stata dominante e ha condotto a una scuola molto formale. Penso che sia un peccato che la maggior parte dei libri sia scritto in questo modo tanto astratto e non cerchino di comunicare la comprensione. </a:t>
            </a:r>
            <a:endParaRPr lang="it-IT" dirty="0"/>
          </a:p>
        </p:txBody>
      </p:sp>
      <p:pic>
        <p:nvPicPr>
          <p:cNvPr id="7170" name="Picture 2" descr="Risultati immagini per michael atiya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584101"/>
            <a:ext cx="4592862" cy="459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058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Grothendieck 1980</a:t>
            </a:r>
            <a:endParaRPr lang="it-IT" dirty="0"/>
          </a:p>
        </p:txBody>
      </p:sp>
      <p:sp>
        <p:nvSpPr>
          <p:cNvPr id="5" name="Segnaposto contenuto 4"/>
          <p:cNvSpPr>
            <a:spLocks noGrp="1"/>
          </p:cNvSpPr>
          <p:nvPr>
            <p:ph sz="half" idx="1"/>
          </p:nvPr>
        </p:nvSpPr>
        <p:spPr>
          <a:xfrm>
            <a:off x="283335" y="1378039"/>
            <a:ext cx="5736465" cy="4798924"/>
          </a:xfrm>
        </p:spPr>
        <p:txBody>
          <a:bodyPr>
            <a:normAutofit fontScale="92500"/>
          </a:bodyPr>
          <a:lstStyle/>
          <a:p>
            <a:pPr marL="0" indent="0">
              <a:buNone/>
            </a:pPr>
            <a:r>
              <a:rPr lang="it-IT" i="1" dirty="0"/>
              <a:t>Se c’è in matematica una cosa che (certamente da sempre) mi affascina più di ogni altra, non è né «il numero», né "la grandezza", ma sempre la forma. E tra i mille e un volto che la forma sceglie per rivelarsi a noi, quello che mi ha affascinato più di ogni altro e continua ad affascinarmi è la struttura nascosta nelle cose matematiche. La struttura d’una cosa non è affatto una cosa che possiamo "inventare". Possiamo solo metterla a giorno pazientemente, farne umilmente la conoscenza, «scoprirla». </a:t>
            </a:r>
            <a:endParaRPr lang="it-IT" dirty="0"/>
          </a:p>
        </p:txBody>
      </p:sp>
      <p:pic>
        <p:nvPicPr>
          <p:cNvPr id="8194" name="Picture 2" descr="https://2dbdd5116ffa30a49aa8-c03f075f8191fb4e60e74b907071aee8.ssl.cf1.rackcdn.com/1136550_1395051198.079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236371"/>
            <a:ext cx="5896527" cy="392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07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flipV="1">
            <a:off x="838200" y="319406"/>
            <a:ext cx="10515600" cy="45719"/>
          </a:xfrm>
        </p:spPr>
        <p:txBody>
          <a:bodyPr>
            <a:normAutofit fontScale="90000"/>
          </a:bodyPr>
          <a:lstStyle/>
          <a:p>
            <a:endParaRPr lang="it-IT" dirty="0"/>
          </a:p>
        </p:txBody>
      </p:sp>
      <p:sp>
        <p:nvSpPr>
          <p:cNvPr id="3" name="Segnaposto contenuto 2"/>
          <p:cNvSpPr>
            <a:spLocks noGrp="1"/>
          </p:cNvSpPr>
          <p:nvPr>
            <p:ph idx="1"/>
          </p:nvPr>
        </p:nvSpPr>
        <p:spPr>
          <a:xfrm>
            <a:off x="838200" y="592428"/>
            <a:ext cx="10515600" cy="5584535"/>
          </a:xfrm>
        </p:spPr>
        <p:txBody>
          <a:bodyPr>
            <a:normAutofit lnSpcReduction="10000"/>
          </a:bodyPr>
          <a:lstStyle/>
          <a:p>
            <a:pPr marL="0" indent="0">
              <a:buNone/>
            </a:pPr>
            <a:r>
              <a:rPr lang="it-IT" i="1" dirty="0"/>
              <a:t>Se vi è dell’inventiva in questo lavoro e se riusciamo a fare un’opera di fabbro o di instancabile costruttore, non è affatto per "forgiare", o per «costruire», delle "strutture". </a:t>
            </a:r>
            <a:r>
              <a:rPr lang="it-IT" i="1" dirty="0" smtClean="0"/>
              <a:t>Quelle </a:t>
            </a:r>
            <a:r>
              <a:rPr lang="it-IT" i="1" dirty="0"/>
              <a:t>non ci hanno affatto aspettato per esistere, e per esistere esattamente come sono! Ma è per esprimere, il più fedelmente che possiamo, queste cose che stiamo per scoprire e per sondare, e questa struttura reticente a mostrarsi, che tentiamo a tentoni, e con un linguaggio forse ancora balbuziente, di investigare. Così siamo portati costantemente a "inventare" il linguaggio adatto a esprimere sempre più finemente la struttura intima delle cose matematiche, e a "costruire" con l’aiuto di questo linguaggio, le "teorie" che sono incaricate di rendere conto di ciò che è stato appreso e visto. Vi è là un moto di va e vieni continuo, ininterrotto, tra l’apprendimento delle cose, e l’espressione di ciò che si è appreso, attraverso un linguaggio che si affina e si ricrea durante il lavoro sotto la costante pressione del bisogno immediato</a:t>
            </a:r>
          </a:p>
          <a:p>
            <a:pPr marL="0" indent="0">
              <a:buNone/>
            </a:pPr>
            <a:endParaRPr lang="it-IT" dirty="0"/>
          </a:p>
        </p:txBody>
      </p:sp>
    </p:spTree>
    <p:extLst>
      <p:ext uri="{BB962C8B-B14F-4D97-AF65-F5344CB8AC3E}">
        <p14:creationId xmlns:p14="http://schemas.microsoft.com/office/powerpoint/2010/main" val="1357615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flipV="1">
            <a:off x="838200" y="276726"/>
            <a:ext cx="10515600" cy="88399"/>
          </a:xfrm>
        </p:spPr>
        <p:txBody>
          <a:bodyPr>
            <a:normAutofit fontScale="90000"/>
          </a:bodyPr>
          <a:lstStyle/>
          <a:p>
            <a:endParaRPr lang="it-IT" dirty="0"/>
          </a:p>
        </p:txBody>
      </p:sp>
      <p:sp>
        <p:nvSpPr>
          <p:cNvPr id="3" name="Segnaposto contenuto 2"/>
          <p:cNvSpPr>
            <a:spLocks noGrp="1"/>
          </p:cNvSpPr>
          <p:nvPr>
            <p:ph sz="half" idx="1"/>
          </p:nvPr>
        </p:nvSpPr>
        <p:spPr>
          <a:xfrm>
            <a:off x="288758" y="457200"/>
            <a:ext cx="5731042" cy="5847347"/>
          </a:xfrm>
        </p:spPr>
        <p:txBody>
          <a:bodyPr>
            <a:normAutofit fontScale="92500" lnSpcReduction="10000"/>
          </a:bodyPr>
          <a:lstStyle/>
          <a:p>
            <a:pPr marL="0" indent="0">
              <a:buNone/>
            </a:pPr>
            <a:r>
              <a:rPr lang="it-IT" i="1" dirty="0" smtClean="0"/>
              <a:t>Ma più ancora che verso la scoperta di domande, nozioni ed enunciati nuovi, è verso quella di punti di vista fecondi che mi ha condotto costantemente a introdurre e a sviluppare, poco o molto, temi interamente nuovi. E’ là, mi sembra, che ho contribuito in modo più essenziale alla matematica del mio tempo. A dire il vero, queste innumerevoli domande, nozioni, enunciati di cui parlerò non prendono per me senso che alla luce d’un tale "punto di vista" – o, per meglio dire, nascono spontaneamente con la forza dell’evidenza ; allo stesso modo che una luce (anche se diffusa) che spunta nella notte nera, sembra fare nascere dal niente questi contorni più o meno vaghi o netti che essa rivela all’improvviso..</a:t>
            </a:r>
            <a:endParaRPr lang="it-IT" i="1" dirty="0"/>
          </a:p>
        </p:txBody>
      </p:sp>
      <p:pic>
        <p:nvPicPr>
          <p:cNvPr id="1026" name="Picture 2" descr="Immagine correla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956" y="1120462"/>
            <a:ext cx="5453115" cy="40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376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838200" y="180474"/>
            <a:ext cx="10515600" cy="184651"/>
          </a:xfrm>
        </p:spPr>
        <p:txBody>
          <a:bodyPr>
            <a:normAutofit fontScale="90000"/>
          </a:bodyPr>
          <a:lstStyle/>
          <a:p>
            <a:endParaRPr lang="it-IT" dirty="0"/>
          </a:p>
        </p:txBody>
      </p:sp>
      <p:sp>
        <p:nvSpPr>
          <p:cNvPr id="3" name="Segnaposto contenuto 2"/>
          <p:cNvSpPr>
            <a:spLocks noGrp="1"/>
          </p:cNvSpPr>
          <p:nvPr>
            <p:ph sz="half" idx="1"/>
          </p:nvPr>
        </p:nvSpPr>
        <p:spPr>
          <a:xfrm>
            <a:off x="228600" y="625642"/>
            <a:ext cx="5791200" cy="5551321"/>
          </a:xfrm>
        </p:spPr>
        <p:txBody>
          <a:bodyPr>
            <a:normAutofit lnSpcReduction="10000"/>
          </a:bodyPr>
          <a:lstStyle/>
          <a:p>
            <a:pPr marL="0" indent="0">
              <a:buNone/>
            </a:pPr>
            <a:r>
              <a:rPr lang="it-IT" i="1" dirty="0"/>
              <a:t>Più ancora di quelli che si chiamano "teoremi-chiave" in matematica, sono i punti di vista fecondi ad essere nella nostra arte, gli strumenti più potenti di scoperta - o piuttosto, non sono degli strumenti, ma sono gli occhi stessi del ricercatore che, appassionatamente, vuole conoscere la natura delle cose matematiche. Così, il punto di vista fecondo non è altro che questo "occhio" che ci fa scoprire e insieme riconoscere l’unità nella molteplicità di ciò che si è scoperto. E questa unità è veramente la vita stessa e il soffio che collega queste cose multiple</a:t>
            </a:r>
          </a:p>
          <a:p>
            <a:pPr marL="0" indent="0">
              <a:buNone/>
            </a:pPr>
            <a:endParaRPr lang="it-IT" dirty="0"/>
          </a:p>
        </p:txBody>
      </p:sp>
      <p:pic>
        <p:nvPicPr>
          <p:cNvPr id="2050" name="Picture 2" descr="Immagine correlata"/>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62352" y="1590932"/>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87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136525"/>
            <a:ext cx="10515600" cy="1325563"/>
          </a:xfrm>
        </p:spPr>
        <p:txBody>
          <a:bodyPr/>
          <a:lstStyle/>
          <a:p>
            <a:r>
              <a:rPr lang="it-IT" dirty="0" smtClean="0"/>
              <a:t>Enriques</a:t>
            </a:r>
            <a:endParaRPr lang="it-IT" dirty="0"/>
          </a:p>
        </p:txBody>
      </p:sp>
      <p:sp>
        <p:nvSpPr>
          <p:cNvPr id="31747" name="Rectangle 3"/>
          <p:cNvSpPr>
            <a:spLocks noGrp="1" noChangeArrowheads="1"/>
          </p:cNvSpPr>
          <p:nvPr>
            <p:ph sz="half" idx="1"/>
          </p:nvPr>
        </p:nvSpPr>
        <p:spPr>
          <a:xfrm>
            <a:off x="312821" y="1070811"/>
            <a:ext cx="5706979" cy="5106152"/>
          </a:xfrm>
        </p:spPr>
        <p:txBody>
          <a:bodyPr>
            <a:normAutofit/>
          </a:bodyPr>
          <a:lstStyle/>
          <a:p>
            <a:pPr marL="0" indent="0">
              <a:buNone/>
            </a:pPr>
            <a:r>
              <a:rPr lang="it-IT" i="1" dirty="0"/>
              <a:t>Avendogli una volta dichiarato di non vedere la verità di un’affermazione, che egli riteneva evidente, ma che invano avevamo tentato di dimostrare logicamente, egli si fermò di botto (...) e, invece di tentare un’ultima dimostrazione, roteò il suo bastone appuntandolo sopra un cagnolino sul davanzale di una finestra, dicendomi: non vede? Per me è come se mi dicesse che non vede quel cagnolino!” (F. Conforto, 1947)</a:t>
            </a:r>
            <a:r>
              <a:rPr lang="fr-FR" i="1" dirty="0"/>
              <a:t> </a:t>
            </a:r>
            <a:endParaRPr lang="en-GB" i="1" dirty="0"/>
          </a:p>
          <a:p>
            <a:endParaRPr lang="fr-FR" dirty="0"/>
          </a:p>
        </p:txBody>
      </p:sp>
      <p:pic>
        <p:nvPicPr>
          <p:cNvPr id="21506" name="Picture 2" descr="Risultati immagini per federigo enriqu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30653" y="1809626"/>
            <a:ext cx="5343938" cy="293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61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24272"/>
          </a:xfrm>
        </p:spPr>
        <p:txBody>
          <a:bodyPr>
            <a:normAutofit fontScale="90000"/>
          </a:bodyPr>
          <a:lstStyle/>
          <a:p>
            <a:endParaRPr lang="it-IT" dirty="0"/>
          </a:p>
        </p:txBody>
      </p:sp>
      <p:sp>
        <p:nvSpPr>
          <p:cNvPr id="3" name="Segnaposto contenuto 2"/>
          <p:cNvSpPr>
            <a:spLocks noGrp="1"/>
          </p:cNvSpPr>
          <p:nvPr>
            <p:ph sz="half" idx="1"/>
          </p:nvPr>
        </p:nvSpPr>
        <p:spPr>
          <a:xfrm>
            <a:off x="838200" y="643944"/>
            <a:ext cx="5181600" cy="5533019"/>
          </a:xfrm>
        </p:spPr>
        <p:txBody>
          <a:bodyPr/>
          <a:lstStyle/>
          <a:p>
            <a:pPr marL="0" indent="0">
              <a:buNone/>
            </a:pPr>
            <a:r>
              <a:rPr lang="it-IT" dirty="0"/>
              <a:t>Perché con tutte le diversità della matematica, siamo coscienti della somiglianza dei suoi strumenti logici, la relazione delle idee e le numerose analogie tra le sue diverse parti</a:t>
            </a:r>
            <a:r>
              <a:rPr lang="it-IT" dirty="0" smtClean="0"/>
              <a:t>. Notiamo anche che, più si sviluppa una teoria matematica, più armoniosamente e uniformemente procede la sua costruzione, più si svelano inattese relazioni tra rami finora separati della scienza.</a:t>
            </a:r>
            <a:endParaRPr lang="it-IT" dirty="0"/>
          </a:p>
          <a:p>
            <a:pPr marL="0" indent="0">
              <a:buNone/>
            </a:pPr>
            <a:endParaRPr lang="it-IT" dirty="0"/>
          </a:p>
        </p:txBody>
      </p:sp>
      <p:pic>
        <p:nvPicPr>
          <p:cNvPr id="1026" name="Picture 2" descr="Fondamenti della geometria. Con i supplementi di Paul Bernay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7020" y="489398"/>
            <a:ext cx="3557244" cy="533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5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Bourbaki</a:t>
            </a:r>
            <a:r>
              <a:rPr lang="it-IT" dirty="0" smtClean="0"/>
              <a:t> 1935</a:t>
            </a:r>
            <a:endParaRPr lang="it-IT" dirty="0"/>
          </a:p>
        </p:txBody>
      </p:sp>
      <p:sp>
        <p:nvSpPr>
          <p:cNvPr id="3" name="Segnaposto contenuto 2"/>
          <p:cNvSpPr>
            <a:spLocks noGrp="1"/>
          </p:cNvSpPr>
          <p:nvPr>
            <p:ph sz="half" idx="1"/>
          </p:nvPr>
        </p:nvSpPr>
        <p:spPr/>
        <p:txBody>
          <a:bodyPr/>
          <a:lstStyle/>
          <a:p>
            <a:pPr marL="0" indent="0">
              <a:buNone/>
            </a:pPr>
            <a:r>
              <a:rPr lang="it-IT" dirty="0" smtClean="0"/>
              <a:t>E’ legittimo chiedersi se il campo della matematica non stia diventando come una torre di Babele in cui discipline autonome sono sempre più largamente separate l’una dall’altra, non solo nei fini, ma anche nei metodi e perfino nel linguaggio.</a:t>
            </a:r>
            <a:endParaRPr lang="it-IT" dirty="0"/>
          </a:p>
        </p:txBody>
      </p:sp>
      <p:pic>
        <p:nvPicPr>
          <p:cNvPr id="5" name="Picture 2" descr="Risultati immagini per simone weil stele bourbak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55346" y="1825624"/>
            <a:ext cx="5305917" cy="37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86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62909"/>
          </a:xfrm>
        </p:spPr>
        <p:txBody>
          <a:bodyPr>
            <a:normAutofit fontScale="90000"/>
          </a:bodyPr>
          <a:lstStyle/>
          <a:p>
            <a:endParaRPr lang="it-IT" dirty="0"/>
          </a:p>
        </p:txBody>
      </p:sp>
      <p:sp>
        <p:nvSpPr>
          <p:cNvPr id="3" name="Segnaposto contenuto 2"/>
          <p:cNvSpPr>
            <a:spLocks noGrp="1"/>
          </p:cNvSpPr>
          <p:nvPr>
            <p:ph sz="half" idx="1"/>
          </p:nvPr>
        </p:nvSpPr>
        <p:spPr>
          <a:xfrm>
            <a:off x="347730" y="708338"/>
            <a:ext cx="5672070" cy="5821251"/>
          </a:xfrm>
        </p:spPr>
        <p:txBody>
          <a:bodyPr>
            <a:normAutofit/>
          </a:bodyPr>
          <a:lstStyle/>
          <a:p>
            <a:pPr marL="0" indent="0">
              <a:buNone/>
            </a:pPr>
            <a:r>
              <a:rPr lang="it-IT" dirty="0" smtClean="0"/>
              <a:t>Dove un osservatore superficiale vede due o più teorie del tutto separate, che si prestano un «inatteso sostegno» con l’intervento di un genio matematico, il metodo assiomatico ci insegna a guardare le ragioni profonde di tale scoperta, a trovare le idee comuni di queste teorie, sepolte sotto un nugolo di dettagli per portare avanti queste idee e metterle sotto la giusta luce.</a:t>
            </a:r>
          </a:p>
        </p:txBody>
      </p:sp>
      <p:pic>
        <p:nvPicPr>
          <p:cNvPr id="1026" name="Picture 2" descr="Risultati immagini per bourbak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2656" y="2221975"/>
            <a:ext cx="5181600" cy="247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3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0"/>
            <a:ext cx="10515600" cy="450761"/>
          </a:xfrm>
        </p:spPr>
        <p:txBody>
          <a:bodyPr>
            <a:normAutofit fontScale="90000"/>
          </a:bodyPr>
          <a:lstStyle/>
          <a:p>
            <a:endParaRPr lang="it-IT" dirty="0"/>
          </a:p>
        </p:txBody>
      </p:sp>
      <p:sp>
        <p:nvSpPr>
          <p:cNvPr id="3" name="Segnaposto contenuto 2"/>
          <p:cNvSpPr>
            <a:spLocks noGrp="1"/>
          </p:cNvSpPr>
          <p:nvPr>
            <p:ph sz="half" idx="1"/>
          </p:nvPr>
        </p:nvSpPr>
        <p:spPr>
          <a:xfrm>
            <a:off x="838200" y="605307"/>
            <a:ext cx="5181600" cy="5571656"/>
          </a:xfrm>
        </p:spPr>
        <p:txBody>
          <a:bodyPr/>
          <a:lstStyle/>
          <a:p>
            <a:pPr marL="0" indent="0">
              <a:buNone/>
            </a:pPr>
            <a:r>
              <a:rPr lang="it-IT" dirty="0"/>
              <a:t>Come una grande città, i cui sobborghi non cessano di svilupparsi, in modo abbastanza caotico, sul territorio circostante, mentre il centro viene ricostruito periodicamente, ogni volta secondo un piano più chiaro e un ordinamento più maestoso, abbattendo i vecchi quartieri ed i loro dedali di stradine, per lanciare verso la periferia viali sempre più diretti, più larghi e più comodi.</a:t>
            </a:r>
          </a:p>
          <a:p>
            <a:pPr marL="0" indent="0">
              <a:buNone/>
            </a:pPr>
            <a:endParaRPr lang="it-IT" dirty="0"/>
          </a:p>
        </p:txBody>
      </p:sp>
      <p:pic>
        <p:nvPicPr>
          <p:cNvPr id="2050" name="Picture 2" descr="Risultati immagini per grand boulevard par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400" y="1008066"/>
            <a:ext cx="5181600" cy="320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42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Premio Abel 2018: Robert </a:t>
            </a:r>
            <a:r>
              <a:rPr lang="it-IT" dirty="0" err="1" smtClean="0"/>
              <a:t>Langlands</a:t>
            </a:r>
            <a:endParaRPr lang="it-IT" dirty="0"/>
          </a:p>
        </p:txBody>
      </p:sp>
      <p:sp>
        <p:nvSpPr>
          <p:cNvPr id="3" name="Segnaposto contenuto 2"/>
          <p:cNvSpPr>
            <a:spLocks noGrp="1"/>
          </p:cNvSpPr>
          <p:nvPr>
            <p:ph sz="half" idx="1"/>
          </p:nvPr>
        </p:nvSpPr>
        <p:spPr>
          <a:xfrm>
            <a:off x="270457" y="1690688"/>
            <a:ext cx="5697828" cy="4876197"/>
          </a:xfrm>
        </p:spPr>
        <p:txBody>
          <a:bodyPr>
            <a:normAutofit fontScale="92500" lnSpcReduction="20000"/>
          </a:bodyPr>
          <a:lstStyle/>
          <a:p>
            <a:pPr marL="0" indent="0">
              <a:buNone/>
            </a:pPr>
            <a:r>
              <a:rPr lang="it-IT" i="1" dirty="0" smtClean="0"/>
              <a:t>Il mio scopo è occuparmi della bellezza matematica che non </a:t>
            </a:r>
            <a:r>
              <a:rPr lang="it-IT" i="1" dirty="0" err="1" smtClean="0"/>
              <a:t>é</a:t>
            </a:r>
            <a:r>
              <a:rPr lang="it-IT" i="1" dirty="0" smtClean="0"/>
              <a:t> nel fascino di problemi difficili ma che li integra con il diverso </a:t>
            </a:r>
            <a:r>
              <a:rPr lang="it-IT" b="1" i="1" dirty="0" smtClean="0">
                <a:solidFill>
                  <a:srgbClr val="FF0000"/>
                </a:solidFill>
              </a:rPr>
              <a:t>piacere intellettuale di creare ordine dal caos apparente</a:t>
            </a:r>
            <a:r>
              <a:rPr lang="it-IT" i="1" dirty="0" smtClean="0"/>
              <a:t>.</a:t>
            </a:r>
          </a:p>
          <a:p>
            <a:pPr marL="0" indent="0">
              <a:buNone/>
            </a:pPr>
            <a:r>
              <a:rPr lang="it-IT" altLang="it-IT" i="1" dirty="0"/>
              <a:t>Si soleva dire che mentre le curve sono create da Dio, le superfici invece sono opera del demonio. Ora si palesa invece che piacque a Dio di creare per le superfici un </a:t>
            </a:r>
            <a:r>
              <a:rPr lang="it-IT" altLang="it-IT" b="1" i="1" dirty="0">
                <a:solidFill>
                  <a:srgbClr val="FF0000"/>
                </a:solidFill>
              </a:rPr>
              <a:t>ordine di armonie più riposte</a:t>
            </a:r>
            <a:r>
              <a:rPr lang="it-IT" altLang="it-IT" i="1" dirty="0"/>
              <a:t>, ove rifulge una meravigliosa </a:t>
            </a:r>
            <a:r>
              <a:rPr lang="it-IT" altLang="it-IT" i="1" dirty="0" smtClean="0"/>
              <a:t>bellezza</a:t>
            </a:r>
            <a:r>
              <a:rPr lang="it-IT" altLang="it-IT" dirty="0" smtClean="0"/>
              <a:t> (Enriques)</a:t>
            </a:r>
          </a:p>
          <a:p>
            <a:pPr marL="0" indent="0">
              <a:buNone/>
            </a:pPr>
            <a:r>
              <a:rPr lang="en-US" i="1" dirty="0"/>
              <a:t>Nature and Nature's laws lay hid in night</a:t>
            </a:r>
            <a:r>
              <a:rPr lang="en-US" i="1" dirty="0" smtClean="0"/>
              <a:t>: God </a:t>
            </a:r>
            <a:r>
              <a:rPr lang="en-US" i="1" dirty="0"/>
              <a:t>said, Let Newton be! and all was light</a:t>
            </a:r>
          </a:p>
          <a:p>
            <a:pPr marL="0" indent="0">
              <a:buNone/>
            </a:pPr>
            <a:endParaRPr lang="it-IT" altLang="it-IT" dirty="0"/>
          </a:p>
          <a:p>
            <a:pPr marL="0" indent="0">
              <a:buNone/>
            </a:pPr>
            <a:endParaRPr lang="it-IT" i="1" dirty="0"/>
          </a:p>
        </p:txBody>
      </p:sp>
      <p:pic>
        <p:nvPicPr>
          <p:cNvPr id="1028" name="Picture 4" descr="Risultati immagini per langlands rober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199112"/>
            <a:ext cx="5181600" cy="345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4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TotalTime>
  <Words>3287</Words>
  <Application>Microsoft Office PowerPoint</Application>
  <PresentationFormat>Widescreen</PresentationFormat>
  <Paragraphs>147</Paragraphs>
  <Slides>49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49</vt:i4>
      </vt:variant>
    </vt:vector>
  </HeadingPairs>
  <TitlesOfParts>
    <vt:vector size="55" baseType="lpstr">
      <vt:lpstr>Arial</vt:lpstr>
      <vt:lpstr>Calibri</vt:lpstr>
      <vt:lpstr>Calibri Light</vt:lpstr>
      <vt:lpstr>Cambria Math</vt:lpstr>
      <vt:lpstr>Wingdings</vt:lpstr>
      <vt:lpstr>Tema di Office</vt:lpstr>
      <vt:lpstr>L’emergere del concetto di struttura: aspetti storici e didattici</vt:lpstr>
      <vt:lpstr>Lo sviluppo dell’idea di struttura negli anni ‘30</vt:lpstr>
      <vt:lpstr>Presentazione standard di PowerPoint</vt:lpstr>
      <vt:lpstr>Hilbert 1900</vt:lpstr>
      <vt:lpstr>Presentazione standard di PowerPoint</vt:lpstr>
      <vt:lpstr>Bourbaki 1935</vt:lpstr>
      <vt:lpstr>Presentazione standard di PowerPoint</vt:lpstr>
      <vt:lpstr>Presentazione standard di PowerPoint</vt:lpstr>
      <vt:lpstr>Premio Abel 2018: Robert Langlands</vt:lpstr>
      <vt:lpstr>Analogia – Generalizzazione (Astrazione) - Struttura</vt:lpstr>
      <vt:lpstr>La stele di Rosetta</vt:lpstr>
      <vt:lpstr>Un’analogia che tutti studiano, ma che non è un mero strumento tecnico: algebra/geometria</vt:lpstr>
      <vt:lpstr>Viceversa</vt:lpstr>
      <vt:lpstr>Dimostrazione</vt:lpstr>
      <vt:lpstr>La stele di Rosetta (con qualche attenzione)</vt:lpstr>
      <vt:lpstr>Ritorniamo alle strutture propriamente dette</vt:lpstr>
      <vt:lpstr>2. Richard Dedekind e la teoria degli Ideali (presi alla larga)</vt:lpstr>
      <vt:lpstr>Presentazione standard di PowerPoint</vt:lpstr>
      <vt:lpstr>I primi gaussiani</vt:lpstr>
      <vt:lpstr>Presentazione standard di PowerPoint</vt:lpstr>
      <vt:lpstr>Gli interi di Eisenstein</vt:lpstr>
      <vt:lpstr>L’analogia può fare difetto</vt:lpstr>
      <vt:lpstr>Presentazione standard di PowerPoint</vt:lpstr>
      <vt:lpstr>Dedekind 1877: una rivoluzione prudente</vt:lpstr>
      <vt:lpstr>Presentazione standard di PowerPoint</vt:lpstr>
      <vt:lpstr>Le strutture e la divisibilità negli anelli commutativi</vt:lpstr>
      <vt:lpstr>Varie diverse vie gradualmente convergono</vt:lpstr>
      <vt:lpstr>Presentazione standard di PowerPoint</vt:lpstr>
      <vt:lpstr>Euler 1770</vt:lpstr>
      <vt:lpstr>Il punto di vista di van der Waerden: da Galois, ma attraverso una strada lunga e tortuosa</vt:lpstr>
      <vt:lpstr>Dieudonnné</vt:lpstr>
      <vt:lpstr>Dedekind (1857?)</vt:lpstr>
      <vt:lpstr>Corrado Segre 1884</vt:lpstr>
      <vt:lpstr>Presentazione standard di PowerPoint</vt:lpstr>
      <vt:lpstr>Weber 1892: le strutture sì, ma ancora uno strumento</vt:lpstr>
      <vt:lpstr>David Hilbert 1905 </vt:lpstr>
      <vt:lpstr>Presentazione standard di PowerPoint</vt:lpstr>
      <vt:lpstr>Gaetano Scorza 1921</vt:lpstr>
      <vt:lpstr>Emmy Noether 1930</vt:lpstr>
      <vt:lpstr>Saunders Mac Lane 1939</vt:lpstr>
      <vt:lpstr>Eric Temple Bell 1938 e 1945</vt:lpstr>
      <vt:lpstr>Bourbaki 1950</vt:lpstr>
      <vt:lpstr>Pareri contrastanti: 1 Pierre Samuel 1972</vt:lpstr>
      <vt:lpstr>Pareri contrastanti: 2 Michael Atiyha</vt:lpstr>
      <vt:lpstr>Grothendieck 1980</vt:lpstr>
      <vt:lpstr>Presentazione standard di PowerPoint</vt:lpstr>
      <vt:lpstr>Presentazione standard di PowerPoint</vt:lpstr>
      <vt:lpstr>Presentazione standard di PowerPoint</vt:lpstr>
      <vt:lpstr>Enriques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Aldo Brigaglia</dc:creator>
  <cp:lastModifiedBy>Aldo Brigaglia</cp:lastModifiedBy>
  <cp:revision>105</cp:revision>
  <dcterms:created xsi:type="dcterms:W3CDTF">2019-03-25T09:29:30Z</dcterms:created>
  <dcterms:modified xsi:type="dcterms:W3CDTF">2019-04-04T16:21:51Z</dcterms:modified>
</cp:coreProperties>
</file>