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62" r:id="rId5"/>
    <p:sldId id="265" r:id="rId6"/>
    <p:sldId id="282" r:id="rId7"/>
    <p:sldId id="278" r:id="rId8"/>
    <p:sldId id="267" r:id="rId9"/>
    <p:sldId id="268" r:id="rId10"/>
    <p:sldId id="269" r:id="rId11"/>
    <p:sldId id="283" r:id="rId12"/>
    <p:sldId id="284" r:id="rId13"/>
    <p:sldId id="285" r:id="rId14"/>
    <p:sldId id="271" r:id="rId15"/>
    <p:sldId id="274" r:id="rId16"/>
    <p:sldId id="273" r:id="rId17"/>
    <p:sldId id="275" r:id="rId18"/>
    <p:sldId id="276" r:id="rId19"/>
    <p:sldId id="277" r:id="rId20"/>
    <p:sldId id="281" r:id="rId21"/>
    <p:sldId id="288" r:id="rId22"/>
    <p:sldId id="287" r:id="rId23"/>
    <p:sldId id="289" r:id="rId24"/>
    <p:sldId id="290"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60" autoAdjust="0"/>
  </p:normalViewPr>
  <p:slideViewPr>
    <p:cSldViewPr>
      <p:cViewPr varScale="1">
        <p:scale>
          <a:sx n="66" d="100"/>
          <a:sy n="66" d="100"/>
        </p:scale>
        <p:origin x="-61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9C141-827C-4D09-A13B-9A06A8812D9A}" type="datetimeFigureOut">
              <a:rPr lang="it-IT" smtClean="0"/>
              <a:pPr/>
              <a:t>18/04/2012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A310F9-03BE-4A33-8114-CE0263AACFC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5A310F9-03BE-4A33-8114-CE0263AACFCA}"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31FE17C-3CBC-4106-99EA-43872541BEBD}" type="datetimeFigureOut">
              <a:rPr lang="it-IT" smtClean="0"/>
              <a:pPr/>
              <a:t>18/04/2012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D23B691-0615-40E4-A8BC-E0EF9F6A285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FE17C-3CBC-4106-99EA-43872541BEBD}" type="datetimeFigureOut">
              <a:rPr lang="it-IT" smtClean="0"/>
              <a:pPr/>
              <a:t>18/04/2012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3B691-0615-40E4-A8BC-E0EF9F6A285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628800"/>
            <a:ext cx="7772400" cy="2448271"/>
          </a:xfrm>
        </p:spPr>
        <p:txBody>
          <a:bodyPr>
            <a:normAutofit/>
          </a:bodyPr>
          <a:lstStyle/>
          <a:p>
            <a:r>
              <a:rPr lang="it-IT" dirty="0" smtClean="0"/>
              <a:t>“Orme Profonde”</a:t>
            </a:r>
            <a:br>
              <a:rPr lang="it-IT" dirty="0" smtClean="0"/>
            </a:br>
            <a:r>
              <a:rPr lang="it-IT" sz="3600" dirty="0" smtClean="0"/>
              <a:t>Matera 20-22 aprile 2012</a:t>
            </a:r>
            <a:endParaRPr lang="it-IT"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404664"/>
            <a:ext cx="8229600" cy="6192688"/>
          </a:xfrm>
        </p:spPr>
        <p:txBody>
          <a:bodyPr>
            <a:normAutofit/>
          </a:bodyPr>
          <a:lstStyle/>
          <a:p>
            <a:r>
              <a:rPr lang="it-IT" dirty="0" smtClean="0"/>
              <a:t>Macchina di </a:t>
            </a:r>
            <a:r>
              <a:rPr lang="it-IT" dirty="0" err="1" smtClean="0"/>
              <a:t>Turing</a:t>
            </a:r>
            <a:r>
              <a:rPr lang="it-IT" dirty="0" smtClean="0"/>
              <a:t> che verifica se un dato numero naturale è pari o dispari.</a:t>
            </a:r>
          </a:p>
          <a:p>
            <a:pPr>
              <a:buNone/>
            </a:pPr>
            <a:endParaRPr lang="it-IT" dirty="0" smtClean="0"/>
          </a:p>
          <a:p>
            <a:pPr>
              <a:buNone/>
            </a:pPr>
            <a:endParaRPr lang="it-IT" dirty="0" smtClean="0"/>
          </a:p>
          <a:p>
            <a:pPr>
              <a:buNone/>
            </a:pPr>
            <a:r>
              <a:rPr lang="it-IT" dirty="0" smtClean="0"/>
              <a:t>    </a:t>
            </a:r>
          </a:p>
          <a:p>
            <a:pPr>
              <a:buNone/>
            </a:pPr>
            <a:r>
              <a:rPr lang="it-IT" dirty="0" smtClean="0"/>
              <a:t>         </a:t>
            </a:r>
            <a:endParaRPr lang="it-IT" b="1" dirty="0" smtClean="0"/>
          </a:p>
          <a:p>
            <a:pPr>
              <a:buNone/>
            </a:pPr>
            <a:endParaRPr lang="it-IT" dirty="0" smtClean="0"/>
          </a:p>
          <a:p>
            <a:pPr>
              <a:buNone/>
            </a:pPr>
            <a:r>
              <a:rPr lang="it-IT" dirty="0" smtClean="0"/>
              <a:t>          </a:t>
            </a:r>
            <a:endParaRPr lang="it-IT" dirty="0"/>
          </a:p>
        </p:txBody>
      </p:sp>
      <p:graphicFrame>
        <p:nvGraphicFramePr>
          <p:cNvPr id="5" name="Tabella 4"/>
          <p:cNvGraphicFramePr>
            <a:graphicFrameLocks noGrp="1"/>
          </p:cNvGraphicFramePr>
          <p:nvPr/>
        </p:nvGraphicFramePr>
        <p:xfrm>
          <a:off x="1524000" y="1397000"/>
          <a:ext cx="6096000" cy="370840"/>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it-IT" dirty="0" smtClean="0"/>
                        <a:t>           9</a:t>
                      </a:r>
                      <a:endParaRPr lang="it-IT" dirty="0"/>
                    </a:p>
                  </a:txBody>
                  <a:tcPr/>
                </a:tc>
                <a:tc>
                  <a:txBody>
                    <a:bodyPr/>
                    <a:lstStyle/>
                    <a:p>
                      <a:r>
                        <a:rPr lang="it-IT" dirty="0" smtClean="0"/>
                        <a:t>         4</a:t>
                      </a:r>
                      <a:endParaRPr lang="it-IT" dirty="0"/>
                    </a:p>
                  </a:txBody>
                  <a:tcPr/>
                </a:tc>
                <a:tc>
                  <a:txBody>
                    <a:bodyPr/>
                    <a:lstStyle/>
                    <a:p>
                      <a:r>
                        <a:rPr lang="it-IT" dirty="0" smtClean="0"/>
                        <a:t>        3</a:t>
                      </a:r>
                      <a:endParaRPr lang="it-IT" dirty="0"/>
                    </a:p>
                  </a:txBody>
                  <a:tcPr/>
                </a:tc>
                <a:tc>
                  <a:txBody>
                    <a:bodyPr/>
                    <a:lstStyle/>
                    <a:p>
                      <a:endParaRPr lang="it-IT" dirty="0"/>
                    </a:p>
                  </a:txBody>
                  <a:tcPr/>
                </a:tc>
              </a:tr>
            </a:tbl>
          </a:graphicData>
        </a:graphic>
      </p:graphicFrame>
      <p:sp>
        <p:nvSpPr>
          <p:cNvPr id="8" name="CasellaDiTesto 7"/>
          <p:cNvSpPr txBox="1"/>
          <p:nvPr/>
        </p:nvSpPr>
        <p:spPr>
          <a:xfrm>
            <a:off x="2123728" y="1844824"/>
            <a:ext cx="936104" cy="369332"/>
          </a:xfrm>
          <a:prstGeom prst="rect">
            <a:avLst/>
          </a:prstGeom>
          <a:noFill/>
        </p:spPr>
        <p:txBody>
          <a:bodyPr wrap="square" rtlCol="0">
            <a:spAutoFit/>
          </a:bodyPr>
          <a:lstStyle/>
          <a:p>
            <a:r>
              <a:rPr lang="it-IT" dirty="0" smtClean="0"/>
              <a:t>↑ q</a:t>
            </a:r>
            <a:r>
              <a:rPr lang="it-IT" baseline="-25000" dirty="0" smtClean="0"/>
              <a:t>1</a:t>
            </a:r>
            <a:endParaRPr lang="it-IT" dirty="0"/>
          </a:p>
        </p:txBody>
      </p:sp>
      <p:graphicFrame>
        <p:nvGraphicFramePr>
          <p:cNvPr id="9" name="Tabella 8"/>
          <p:cNvGraphicFramePr>
            <a:graphicFrameLocks noGrp="1"/>
          </p:cNvGraphicFramePr>
          <p:nvPr/>
        </p:nvGraphicFramePr>
        <p:xfrm>
          <a:off x="1524000" y="1397000"/>
          <a:ext cx="6096000" cy="370840"/>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it-IT" dirty="0" smtClean="0"/>
                        <a:t>           9</a:t>
                      </a:r>
                      <a:endParaRPr lang="it-IT" dirty="0"/>
                    </a:p>
                  </a:txBody>
                  <a:tcPr/>
                </a:tc>
                <a:tc>
                  <a:txBody>
                    <a:bodyPr/>
                    <a:lstStyle/>
                    <a:p>
                      <a:r>
                        <a:rPr lang="it-IT" dirty="0" smtClean="0"/>
                        <a:t>         4</a:t>
                      </a:r>
                      <a:endParaRPr lang="it-IT" dirty="0"/>
                    </a:p>
                  </a:txBody>
                  <a:tcPr/>
                </a:tc>
                <a:tc>
                  <a:txBody>
                    <a:bodyPr/>
                    <a:lstStyle/>
                    <a:p>
                      <a:r>
                        <a:rPr lang="it-IT" dirty="0" smtClean="0"/>
                        <a:t>        3</a:t>
                      </a:r>
                      <a:endParaRPr lang="it-IT" dirty="0"/>
                    </a:p>
                  </a:txBody>
                  <a:tcPr/>
                </a:tc>
                <a:tc>
                  <a:txBody>
                    <a:bodyPr/>
                    <a:lstStyle/>
                    <a:p>
                      <a:endParaRPr lang="it-IT" dirty="0"/>
                    </a:p>
                  </a:txBody>
                  <a:tcPr/>
                </a:tc>
              </a:tr>
            </a:tbl>
          </a:graphicData>
        </a:graphic>
      </p:graphicFrame>
      <p:graphicFrame>
        <p:nvGraphicFramePr>
          <p:cNvPr id="10" name="Tabella 9"/>
          <p:cNvGraphicFramePr>
            <a:graphicFrameLocks noGrp="1"/>
          </p:cNvGraphicFramePr>
          <p:nvPr/>
        </p:nvGraphicFramePr>
        <p:xfrm>
          <a:off x="1524000" y="1397000"/>
          <a:ext cx="6096000" cy="370840"/>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it-IT" b="0" dirty="0" smtClean="0"/>
                        <a:t>           9</a:t>
                      </a:r>
                      <a:endParaRPr lang="it-IT" b="0" dirty="0"/>
                    </a:p>
                  </a:txBody>
                  <a:tcPr/>
                </a:tc>
                <a:tc>
                  <a:txBody>
                    <a:bodyPr/>
                    <a:lstStyle/>
                    <a:p>
                      <a:r>
                        <a:rPr lang="it-IT" b="0" dirty="0" smtClean="0"/>
                        <a:t>         4</a:t>
                      </a:r>
                      <a:endParaRPr lang="it-IT" b="0" dirty="0"/>
                    </a:p>
                  </a:txBody>
                  <a:tcPr/>
                </a:tc>
                <a:tc>
                  <a:txBody>
                    <a:bodyPr/>
                    <a:lstStyle/>
                    <a:p>
                      <a:r>
                        <a:rPr lang="it-IT" b="0" dirty="0" smtClean="0"/>
                        <a:t>        3</a:t>
                      </a:r>
                      <a:endParaRPr lang="it-IT" b="0" dirty="0"/>
                    </a:p>
                  </a:txBody>
                  <a:tcPr/>
                </a:tc>
                <a:tc>
                  <a:txBody>
                    <a:bodyPr/>
                    <a:lstStyle/>
                    <a:p>
                      <a:endParaRPr lang="it-IT" dirty="0"/>
                    </a:p>
                  </a:txBody>
                  <a:tcPr/>
                </a:tc>
              </a:tr>
            </a:tbl>
          </a:graphicData>
        </a:graphic>
      </p:graphicFrame>
      <p:graphicFrame>
        <p:nvGraphicFramePr>
          <p:cNvPr id="18" name="Segnaposto contenuto 3"/>
          <p:cNvGraphicFramePr>
            <a:graphicFrameLocks/>
          </p:cNvGraphicFramePr>
          <p:nvPr/>
        </p:nvGraphicFramePr>
        <p:xfrm>
          <a:off x="1475656" y="2492896"/>
          <a:ext cx="6120680" cy="370840"/>
        </p:xfrm>
        <a:graphic>
          <a:graphicData uri="http://schemas.openxmlformats.org/drawingml/2006/table">
            <a:tbl>
              <a:tblPr firstRow="1" bandRow="1">
                <a:tableStyleId>{616DA210-FB5B-4158-B5E0-FEB733F419BA}</a:tableStyleId>
              </a:tblPr>
              <a:tblGrid>
                <a:gridCol w="1530170"/>
                <a:gridCol w="1530170"/>
                <a:gridCol w="1530170"/>
                <a:gridCol w="1530170"/>
              </a:tblGrid>
              <a:tr h="370840">
                <a:tc>
                  <a:txBody>
                    <a:bodyPr/>
                    <a:lstStyle/>
                    <a:p>
                      <a:r>
                        <a:rPr lang="it-IT" dirty="0" smtClean="0"/>
                        <a:t>              </a:t>
                      </a:r>
                      <a:endParaRPr lang="it-IT" dirty="0"/>
                    </a:p>
                  </a:txBody>
                  <a:tcPr/>
                </a:tc>
                <a:tc>
                  <a:txBody>
                    <a:bodyPr/>
                    <a:lstStyle/>
                    <a:p>
                      <a:r>
                        <a:rPr lang="it-IT" dirty="0" smtClean="0"/>
                        <a:t>             4</a:t>
                      </a:r>
                      <a:endParaRPr lang="it-IT" dirty="0"/>
                    </a:p>
                  </a:txBody>
                  <a:tcPr/>
                </a:tc>
                <a:tc>
                  <a:txBody>
                    <a:bodyPr/>
                    <a:lstStyle/>
                    <a:p>
                      <a:r>
                        <a:rPr lang="it-IT" dirty="0" smtClean="0"/>
                        <a:t>            3</a:t>
                      </a:r>
                      <a:endParaRPr lang="it-IT" dirty="0"/>
                    </a:p>
                  </a:txBody>
                  <a:tcPr/>
                </a:tc>
                <a:tc>
                  <a:txBody>
                    <a:bodyPr/>
                    <a:lstStyle/>
                    <a:p>
                      <a:endParaRPr lang="it-IT" dirty="0"/>
                    </a:p>
                  </a:txBody>
                  <a:tcPr/>
                </a:tc>
              </a:tr>
            </a:tbl>
          </a:graphicData>
        </a:graphic>
      </p:graphicFrame>
      <p:sp>
        <p:nvSpPr>
          <p:cNvPr id="22" name="CasellaDiTesto 21"/>
          <p:cNvSpPr txBox="1"/>
          <p:nvPr/>
        </p:nvSpPr>
        <p:spPr>
          <a:xfrm>
            <a:off x="3275856" y="2996953"/>
            <a:ext cx="1152128" cy="646331"/>
          </a:xfrm>
          <a:prstGeom prst="rect">
            <a:avLst/>
          </a:prstGeom>
          <a:noFill/>
        </p:spPr>
        <p:txBody>
          <a:bodyPr wrap="square" rtlCol="0">
            <a:spAutoFit/>
          </a:bodyPr>
          <a:lstStyle/>
          <a:p>
            <a:r>
              <a:rPr lang="it-IT" dirty="0" smtClean="0"/>
              <a:t>↑ q</a:t>
            </a:r>
            <a:r>
              <a:rPr lang="it-IT" baseline="-25000" dirty="0" smtClean="0"/>
              <a:t>2</a:t>
            </a:r>
            <a:endParaRPr lang="it-IT" dirty="0" smtClean="0"/>
          </a:p>
          <a:p>
            <a:endParaRPr lang="it-IT" dirty="0"/>
          </a:p>
        </p:txBody>
      </p:sp>
      <p:graphicFrame>
        <p:nvGraphicFramePr>
          <p:cNvPr id="23" name="Tabella 22"/>
          <p:cNvGraphicFramePr>
            <a:graphicFrameLocks noGrp="1"/>
          </p:cNvGraphicFramePr>
          <p:nvPr/>
        </p:nvGraphicFramePr>
        <p:xfrm>
          <a:off x="1475656" y="3573016"/>
          <a:ext cx="6120680" cy="370840"/>
        </p:xfrm>
        <a:graphic>
          <a:graphicData uri="http://schemas.openxmlformats.org/drawingml/2006/table">
            <a:tbl>
              <a:tblPr firstRow="1" bandRow="1">
                <a:tableStyleId>{616DA210-FB5B-4158-B5E0-FEB733F419BA}</a:tableStyleId>
              </a:tblPr>
              <a:tblGrid>
                <a:gridCol w="1530170"/>
                <a:gridCol w="1530170"/>
                <a:gridCol w="1530170"/>
                <a:gridCol w="1530170"/>
              </a:tblGrid>
              <a:tr h="370840">
                <a:tc>
                  <a:txBody>
                    <a:bodyPr/>
                    <a:lstStyle/>
                    <a:p>
                      <a:r>
                        <a:rPr lang="it-IT" dirty="0" smtClean="0"/>
                        <a:t>              </a:t>
                      </a:r>
                      <a:endParaRPr lang="it-IT" dirty="0"/>
                    </a:p>
                  </a:txBody>
                  <a:tcPr/>
                </a:tc>
                <a:tc>
                  <a:txBody>
                    <a:bodyPr/>
                    <a:lstStyle/>
                    <a:p>
                      <a:r>
                        <a:rPr lang="it-IT" dirty="0" smtClean="0"/>
                        <a:t>            </a:t>
                      </a:r>
                      <a:endParaRPr lang="it-IT" dirty="0"/>
                    </a:p>
                  </a:txBody>
                  <a:tcPr/>
                </a:tc>
                <a:tc>
                  <a:txBody>
                    <a:bodyPr/>
                    <a:lstStyle/>
                    <a:p>
                      <a:r>
                        <a:rPr lang="it-IT" dirty="0" smtClean="0"/>
                        <a:t>            3</a:t>
                      </a:r>
                      <a:endParaRPr lang="it-IT" dirty="0"/>
                    </a:p>
                  </a:txBody>
                  <a:tcPr/>
                </a:tc>
                <a:tc>
                  <a:txBody>
                    <a:bodyPr/>
                    <a:lstStyle/>
                    <a:p>
                      <a:endParaRPr lang="it-IT" dirty="0"/>
                    </a:p>
                  </a:txBody>
                  <a:tcPr/>
                </a:tc>
              </a:tr>
            </a:tbl>
          </a:graphicData>
        </a:graphic>
      </p:graphicFrame>
      <p:sp>
        <p:nvSpPr>
          <p:cNvPr id="24" name="CasellaDiTesto 23"/>
          <p:cNvSpPr txBox="1"/>
          <p:nvPr/>
        </p:nvSpPr>
        <p:spPr>
          <a:xfrm>
            <a:off x="6228184" y="5013176"/>
            <a:ext cx="1008112" cy="646331"/>
          </a:xfrm>
          <a:prstGeom prst="rect">
            <a:avLst/>
          </a:prstGeom>
          <a:noFill/>
        </p:spPr>
        <p:txBody>
          <a:bodyPr wrap="square" rtlCol="0">
            <a:spAutoFit/>
          </a:bodyPr>
          <a:lstStyle/>
          <a:p>
            <a:r>
              <a:rPr lang="it-IT" dirty="0" smtClean="0"/>
              <a:t> ↑ q</a:t>
            </a:r>
            <a:r>
              <a:rPr lang="it-IT" baseline="-25000" dirty="0" smtClean="0"/>
              <a:t>2</a:t>
            </a:r>
            <a:endParaRPr lang="it-IT" dirty="0" smtClean="0"/>
          </a:p>
          <a:p>
            <a:endParaRPr lang="it-IT" dirty="0"/>
          </a:p>
        </p:txBody>
      </p:sp>
      <p:sp>
        <p:nvSpPr>
          <p:cNvPr id="25" name="CasellaDiTesto 24"/>
          <p:cNvSpPr txBox="1"/>
          <p:nvPr/>
        </p:nvSpPr>
        <p:spPr>
          <a:xfrm>
            <a:off x="4860032" y="4149080"/>
            <a:ext cx="792088" cy="646331"/>
          </a:xfrm>
          <a:prstGeom prst="rect">
            <a:avLst/>
          </a:prstGeom>
          <a:noFill/>
        </p:spPr>
        <p:txBody>
          <a:bodyPr wrap="square" rtlCol="0">
            <a:spAutoFit/>
          </a:bodyPr>
          <a:lstStyle/>
          <a:p>
            <a:r>
              <a:rPr lang="it-IT" dirty="0" smtClean="0"/>
              <a:t>↑ q</a:t>
            </a:r>
            <a:r>
              <a:rPr lang="it-IT" baseline="-25000" dirty="0" smtClean="0"/>
              <a:t>3</a:t>
            </a:r>
            <a:endParaRPr lang="it-IT" dirty="0" smtClean="0"/>
          </a:p>
          <a:p>
            <a:endParaRPr lang="it-IT" dirty="0"/>
          </a:p>
        </p:txBody>
      </p:sp>
      <p:graphicFrame>
        <p:nvGraphicFramePr>
          <p:cNvPr id="26" name="Tabella 25"/>
          <p:cNvGraphicFramePr>
            <a:graphicFrameLocks noGrp="1"/>
          </p:cNvGraphicFramePr>
          <p:nvPr/>
        </p:nvGraphicFramePr>
        <p:xfrm>
          <a:off x="1475656" y="4581128"/>
          <a:ext cx="6120680" cy="365760"/>
        </p:xfrm>
        <a:graphic>
          <a:graphicData uri="http://schemas.openxmlformats.org/drawingml/2006/table">
            <a:tbl>
              <a:tblPr firstRow="1" bandRow="1">
                <a:tableStyleId>{616DA210-FB5B-4158-B5E0-FEB733F419BA}</a:tableStyleId>
              </a:tblPr>
              <a:tblGrid>
                <a:gridCol w="1530170"/>
                <a:gridCol w="1530170"/>
                <a:gridCol w="1530170"/>
                <a:gridCol w="1530170"/>
              </a:tblGrid>
              <a:tr h="365760">
                <a:tc>
                  <a:txBody>
                    <a:bodyPr/>
                    <a:lstStyle/>
                    <a:p>
                      <a:r>
                        <a:rPr lang="it-IT" dirty="0" smtClean="0"/>
                        <a:t>              </a:t>
                      </a:r>
                      <a:endParaRPr lang="it-IT" dirty="0"/>
                    </a:p>
                  </a:txBody>
                  <a:tcPr/>
                </a:tc>
                <a:tc>
                  <a:txBody>
                    <a:bodyPr/>
                    <a:lstStyle/>
                    <a:p>
                      <a:r>
                        <a:rPr lang="it-IT" dirty="0" smtClean="0"/>
                        <a:t>            </a:t>
                      </a:r>
                      <a:endParaRPr lang="it-IT" dirty="0"/>
                    </a:p>
                  </a:txBody>
                  <a:tcPr/>
                </a:tc>
                <a:tc>
                  <a:txBody>
                    <a:bodyPr/>
                    <a:lstStyle/>
                    <a:p>
                      <a:r>
                        <a:rPr lang="it-IT" dirty="0" smtClean="0"/>
                        <a:t>            </a:t>
                      </a:r>
                      <a:endParaRPr lang="it-IT" dirty="0"/>
                    </a:p>
                  </a:txBody>
                  <a:tcPr/>
                </a:tc>
                <a:tc>
                  <a:txBody>
                    <a:bodyPr/>
                    <a:lstStyle/>
                    <a:p>
                      <a:endParaRPr lang="it-IT" dirty="0"/>
                    </a:p>
                  </a:txBody>
                  <a:tcPr/>
                </a:tc>
              </a:tr>
            </a:tbl>
          </a:graphicData>
        </a:graphic>
      </p:graphicFrame>
      <p:graphicFrame>
        <p:nvGraphicFramePr>
          <p:cNvPr id="27" name="Tabella 26"/>
          <p:cNvGraphicFramePr>
            <a:graphicFrameLocks noGrp="1"/>
          </p:cNvGraphicFramePr>
          <p:nvPr/>
        </p:nvGraphicFramePr>
        <p:xfrm>
          <a:off x="1475656" y="5661248"/>
          <a:ext cx="6120680" cy="365760"/>
        </p:xfrm>
        <a:graphic>
          <a:graphicData uri="http://schemas.openxmlformats.org/drawingml/2006/table">
            <a:tbl>
              <a:tblPr firstRow="1" bandRow="1">
                <a:tableStyleId>{616DA210-FB5B-4158-B5E0-FEB733F419BA}</a:tableStyleId>
              </a:tblPr>
              <a:tblGrid>
                <a:gridCol w="1530170"/>
                <a:gridCol w="1530170"/>
                <a:gridCol w="1530170"/>
                <a:gridCol w="1530170"/>
              </a:tblGrid>
              <a:tr h="365760">
                <a:tc>
                  <a:txBody>
                    <a:bodyPr/>
                    <a:lstStyle/>
                    <a:p>
                      <a:r>
                        <a:rPr lang="it-IT" dirty="0" smtClean="0"/>
                        <a:t>              </a:t>
                      </a:r>
                      <a:endParaRPr lang="it-IT" dirty="0"/>
                    </a:p>
                  </a:txBody>
                  <a:tcPr/>
                </a:tc>
                <a:tc>
                  <a:txBody>
                    <a:bodyPr/>
                    <a:lstStyle/>
                    <a:p>
                      <a:r>
                        <a:rPr lang="it-IT" dirty="0" smtClean="0"/>
                        <a:t>            </a:t>
                      </a:r>
                      <a:endParaRPr lang="it-IT" dirty="0"/>
                    </a:p>
                  </a:txBody>
                  <a:tcPr/>
                </a:tc>
                <a:tc>
                  <a:txBody>
                    <a:bodyPr/>
                    <a:lstStyle/>
                    <a:p>
                      <a:r>
                        <a:rPr lang="it-IT" dirty="0" smtClean="0"/>
                        <a:t>            </a:t>
                      </a:r>
                      <a:endParaRPr lang="it-IT" dirty="0"/>
                    </a:p>
                  </a:txBody>
                  <a:tcPr/>
                </a:tc>
                <a:tc>
                  <a:txBody>
                    <a:bodyPr/>
                    <a:lstStyle/>
                    <a:p>
                      <a:r>
                        <a:rPr lang="it-IT" baseline="0" dirty="0" smtClean="0"/>
                        <a:t>           1</a:t>
                      </a:r>
                      <a:endParaRPr lang="it-IT" dirty="0"/>
                    </a:p>
                  </a:txBody>
                  <a:tcPr/>
                </a:tc>
              </a:tr>
            </a:tbl>
          </a:graphicData>
        </a:graphic>
      </p:graphicFrame>
      <p:sp>
        <p:nvSpPr>
          <p:cNvPr id="28" name="Rettangolo 27"/>
          <p:cNvSpPr/>
          <p:nvPr/>
        </p:nvSpPr>
        <p:spPr>
          <a:xfrm>
            <a:off x="6588224" y="6211669"/>
            <a:ext cx="720080" cy="646331"/>
          </a:xfrm>
          <a:prstGeom prst="rect">
            <a:avLst/>
          </a:prstGeom>
        </p:spPr>
        <p:txBody>
          <a:bodyPr wrap="square">
            <a:spAutoFit/>
          </a:bodyPr>
          <a:lstStyle/>
          <a:p>
            <a:r>
              <a:rPr lang="it-IT" dirty="0" smtClean="0"/>
              <a:t>↑ q</a:t>
            </a:r>
            <a:r>
              <a:rPr lang="it-IT" baseline="-25000" dirty="0" smtClean="0"/>
              <a:t>4</a:t>
            </a:r>
            <a:endParaRPr lang="it-IT" dirty="0" smtClean="0"/>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84785"/>
            <a:ext cx="8229600" cy="3240360"/>
          </a:xfrm>
        </p:spPr>
        <p:txBody>
          <a:bodyPr/>
          <a:lstStyle/>
          <a:p>
            <a:pPr>
              <a:buNone/>
            </a:pPr>
            <a:r>
              <a:rPr lang="it-IT" dirty="0" smtClean="0"/>
              <a:t>Tesi di </a:t>
            </a:r>
            <a:r>
              <a:rPr lang="it-IT" dirty="0" err="1" smtClean="0"/>
              <a:t>Church-Turing</a:t>
            </a:r>
            <a:endParaRPr lang="it-IT" dirty="0" smtClean="0"/>
          </a:p>
          <a:p>
            <a:pPr>
              <a:buNone/>
            </a:pPr>
            <a:r>
              <a:rPr lang="it-IT" dirty="0" smtClean="0"/>
              <a:t>Ogni funzione calcolabile è calcolabile con una</a:t>
            </a:r>
          </a:p>
          <a:p>
            <a:pPr>
              <a:buNone/>
            </a:pPr>
            <a:r>
              <a:rPr lang="it-IT" dirty="0" smtClean="0"/>
              <a:t>macchina di </a:t>
            </a:r>
            <a:r>
              <a:rPr lang="it-IT" dirty="0" err="1" smtClean="0"/>
              <a:t>Turing</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lstStyle/>
          <a:p>
            <a:pPr>
              <a:buNone/>
            </a:pPr>
            <a:r>
              <a:rPr lang="it-IT" sz="2800" dirty="0" smtClean="0"/>
              <a:t>On </a:t>
            </a:r>
            <a:r>
              <a:rPr lang="it-IT" sz="2800" dirty="0" err="1" smtClean="0"/>
              <a:t>computable</a:t>
            </a:r>
            <a:r>
              <a:rPr lang="it-IT" sz="2800" dirty="0" smtClean="0"/>
              <a:t> </a:t>
            </a:r>
            <a:r>
              <a:rPr lang="it-IT" sz="2800" dirty="0" err="1" smtClean="0"/>
              <a:t>numbers</a:t>
            </a:r>
            <a:r>
              <a:rPr lang="it-IT" sz="2800" dirty="0" smtClean="0"/>
              <a:t>, </a:t>
            </a:r>
            <a:r>
              <a:rPr lang="it-IT" sz="2800" dirty="0" err="1" smtClean="0"/>
              <a:t>with</a:t>
            </a:r>
            <a:r>
              <a:rPr lang="it-IT" sz="2800" dirty="0" smtClean="0"/>
              <a:t> </a:t>
            </a:r>
            <a:r>
              <a:rPr lang="it-IT" sz="2800" dirty="0" err="1" smtClean="0"/>
              <a:t>an</a:t>
            </a:r>
            <a:r>
              <a:rPr lang="it-IT" sz="2800" dirty="0" smtClean="0"/>
              <a:t> </a:t>
            </a:r>
            <a:r>
              <a:rPr lang="it-IT" sz="2800" dirty="0" err="1" smtClean="0"/>
              <a:t>application</a:t>
            </a:r>
            <a:r>
              <a:rPr lang="it-IT" sz="2800" dirty="0" smtClean="0"/>
              <a:t> </a:t>
            </a:r>
            <a:r>
              <a:rPr lang="it-IT" sz="2800" dirty="0" err="1" smtClean="0"/>
              <a:t>to</a:t>
            </a:r>
            <a:endParaRPr lang="it-IT" sz="2800" dirty="0" smtClean="0"/>
          </a:p>
          <a:p>
            <a:pPr>
              <a:buNone/>
            </a:pPr>
            <a:r>
              <a:rPr lang="it-IT" sz="2800" dirty="0" smtClean="0"/>
              <a:t>the </a:t>
            </a:r>
            <a:r>
              <a:rPr lang="it-IT" sz="2800" dirty="0" err="1" smtClean="0"/>
              <a:t>Entscheidungsproblem</a:t>
            </a:r>
            <a:r>
              <a:rPr lang="it-IT" sz="2800" dirty="0" smtClean="0"/>
              <a:t> (1936)</a:t>
            </a:r>
          </a:p>
          <a:p>
            <a:pPr algn="just">
              <a:buNone/>
            </a:pPr>
            <a:endParaRPr lang="it-IT" sz="2800" dirty="0" smtClean="0"/>
          </a:p>
          <a:p>
            <a:pPr algn="just">
              <a:buNone/>
            </a:pPr>
            <a:r>
              <a:rPr lang="it-IT" sz="2800" dirty="0" err="1" smtClean="0"/>
              <a:t>Turing</a:t>
            </a:r>
            <a:r>
              <a:rPr lang="it-IT" sz="2800" dirty="0" smtClean="0"/>
              <a:t>  fornisce una soluzione negativa al problema</a:t>
            </a:r>
          </a:p>
          <a:p>
            <a:pPr algn="just">
              <a:buNone/>
            </a:pPr>
            <a:r>
              <a:rPr lang="it-IT" sz="2800" dirty="0" smtClean="0"/>
              <a:t>della decisione dimostrando che non può essere risolto</a:t>
            </a:r>
          </a:p>
          <a:p>
            <a:pPr algn="just">
              <a:buNone/>
            </a:pPr>
            <a:r>
              <a:rPr lang="it-IT" sz="2800" dirty="0" smtClean="0"/>
              <a:t>con una macchina di </a:t>
            </a:r>
            <a:r>
              <a:rPr lang="it-IT" sz="2800" dirty="0" err="1" smtClean="0"/>
              <a:t>Turing</a:t>
            </a:r>
            <a:r>
              <a:rPr lang="it-IT" sz="2800" dirty="0" smtClean="0"/>
              <a:t>  e dunque non è risolvibile</a:t>
            </a:r>
          </a:p>
          <a:p>
            <a:pPr algn="just">
              <a:buNone/>
            </a:pPr>
            <a:r>
              <a:rPr lang="it-IT" sz="2800" dirty="0" smtClean="0"/>
              <a:t>da nessun algoritmo. </a:t>
            </a:r>
          </a:p>
          <a:p>
            <a:pPr algn="just">
              <a:buNone/>
            </a:pPr>
            <a:endParaRPr lang="it-IT" sz="2800" dirty="0" smtClean="0"/>
          </a:p>
          <a:p>
            <a:pPr algn="just">
              <a:buNone/>
            </a:pPr>
            <a:endParaRPr lang="it-IT"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404664"/>
            <a:ext cx="8712968" cy="5721499"/>
          </a:xfrm>
        </p:spPr>
        <p:txBody>
          <a:bodyPr/>
          <a:lstStyle/>
          <a:p>
            <a:pPr>
              <a:buNone/>
            </a:pPr>
            <a:r>
              <a:rPr lang="it-IT" dirty="0" err="1" smtClean="0"/>
              <a:t>Computing</a:t>
            </a:r>
            <a:r>
              <a:rPr lang="it-IT" dirty="0" smtClean="0"/>
              <a:t> </a:t>
            </a:r>
            <a:r>
              <a:rPr lang="it-IT" dirty="0" err="1" smtClean="0"/>
              <a:t>machinery</a:t>
            </a:r>
            <a:r>
              <a:rPr lang="it-IT" dirty="0" smtClean="0"/>
              <a:t> and intelligence in mind </a:t>
            </a:r>
          </a:p>
          <a:p>
            <a:pPr>
              <a:buNone/>
            </a:pPr>
            <a:r>
              <a:rPr lang="it-IT" dirty="0" smtClean="0"/>
              <a:t>(1950)  </a:t>
            </a:r>
          </a:p>
          <a:p>
            <a:pPr>
              <a:buNone/>
            </a:pPr>
            <a:endParaRPr lang="it-IT" dirty="0" smtClean="0"/>
          </a:p>
          <a:p>
            <a:pPr>
              <a:buNone/>
            </a:pPr>
            <a:r>
              <a:rPr lang="it-IT" dirty="0" smtClean="0"/>
              <a:t> </a:t>
            </a:r>
            <a:r>
              <a:rPr lang="it-IT" dirty="0" err="1" smtClean="0"/>
              <a:t>Turing</a:t>
            </a:r>
            <a:r>
              <a:rPr lang="it-IT" dirty="0" smtClean="0"/>
              <a:t> parla delle analogie e delle differenze tra</a:t>
            </a:r>
          </a:p>
          <a:p>
            <a:pPr>
              <a:buNone/>
            </a:pPr>
            <a:r>
              <a:rPr lang="it-IT" dirty="0" smtClean="0"/>
              <a:t>il comportamento del cervello e quello di un</a:t>
            </a:r>
          </a:p>
          <a:p>
            <a:pPr>
              <a:buNone/>
            </a:pPr>
            <a:r>
              <a:rPr lang="it-IT" dirty="0" smtClean="0"/>
              <a:t>computer (il gioco dell’imitazione)</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6712"/>
          </a:xfrm>
        </p:spPr>
        <p:txBody>
          <a:bodyPr>
            <a:normAutofit/>
          </a:bodyPr>
          <a:lstStyle/>
          <a:p>
            <a:r>
              <a:rPr lang="it-IT" dirty="0" smtClean="0"/>
              <a:t>Enigma</a:t>
            </a:r>
            <a:endParaRPr lang="it-IT" dirty="0"/>
          </a:p>
        </p:txBody>
      </p:sp>
      <p:sp>
        <p:nvSpPr>
          <p:cNvPr id="3" name="Segnaposto contenuto 2"/>
          <p:cNvSpPr>
            <a:spLocks noGrp="1"/>
          </p:cNvSpPr>
          <p:nvPr>
            <p:ph idx="1"/>
          </p:nvPr>
        </p:nvSpPr>
        <p:spPr>
          <a:xfrm>
            <a:off x="3707904" y="836712"/>
            <a:ext cx="5184576" cy="5289451"/>
          </a:xfrm>
        </p:spPr>
        <p:txBody>
          <a:bodyPr>
            <a:normAutofit fontScale="85000" lnSpcReduction="20000"/>
          </a:bodyPr>
          <a:lstStyle/>
          <a:p>
            <a:pPr>
              <a:buNone/>
            </a:pPr>
            <a:r>
              <a:rPr lang="it-IT" dirty="0" smtClean="0"/>
              <a:t>    Gli elementi chiave della struttura dell’Enigma erano tre rotori ciascuno fornito di un anello mobile contrassegnato dalle 26 lettere dell’alfabeto che modificavano l’accoppiamento tra la lettera originaria e quella cifrata. I rotori potevano essere rimossi e riposizionati secondo uno qualsiasi dei sei ordini possibili. A complicare ulteriormente il tutto c’era un pannello di commutazione. Ogni giorno la configurazione iniziale della macchina veniva cambiata.  </a:t>
            </a:r>
            <a:endParaRPr lang="it-IT" dirty="0"/>
          </a:p>
        </p:txBody>
      </p:sp>
      <p:pic>
        <p:nvPicPr>
          <p:cNvPr id="26628" name="Picture 4" descr="C:\Documents and Settings\mari\Documenti\Immagini\Enigma%20(2).png"/>
          <p:cNvPicPr>
            <a:picLocks noChangeAspect="1" noChangeArrowheads="1"/>
          </p:cNvPicPr>
          <p:nvPr/>
        </p:nvPicPr>
        <p:blipFill>
          <a:blip r:embed="rId2" cstate="print"/>
          <a:srcRect/>
          <a:stretch>
            <a:fillRect/>
          </a:stretch>
        </p:blipFill>
        <p:spPr bwMode="auto">
          <a:xfrm>
            <a:off x="323528" y="3114675"/>
            <a:ext cx="2857500" cy="3743325"/>
          </a:xfrm>
          <a:prstGeom prst="rect">
            <a:avLst/>
          </a:prstGeom>
          <a:noFill/>
        </p:spPr>
      </p:pic>
      <p:pic>
        <p:nvPicPr>
          <p:cNvPr id="26631" name="Picture 7" descr="C:\Documents and Settings\mari\Documenti\Immagini\enigma4.jpg"/>
          <p:cNvPicPr>
            <a:picLocks noChangeAspect="1" noChangeArrowheads="1"/>
          </p:cNvPicPr>
          <p:nvPr/>
        </p:nvPicPr>
        <p:blipFill>
          <a:blip r:embed="rId3" cstate="print"/>
          <a:srcRect/>
          <a:stretch>
            <a:fillRect/>
          </a:stretch>
        </p:blipFill>
        <p:spPr bwMode="auto">
          <a:xfrm>
            <a:off x="58688" y="44624"/>
            <a:ext cx="3505200" cy="2895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8064" y="274638"/>
            <a:ext cx="3538736" cy="778098"/>
          </a:xfrm>
        </p:spPr>
        <p:txBody>
          <a:bodyPr/>
          <a:lstStyle/>
          <a:p>
            <a:r>
              <a:rPr lang="it-IT" dirty="0" smtClean="0"/>
              <a:t>BOMBE</a:t>
            </a:r>
            <a:endParaRPr lang="it-IT" dirty="0"/>
          </a:p>
        </p:txBody>
      </p:sp>
      <p:sp>
        <p:nvSpPr>
          <p:cNvPr id="3" name="Segnaposto contenuto 2"/>
          <p:cNvSpPr>
            <a:spLocks noGrp="1"/>
          </p:cNvSpPr>
          <p:nvPr>
            <p:ph idx="1"/>
          </p:nvPr>
        </p:nvSpPr>
        <p:spPr>
          <a:xfrm>
            <a:off x="5220072" y="1052736"/>
            <a:ext cx="3744416" cy="5184576"/>
          </a:xfrm>
        </p:spPr>
        <p:txBody>
          <a:bodyPr>
            <a:normAutofit fontScale="70000" lnSpcReduction="20000"/>
          </a:bodyPr>
          <a:lstStyle/>
          <a:p>
            <a:pPr>
              <a:buNone/>
            </a:pPr>
            <a:r>
              <a:rPr lang="it-IT" dirty="0" smtClean="0"/>
              <a:t> Alta due metri, larga un po’ di più pesava una tonnellata. Un pachiderma meccanico che simulava l’attività di 30 macchine enigma tutte insieme.</a:t>
            </a:r>
          </a:p>
          <a:p>
            <a:pPr>
              <a:buNone/>
            </a:pPr>
            <a:r>
              <a:rPr lang="it-IT" dirty="0" smtClean="0"/>
              <a:t>   </a:t>
            </a:r>
          </a:p>
          <a:p>
            <a:pPr>
              <a:buNone/>
            </a:pPr>
            <a:r>
              <a:rPr lang="it-IT" dirty="0" smtClean="0"/>
              <a:t> Attraverso lunghe catene di ragionamenti logici le Bombe eliminavano una dopo l’altra le possibili configurazioni iniziali della macchina lasciandone pochissime che poi venivano controllate a mano. </a:t>
            </a:r>
            <a:endParaRPr lang="it-IT" dirty="0"/>
          </a:p>
        </p:txBody>
      </p:sp>
      <p:pic>
        <p:nvPicPr>
          <p:cNvPr id="2050" name="Picture 2" descr="C:\Documents and Settings\mari\Documenti\Immagini\bombe2.jpg"/>
          <p:cNvPicPr>
            <a:picLocks noChangeAspect="1" noChangeArrowheads="1"/>
          </p:cNvPicPr>
          <p:nvPr/>
        </p:nvPicPr>
        <p:blipFill>
          <a:blip r:embed="rId2" cstate="print"/>
          <a:srcRect/>
          <a:stretch>
            <a:fillRect/>
          </a:stretch>
        </p:blipFill>
        <p:spPr bwMode="auto">
          <a:xfrm>
            <a:off x="0" y="188640"/>
            <a:ext cx="5238750" cy="457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76056" y="0"/>
            <a:ext cx="3610744" cy="692696"/>
          </a:xfrm>
        </p:spPr>
        <p:txBody>
          <a:bodyPr>
            <a:normAutofit fontScale="90000"/>
          </a:bodyPr>
          <a:lstStyle/>
          <a:p>
            <a:r>
              <a:rPr lang="it-IT" dirty="0" err="1" smtClean="0"/>
              <a:t>Colossus</a:t>
            </a:r>
            <a:endParaRPr lang="it-IT" dirty="0"/>
          </a:p>
        </p:txBody>
      </p:sp>
      <p:sp>
        <p:nvSpPr>
          <p:cNvPr id="3" name="Segnaposto contenuto 2"/>
          <p:cNvSpPr>
            <a:spLocks noGrp="1"/>
          </p:cNvSpPr>
          <p:nvPr>
            <p:ph idx="1"/>
          </p:nvPr>
        </p:nvSpPr>
        <p:spPr>
          <a:xfrm>
            <a:off x="5076056" y="836712"/>
            <a:ext cx="4067944" cy="5289451"/>
          </a:xfrm>
        </p:spPr>
        <p:txBody>
          <a:bodyPr>
            <a:normAutofit/>
          </a:bodyPr>
          <a:lstStyle/>
          <a:p>
            <a:pPr>
              <a:buNone/>
            </a:pPr>
            <a:r>
              <a:rPr lang="it-IT" dirty="0" smtClean="0"/>
              <a:t>Il primo calcolatore</a:t>
            </a:r>
          </a:p>
          <a:p>
            <a:pPr>
              <a:buNone/>
            </a:pPr>
            <a:r>
              <a:rPr lang="it-IT" dirty="0" smtClean="0"/>
              <a:t>automatico elettronico,</a:t>
            </a:r>
          </a:p>
          <a:p>
            <a:pPr>
              <a:buNone/>
            </a:pPr>
            <a:r>
              <a:rPr lang="it-IT" dirty="0" smtClean="0"/>
              <a:t>per decodificare</a:t>
            </a:r>
          </a:p>
          <a:p>
            <a:pPr>
              <a:buNone/>
            </a:pPr>
            <a:r>
              <a:rPr lang="it-IT" dirty="0" smtClean="0"/>
              <a:t>messaggi crittati con</a:t>
            </a:r>
          </a:p>
          <a:p>
            <a:pPr>
              <a:buNone/>
            </a:pPr>
            <a:r>
              <a:rPr lang="it-IT" dirty="0" smtClean="0"/>
              <a:t>una telescrivente</a:t>
            </a:r>
          </a:p>
          <a:p>
            <a:pPr>
              <a:buNone/>
            </a:pPr>
            <a:r>
              <a:rPr lang="it-IT" dirty="0" smtClean="0"/>
              <a:t>    (codice Pesce)</a:t>
            </a:r>
            <a:endParaRPr lang="it-IT" dirty="0"/>
          </a:p>
        </p:txBody>
      </p:sp>
      <p:pic>
        <p:nvPicPr>
          <p:cNvPr id="1026" name="Picture 2" descr="C:\Documents and Settings\mari\Documenti\Immagini\29587.jpg"/>
          <p:cNvPicPr>
            <a:picLocks noChangeAspect="1" noChangeArrowheads="1"/>
          </p:cNvPicPr>
          <p:nvPr/>
        </p:nvPicPr>
        <p:blipFill>
          <a:blip r:embed="rId2" cstate="print"/>
          <a:srcRect/>
          <a:stretch>
            <a:fillRect/>
          </a:stretch>
        </p:blipFill>
        <p:spPr bwMode="auto">
          <a:xfrm>
            <a:off x="179512" y="404664"/>
            <a:ext cx="4572000" cy="3090863"/>
          </a:xfrm>
          <a:prstGeom prst="rect">
            <a:avLst/>
          </a:prstGeom>
          <a:noFill/>
        </p:spPr>
      </p:pic>
      <p:pic>
        <p:nvPicPr>
          <p:cNvPr id="1027" name="Picture 3" descr="C:\Documents and Settings\mari\Documenti\Immagini\129708.jpg"/>
          <p:cNvPicPr>
            <a:picLocks noChangeAspect="1" noChangeArrowheads="1"/>
          </p:cNvPicPr>
          <p:nvPr/>
        </p:nvPicPr>
        <p:blipFill>
          <a:blip r:embed="rId3" cstate="print"/>
          <a:srcRect/>
          <a:stretch>
            <a:fillRect/>
          </a:stretch>
        </p:blipFill>
        <p:spPr bwMode="auto">
          <a:xfrm>
            <a:off x="0" y="3717032"/>
            <a:ext cx="5436096" cy="31409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0" y="260648"/>
            <a:ext cx="4392488" cy="1512168"/>
          </a:xfrm>
        </p:spPr>
        <p:txBody>
          <a:bodyPr>
            <a:normAutofit fontScale="90000"/>
          </a:bodyPr>
          <a:lstStyle/>
          <a:p>
            <a:r>
              <a:rPr lang="it-IT" dirty="0" smtClean="0"/>
              <a:t>ENIAC</a:t>
            </a:r>
            <a:br>
              <a:rPr lang="it-IT" dirty="0" smtClean="0"/>
            </a:br>
            <a:r>
              <a:rPr lang="it-IT" sz="2200" dirty="0" smtClean="0"/>
              <a:t>(Electronic</a:t>
            </a:r>
            <a:r>
              <a:rPr lang="it-IT" dirty="0" smtClean="0"/>
              <a:t> </a:t>
            </a:r>
            <a:r>
              <a:rPr lang="it-IT" sz="2200" dirty="0" err="1" smtClean="0"/>
              <a:t>Numerical</a:t>
            </a:r>
            <a:r>
              <a:rPr lang="it-IT" sz="2200" dirty="0" smtClean="0"/>
              <a:t> </a:t>
            </a:r>
            <a:r>
              <a:rPr lang="it-IT" sz="2200" dirty="0" err="1" smtClean="0"/>
              <a:t>Integrator</a:t>
            </a:r>
            <a:r>
              <a:rPr lang="it-IT" sz="2200" dirty="0" smtClean="0"/>
              <a:t> </a:t>
            </a:r>
            <a:br>
              <a:rPr lang="it-IT" sz="2200" dirty="0" smtClean="0"/>
            </a:br>
            <a:r>
              <a:rPr lang="it-IT" sz="2200" dirty="0" smtClean="0"/>
              <a:t>and </a:t>
            </a:r>
            <a:r>
              <a:rPr lang="it-IT" sz="2200" dirty="0" err="1" smtClean="0"/>
              <a:t>Calculator</a:t>
            </a:r>
            <a:r>
              <a:rPr lang="it-IT" sz="2200" dirty="0" smtClean="0"/>
              <a:t>)</a:t>
            </a:r>
            <a:endParaRPr lang="it-IT" sz="2200" dirty="0"/>
          </a:p>
        </p:txBody>
      </p:sp>
      <p:sp>
        <p:nvSpPr>
          <p:cNvPr id="3" name="Segnaposto contenuto 2"/>
          <p:cNvSpPr>
            <a:spLocks noGrp="1"/>
          </p:cNvSpPr>
          <p:nvPr>
            <p:ph idx="1"/>
          </p:nvPr>
        </p:nvSpPr>
        <p:spPr>
          <a:xfrm>
            <a:off x="4932040" y="1628800"/>
            <a:ext cx="4032448" cy="4752528"/>
          </a:xfrm>
        </p:spPr>
        <p:txBody>
          <a:bodyPr>
            <a:normAutofit/>
          </a:bodyPr>
          <a:lstStyle/>
          <a:p>
            <a:pPr>
              <a:buNone/>
            </a:pPr>
            <a:endParaRPr lang="it-IT" dirty="0" smtClean="0"/>
          </a:p>
          <a:p>
            <a:pPr>
              <a:buNone/>
            </a:pPr>
            <a:r>
              <a:rPr lang="it-IT" sz="2200" dirty="0" smtClean="0"/>
              <a:t>Il suo obbiettivo principale era la</a:t>
            </a:r>
          </a:p>
          <a:p>
            <a:pPr>
              <a:buNone/>
            </a:pPr>
            <a:r>
              <a:rPr lang="it-IT" sz="2200" dirty="0" smtClean="0"/>
              <a:t>Velocità ed era stato concepito</a:t>
            </a:r>
          </a:p>
          <a:p>
            <a:pPr>
              <a:buNone/>
            </a:pPr>
            <a:r>
              <a:rPr lang="it-IT" sz="2200" dirty="0" smtClean="0"/>
              <a:t>soprattutto come </a:t>
            </a:r>
          </a:p>
          <a:p>
            <a:pPr>
              <a:buNone/>
            </a:pPr>
            <a:r>
              <a:rPr lang="it-IT" sz="2200" dirty="0" err="1" smtClean="0"/>
              <a:t>number-cruncher</a:t>
            </a:r>
            <a:r>
              <a:rPr lang="it-IT" sz="2200" dirty="0" smtClean="0"/>
              <a:t>, ossia come</a:t>
            </a:r>
          </a:p>
          <a:p>
            <a:pPr>
              <a:buNone/>
            </a:pPr>
            <a:r>
              <a:rPr lang="it-IT" sz="2200" dirty="0" smtClean="0"/>
              <a:t>elaboratore di numeri</a:t>
            </a:r>
          </a:p>
          <a:p>
            <a:pPr>
              <a:buNone/>
            </a:pPr>
            <a:r>
              <a:rPr lang="it-IT" sz="2200" smtClean="0"/>
              <a:t>Estremamente rapido</a:t>
            </a:r>
            <a:endParaRPr lang="it-IT" sz="2200" dirty="0"/>
          </a:p>
        </p:txBody>
      </p:sp>
      <p:pic>
        <p:nvPicPr>
          <p:cNvPr id="3074" name="Picture 2" descr="C:\Documents and Settings\mari\Documenti\Immagini\eniac.jpg"/>
          <p:cNvPicPr>
            <a:picLocks noChangeAspect="1" noChangeArrowheads="1"/>
          </p:cNvPicPr>
          <p:nvPr/>
        </p:nvPicPr>
        <p:blipFill>
          <a:blip r:embed="rId2" cstate="print"/>
          <a:srcRect/>
          <a:stretch>
            <a:fillRect/>
          </a:stretch>
        </p:blipFill>
        <p:spPr bwMode="auto">
          <a:xfrm>
            <a:off x="323528" y="44624"/>
            <a:ext cx="4161631" cy="3309912"/>
          </a:xfrm>
          <a:prstGeom prst="rect">
            <a:avLst/>
          </a:prstGeom>
          <a:noFill/>
        </p:spPr>
      </p:pic>
      <p:pic>
        <p:nvPicPr>
          <p:cNvPr id="3075" name="Picture 3" descr="C:\Documents and Settings\mari\Documenti\Immagini\MauchleyAndEckert.jpg"/>
          <p:cNvPicPr>
            <a:picLocks noChangeAspect="1" noChangeArrowheads="1"/>
          </p:cNvPicPr>
          <p:nvPr/>
        </p:nvPicPr>
        <p:blipFill>
          <a:blip r:embed="rId3" cstate="print"/>
          <a:srcRect/>
          <a:stretch>
            <a:fillRect/>
          </a:stretch>
        </p:blipFill>
        <p:spPr bwMode="auto">
          <a:xfrm>
            <a:off x="1043608" y="3501008"/>
            <a:ext cx="3810000" cy="2857500"/>
          </a:xfrm>
          <a:prstGeom prst="rect">
            <a:avLst/>
          </a:prstGeom>
          <a:noFill/>
        </p:spPr>
      </p:pic>
      <p:sp>
        <p:nvSpPr>
          <p:cNvPr id="6" name="CasellaDiTesto 5"/>
          <p:cNvSpPr txBox="1"/>
          <p:nvPr/>
        </p:nvSpPr>
        <p:spPr>
          <a:xfrm>
            <a:off x="395536" y="6381328"/>
            <a:ext cx="5688632" cy="369332"/>
          </a:xfrm>
          <a:prstGeom prst="rect">
            <a:avLst/>
          </a:prstGeom>
          <a:noFill/>
        </p:spPr>
        <p:txBody>
          <a:bodyPr wrap="square" rtlCol="0">
            <a:spAutoFit/>
          </a:bodyPr>
          <a:lstStyle/>
          <a:p>
            <a:r>
              <a:rPr lang="it-IT" dirty="0" smtClean="0"/>
              <a:t>John </a:t>
            </a:r>
            <a:r>
              <a:rPr lang="it-IT" dirty="0" err="1" smtClean="0"/>
              <a:t>Mauchly</a:t>
            </a:r>
            <a:r>
              <a:rPr lang="it-IT" dirty="0" smtClean="0"/>
              <a:t> (1907-1980) – </a:t>
            </a:r>
            <a:r>
              <a:rPr lang="it-IT" dirty="0" err="1" smtClean="0"/>
              <a:t>J.Presper</a:t>
            </a:r>
            <a:r>
              <a:rPr lang="it-IT" dirty="0" smtClean="0"/>
              <a:t> </a:t>
            </a:r>
            <a:r>
              <a:rPr lang="it-IT" dirty="0" err="1" smtClean="0"/>
              <a:t>Eckert</a:t>
            </a:r>
            <a:r>
              <a:rPr lang="it-IT" dirty="0" smtClean="0"/>
              <a:t> (1919-1995)</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44008" y="0"/>
            <a:ext cx="4042792" cy="1196752"/>
          </a:xfrm>
        </p:spPr>
        <p:txBody>
          <a:bodyPr>
            <a:normAutofit fontScale="90000"/>
          </a:bodyPr>
          <a:lstStyle/>
          <a:p>
            <a:r>
              <a:rPr lang="it-IT" dirty="0" smtClean="0"/>
              <a:t>EDVAC </a:t>
            </a:r>
            <a:br>
              <a:rPr lang="it-IT" dirty="0" smtClean="0"/>
            </a:br>
            <a:r>
              <a:rPr lang="it-IT" sz="2200" dirty="0" smtClean="0"/>
              <a:t>(Electronic Discrete</a:t>
            </a:r>
            <a:r>
              <a:rPr lang="it-IT" dirty="0" smtClean="0"/>
              <a:t/>
            </a:r>
            <a:br>
              <a:rPr lang="it-IT" dirty="0" smtClean="0"/>
            </a:br>
            <a:r>
              <a:rPr lang="it-IT" sz="2200" dirty="0" err="1" smtClean="0"/>
              <a:t>Variable</a:t>
            </a:r>
            <a:r>
              <a:rPr lang="it-IT" sz="2200" dirty="0" smtClean="0"/>
              <a:t> </a:t>
            </a:r>
            <a:r>
              <a:rPr lang="it-IT" sz="2200" dirty="0" err="1" smtClean="0"/>
              <a:t>Automatic</a:t>
            </a:r>
            <a:r>
              <a:rPr lang="it-IT" sz="2200" dirty="0" smtClean="0"/>
              <a:t> Computer )</a:t>
            </a:r>
            <a:endParaRPr lang="it-IT" sz="2200" dirty="0"/>
          </a:p>
        </p:txBody>
      </p:sp>
      <p:pic>
        <p:nvPicPr>
          <p:cNvPr id="4098" name="Picture 2" descr="C:\Documents and Settings\mari\Documenti\Immagini\edvac_t.jpg"/>
          <p:cNvPicPr>
            <a:picLocks noChangeAspect="1" noChangeArrowheads="1"/>
          </p:cNvPicPr>
          <p:nvPr/>
        </p:nvPicPr>
        <p:blipFill>
          <a:blip r:embed="rId2" cstate="print"/>
          <a:srcRect/>
          <a:stretch>
            <a:fillRect/>
          </a:stretch>
        </p:blipFill>
        <p:spPr bwMode="auto">
          <a:xfrm>
            <a:off x="323528" y="260648"/>
            <a:ext cx="4209256" cy="2831951"/>
          </a:xfrm>
          <a:prstGeom prst="rect">
            <a:avLst/>
          </a:prstGeom>
          <a:noFill/>
        </p:spPr>
      </p:pic>
      <p:pic>
        <p:nvPicPr>
          <p:cNvPr id="4099" name="Picture 3" descr="C:\Documents and Settings\mari\Documenti\Immagini\imagesCAQBDQX3.jpg"/>
          <p:cNvPicPr>
            <a:picLocks noChangeAspect="1" noChangeArrowheads="1"/>
          </p:cNvPicPr>
          <p:nvPr/>
        </p:nvPicPr>
        <p:blipFill>
          <a:blip r:embed="rId3" cstate="print"/>
          <a:srcRect/>
          <a:stretch>
            <a:fillRect/>
          </a:stretch>
        </p:blipFill>
        <p:spPr bwMode="auto">
          <a:xfrm>
            <a:off x="827584" y="3284984"/>
            <a:ext cx="3456384" cy="2448272"/>
          </a:xfrm>
          <a:prstGeom prst="rect">
            <a:avLst/>
          </a:prstGeom>
          <a:noFill/>
        </p:spPr>
      </p:pic>
      <p:sp>
        <p:nvSpPr>
          <p:cNvPr id="7" name="Segnaposto contenuto 6"/>
          <p:cNvSpPr>
            <a:spLocks noGrp="1"/>
          </p:cNvSpPr>
          <p:nvPr>
            <p:ph idx="1"/>
          </p:nvPr>
        </p:nvSpPr>
        <p:spPr>
          <a:xfrm>
            <a:off x="4572000" y="1484784"/>
            <a:ext cx="4320480" cy="5112568"/>
          </a:xfrm>
        </p:spPr>
        <p:txBody>
          <a:bodyPr>
            <a:normAutofit fontScale="92500"/>
          </a:bodyPr>
          <a:lstStyle/>
          <a:p>
            <a:pPr algn="just">
              <a:buNone/>
            </a:pPr>
            <a:r>
              <a:rPr lang="it-IT" sz="2400" dirty="0" smtClean="0"/>
              <a:t>Aveva la capacità di immagazzinare</a:t>
            </a:r>
          </a:p>
          <a:p>
            <a:pPr algn="just">
              <a:buNone/>
            </a:pPr>
            <a:r>
              <a:rPr lang="it-IT" sz="2400" dirty="0" smtClean="0"/>
              <a:t>sia dati che istruzioni in codice, per</a:t>
            </a:r>
          </a:p>
          <a:p>
            <a:pPr algn="just">
              <a:buNone/>
            </a:pPr>
            <a:r>
              <a:rPr lang="it-IT" sz="2400" dirty="0" smtClean="0"/>
              <a:t>ragioni di praticità aveva una</a:t>
            </a:r>
          </a:p>
          <a:p>
            <a:pPr algn="just">
              <a:buNone/>
            </a:pPr>
            <a:r>
              <a:rPr lang="it-IT" sz="2400" dirty="0" smtClean="0"/>
              <a:t>componente aritmetica in grado di</a:t>
            </a:r>
          </a:p>
          <a:p>
            <a:pPr algn="just">
              <a:buNone/>
            </a:pPr>
            <a:r>
              <a:rPr lang="it-IT" sz="2400" dirty="0" smtClean="0"/>
              <a:t>effettuare ciascuna delle operazioni</a:t>
            </a:r>
          </a:p>
          <a:p>
            <a:pPr algn="just">
              <a:buNone/>
            </a:pPr>
            <a:r>
              <a:rPr lang="it-IT" sz="2400" dirty="0" smtClean="0"/>
              <a:t>aritmetiche di base in un solo passo</a:t>
            </a:r>
          </a:p>
          <a:p>
            <a:pPr algn="just">
              <a:buNone/>
            </a:pPr>
            <a:r>
              <a:rPr lang="it-IT" sz="2400" dirty="0" smtClean="0"/>
              <a:t>L’EDVAC usava la notazione binaria e</a:t>
            </a:r>
          </a:p>
          <a:p>
            <a:pPr algn="just">
              <a:buNone/>
            </a:pPr>
            <a:r>
              <a:rPr lang="it-IT" sz="2400" dirty="0" smtClean="0"/>
              <a:t>infine presentava una componente</a:t>
            </a:r>
          </a:p>
          <a:p>
            <a:pPr algn="just">
              <a:buNone/>
            </a:pPr>
            <a:r>
              <a:rPr lang="it-IT" sz="2400" dirty="0" smtClean="0"/>
              <a:t>deputata al controllo logico che</a:t>
            </a:r>
          </a:p>
          <a:p>
            <a:pPr algn="just">
              <a:buNone/>
            </a:pPr>
            <a:r>
              <a:rPr lang="it-IT" sz="2400" dirty="0" smtClean="0"/>
              <a:t>doveva trasferire le istruzioni da</a:t>
            </a:r>
          </a:p>
          <a:p>
            <a:pPr algn="just">
              <a:buNone/>
            </a:pPr>
            <a:r>
              <a:rPr lang="it-IT" sz="2400" dirty="0" smtClean="0"/>
              <a:t>eseguire dalla memoria alla</a:t>
            </a:r>
          </a:p>
          <a:p>
            <a:pPr algn="just">
              <a:buNone/>
            </a:pPr>
            <a:r>
              <a:rPr lang="it-IT" sz="2400" dirty="0" smtClean="0"/>
              <a:t>componente aritmetica. </a:t>
            </a:r>
            <a:endParaRPr lang="it-I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20072" y="188640"/>
            <a:ext cx="3600400" cy="720080"/>
          </a:xfrm>
        </p:spPr>
        <p:txBody>
          <a:bodyPr>
            <a:normAutofit fontScale="90000"/>
          </a:bodyPr>
          <a:lstStyle/>
          <a:p>
            <a:r>
              <a:rPr lang="it-IT" dirty="0" smtClean="0"/>
              <a:t/>
            </a:r>
            <a:br>
              <a:rPr lang="it-IT" dirty="0" smtClean="0"/>
            </a:br>
            <a:r>
              <a:rPr lang="it-IT" dirty="0" smtClean="0"/>
              <a:t>ACE</a:t>
            </a:r>
            <a:br>
              <a:rPr lang="it-IT" dirty="0" smtClean="0"/>
            </a:br>
            <a:r>
              <a:rPr lang="it-IT" sz="2200" dirty="0" smtClean="0"/>
              <a:t>(</a:t>
            </a:r>
            <a:r>
              <a:rPr lang="it-IT" sz="2200" dirty="0" err="1" smtClean="0"/>
              <a:t>Automatic</a:t>
            </a:r>
            <a:r>
              <a:rPr lang="it-IT" sz="2200" dirty="0" smtClean="0"/>
              <a:t> </a:t>
            </a:r>
            <a:r>
              <a:rPr lang="it-IT" sz="2200" dirty="0" err="1" smtClean="0"/>
              <a:t>Computing</a:t>
            </a:r>
            <a:r>
              <a:rPr lang="it-IT" sz="2200" dirty="0" smtClean="0"/>
              <a:t> </a:t>
            </a:r>
            <a:r>
              <a:rPr lang="it-IT" sz="2200" dirty="0" err="1" smtClean="0"/>
              <a:t>Engine</a:t>
            </a:r>
            <a:r>
              <a:rPr lang="it-IT" sz="2200" dirty="0" smtClean="0"/>
              <a:t>)</a:t>
            </a:r>
            <a:r>
              <a:rPr lang="it-IT" dirty="0" smtClean="0"/>
              <a:t>  </a:t>
            </a:r>
            <a:br>
              <a:rPr lang="it-IT" dirty="0" smtClean="0"/>
            </a:br>
            <a:endParaRPr lang="it-IT" dirty="0"/>
          </a:p>
        </p:txBody>
      </p:sp>
      <p:sp>
        <p:nvSpPr>
          <p:cNvPr id="3" name="Segnaposto contenuto 2"/>
          <p:cNvSpPr>
            <a:spLocks noGrp="1"/>
          </p:cNvSpPr>
          <p:nvPr>
            <p:ph idx="1"/>
          </p:nvPr>
        </p:nvSpPr>
        <p:spPr>
          <a:xfrm>
            <a:off x="5148064" y="1268760"/>
            <a:ext cx="3816424" cy="5616624"/>
          </a:xfrm>
        </p:spPr>
        <p:txBody>
          <a:bodyPr>
            <a:noAutofit/>
          </a:bodyPr>
          <a:lstStyle/>
          <a:p>
            <a:pPr>
              <a:buNone/>
            </a:pPr>
            <a:r>
              <a:rPr lang="it-IT" sz="2000" dirty="0" smtClean="0"/>
              <a:t>L’ACE si sarebbe potuto impiegare:</a:t>
            </a:r>
          </a:p>
          <a:p>
            <a:pPr>
              <a:buNone/>
            </a:pPr>
            <a:r>
              <a:rPr lang="it-IT" sz="2000" dirty="0" smtClean="0"/>
              <a:t>per la costruzione di tavole di tiro </a:t>
            </a:r>
          </a:p>
          <a:p>
            <a:pPr>
              <a:buNone/>
            </a:pPr>
            <a:r>
              <a:rPr lang="it-IT" sz="2000" dirty="0" smtClean="0"/>
              <a:t>( per l’esercito), la macchina</a:t>
            </a:r>
          </a:p>
          <a:p>
            <a:pPr>
              <a:buNone/>
            </a:pPr>
            <a:r>
              <a:rPr lang="it-IT" sz="2000" dirty="0" smtClean="0"/>
              <a:t>sarebbe stata in grado di</a:t>
            </a:r>
          </a:p>
          <a:p>
            <a:pPr>
              <a:buNone/>
            </a:pPr>
            <a:r>
              <a:rPr lang="it-IT" sz="2000" dirty="0" smtClean="0"/>
              <a:t>moltiplicare due matrici i cui</a:t>
            </a:r>
          </a:p>
          <a:p>
            <a:pPr>
              <a:buNone/>
            </a:pPr>
            <a:r>
              <a:rPr lang="it-IT" sz="2000" dirty="0" smtClean="0"/>
              <a:t>elementi fossero polinomi di</a:t>
            </a:r>
          </a:p>
          <a:p>
            <a:pPr>
              <a:buNone/>
            </a:pPr>
            <a:r>
              <a:rPr lang="it-IT" sz="2000" dirty="0" smtClean="0"/>
              <a:t>grado &lt;10, dato un</a:t>
            </a:r>
          </a:p>
          <a:p>
            <a:pPr>
              <a:buNone/>
            </a:pPr>
            <a:r>
              <a:rPr lang="it-IT" sz="2000" dirty="0" smtClean="0"/>
              <a:t>complicato circuito elettrico</a:t>
            </a:r>
          </a:p>
          <a:p>
            <a:pPr>
              <a:buNone/>
            </a:pPr>
            <a:r>
              <a:rPr lang="it-IT" sz="2000" dirty="0" smtClean="0"/>
              <a:t>e le caratteristiche dei suoi</a:t>
            </a:r>
          </a:p>
          <a:p>
            <a:pPr>
              <a:buNone/>
            </a:pPr>
            <a:r>
              <a:rPr lang="it-IT" sz="2000" dirty="0" smtClean="0"/>
              <a:t>componenti si sarebbe</a:t>
            </a:r>
          </a:p>
          <a:p>
            <a:pPr>
              <a:buNone/>
            </a:pPr>
            <a:r>
              <a:rPr lang="it-IT" sz="2000" dirty="0" smtClean="0"/>
              <a:t>potuto calcolare la risposta</a:t>
            </a:r>
          </a:p>
          <a:p>
            <a:pPr>
              <a:buNone/>
            </a:pPr>
            <a:r>
              <a:rPr lang="it-IT" sz="2000" dirty="0" smtClean="0"/>
              <a:t>del circuito a dati segnali di</a:t>
            </a:r>
          </a:p>
          <a:p>
            <a:pPr>
              <a:buNone/>
            </a:pPr>
            <a:r>
              <a:rPr lang="it-IT" sz="2000" dirty="0" smtClean="0"/>
              <a:t>ingresso, puzzle e giocare a</a:t>
            </a:r>
          </a:p>
          <a:p>
            <a:pPr>
              <a:buNone/>
            </a:pPr>
            <a:r>
              <a:rPr lang="it-IT" sz="2000" dirty="0" smtClean="0"/>
              <a:t>scacchi.</a:t>
            </a:r>
          </a:p>
          <a:p>
            <a:pPr>
              <a:buNone/>
            </a:pPr>
            <a:endParaRPr lang="it-IT" sz="2400" dirty="0"/>
          </a:p>
        </p:txBody>
      </p:sp>
      <p:pic>
        <p:nvPicPr>
          <p:cNvPr id="6146" name="Picture 2" descr="C:\Documents and Settings\mari\Documenti\Immagini\pilotace.jpg"/>
          <p:cNvPicPr>
            <a:picLocks noChangeAspect="1" noChangeArrowheads="1"/>
          </p:cNvPicPr>
          <p:nvPr/>
        </p:nvPicPr>
        <p:blipFill>
          <a:blip r:embed="rId2" cstate="print"/>
          <a:srcRect/>
          <a:stretch>
            <a:fillRect/>
          </a:stretch>
        </p:blipFill>
        <p:spPr bwMode="auto">
          <a:xfrm>
            <a:off x="0" y="0"/>
            <a:ext cx="5043736" cy="4038600"/>
          </a:xfrm>
          <a:prstGeom prst="rect">
            <a:avLst/>
          </a:prstGeom>
          <a:noFill/>
        </p:spPr>
      </p:pic>
      <p:pic>
        <p:nvPicPr>
          <p:cNvPr id="11" name="Picture 10" descr="http://www.npl.co.uk/upload/img_400/ACE___Pilot_Model___1950.jpg"/>
          <p:cNvPicPr>
            <a:picLocks noChangeAspect="1" noChangeArrowheads="1"/>
          </p:cNvPicPr>
          <p:nvPr/>
        </p:nvPicPr>
        <p:blipFill>
          <a:blip r:embed="rId3" cstate="print"/>
          <a:srcRect/>
          <a:stretch>
            <a:fillRect/>
          </a:stretch>
        </p:blipFill>
        <p:spPr bwMode="auto">
          <a:xfrm>
            <a:off x="323528" y="4005064"/>
            <a:ext cx="4283968" cy="26642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7146"/>
            <a:ext cx="8229600" cy="913582"/>
          </a:xfrm>
        </p:spPr>
        <p:txBody>
          <a:bodyPr/>
          <a:lstStyle/>
          <a:p>
            <a:r>
              <a:rPr lang="it-IT" dirty="0" smtClean="0"/>
              <a:t>Scuola Formalista</a:t>
            </a:r>
            <a:endParaRPr lang="it-IT" dirty="0"/>
          </a:p>
        </p:txBody>
      </p:sp>
      <p:sp>
        <p:nvSpPr>
          <p:cNvPr id="3" name="Segnaposto contenuto 2"/>
          <p:cNvSpPr>
            <a:spLocks noGrp="1"/>
          </p:cNvSpPr>
          <p:nvPr>
            <p:ph idx="1"/>
          </p:nvPr>
        </p:nvSpPr>
        <p:spPr>
          <a:xfrm>
            <a:off x="323528" y="836712"/>
            <a:ext cx="8640960" cy="1440160"/>
          </a:xfrm>
        </p:spPr>
        <p:txBody>
          <a:bodyPr>
            <a:normAutofit/>
          </a:bodyPr>
          <a:lstStyle/>
          <a:p>
            <a:pPr>
              <a:buNone/>
            </a:pPr>
            <a:r>
              <a:rPr lang="it-IT" sz="2800" dirty="0" smtClean="0"/>
              <a:t>Punto di partenza non è il grande sistema unitario che racchiuda tutta la matematica, ma tante singole teorie matematiche poste in forma assiomatica.</a:t>
            </a:r>
          </a:p>
          <a:p>
            <a:endParaRPr lang="it-IT" sz="2800" dirty="0"/>
          </a:p>
        </p:txBody>
      </p:sp>
      <p:pic>
        <p:nvPicPr>
          <p:cNvPr id="3077" name="Picture 5" descr="C:\Documents and Settings\mari\Documenti\Immagini\hilbert.gif"/>
          <p:cNvPicPr>
            <a:picLocks noChangeAspect="1" noChangeArrowheads="1"/>
          </p:cNvPicPr>
          <p:nvPr/>
        </p:nvPicPr>
        <p:blipFill>
          <a:blip r:embed="rId2" cstate="print"/>
          <a:srcRect/>
          <a:stretch>
            <a:fillRect/>
          </a:stretch>
        </p:blipFill>
        <p:spPr bwMode="auto">
          <a:xfrm>
            <a:off x="755576" y="2564904"/>
            <a:ext cx="2562225" cy="3024336"/>
          </a:xfrm>
          <a:prstGeom prst="rect">
            <a:avLst/>
          </a:prstGeom>
          <a:noFill/>
        </p:spPr>
      </p:pic>
      <p:sp>
        <p:nvSpPr>
          <p:cNvPr id="11" name="CasellaDiTesto 10"/>
          <p:cNvSpPr txBox="1"/>
          <p:nvPr/>
        </p:nvSpPr>
        <p:spPr>
          <a:xfrm>
            <a:off x="683568" y="2204864"/>
            <a:ext cx="2754987" cy="369332"/>
          </a:xfrm>
          <a:prstGeom prst="rect">
            <a:avLst/>
          </a:prstGeom>
          <a:noFill/>
        </p:spPr>
        <p:txBody>
          <a:bodyPr wrap="square" rtlCol="0">
            <a:spAutoFit/>
          </a:bodyPr>
          <a:lstStyle/>
          <a:p>
            <a:r>
              <a:rPr lang="it-IT" dirty="0" smtClean="0"/>
              <a:t>David </a:t>
            </a:r>
            <a:r>
              <a:rPr lang="it-IT" dirty="0" err="1" smtClean="0"/>
              <a:t>Hilbert</a:t>
            </a:r>
            <a:r>
              <a:rPr lang="it-IT" dirty="0" smtClean="0"/>
              <a:t> (1862-1943)</a:t>
            </a:r>
            <a:endParaRPr lang="it-IT" dirty="0"/>
          </a:p>
        </p:txBody>
      </p:sp>
      <p:sp>
        <p:nvSpPr>
          <p:cNvPr id="12" name="CasellaDiTesto 11"/>
          <p:cNvSpPr txBox="1"/>
          <p:nvPr/>
        </p:nvSpPr>
        <p:spPr>
          <a:xfrm>
            <a:off x="5436097" y="1988840"/>
            <a:ext cx="3312367" cy="369332"/>
          </a:xfrm>
          <a:prstGeom prst="rect">
            <a:avLst/>
          </a:prstGeom>
          <a:noFill/>
        </p:spPr>
        <p:txBody>
          <a:bodyPr wrap="square" rtlCol="0">
            <a:spAutoFit/>
          </a:bodyPr>
          <a:lstStyle/>
          <a:p>
            <a:r>
              <a:rPr lang="it-IT" dirty="0" smtClean="0"/>
              <a:t>Wilhelm </a:t>
            </a:r>
            <a:r>
              <a:rPr lang="it-IT" dirty="0" err="1" smtClean="0"/>
              <a:t>Ackermann</a:t>
            </a:r>
            <a:r>
              <a:rPr lang="it-IT" dirty="0" smtClean="0"/>
              <a:t> (1896-1962)</a:t>
            </a:r>
            <a:endParaRPr lang="it-IT" dirty="0"/>
          </a:p>
        </p:txBody>
      </p:sp>
      <p:pic>
        <p:nvPicPr>
          <p:cNvPr id="3079" name="Picture 7" descr="C:\Documents and Settings\mari\Documenti\Immagini\200px-W_Ackermann2.jpg"/>
          <p:cNvPicPr>
            <a:picLocks noChangeAspect="1" noChangeArrowheads="1"/>
          </p:cNvPicPr>
          <p:nvPr/>
        </p:nvPicPr>
        <p:blipFill>
          <a:blip r:embed="rId3" cstate="print"/>
          <a:srcRect/>
          <a:stretch>
            <a:fillRect/>
          </a:stretch>
        </p:blipFill>
        <p:spPr bwMode="auto">
          <a:xfrm>
            <a:off x="5724128" y="2348880"/>
            <a:ext cx="2540000" cy="3213100"/>
          </a:xfrm>
          <a:prstGeom prst="rect">
            <a:avLst/>
          </a:prstGeom>
          <a:noFill/>
        </p:spPr>
      </p:pic>
      <p:sp>
        <p:nvSpPr>
          <p:cNvPr id="16" name="Rettangolo 15"/>
          <p:cNvSpPr/>
          <p:nvPr/>
        </p:nvSpPr>
        <p:spPr>
          <a:xfrm>
            <a:off x="251520" y="5805264"/>
            <a:ext cx="8424936" cy="830997"/>
          </a:xfrm>
          <a:prstGeom prst="rect">
            <a:avLst/>
          </a:prstGeom>
        </p:spPr>
        <p:txBody>
          <a:bodyPr wrap="square">
            <a:spAutoFit/>
          </a:bodyPr>
          <a:lstStyle/>
          <a:p>
            <a:r>
              <a:rPr lang="it-IT" sz="2400" dirty="0" err="1" smtClean="0"/>
              <a:t>Hilbert</a:t>
            </a:r>
            <a:r>
              <a:rPr lang="it-IT" sz="2400" dirty="0" smtClean="0"/>
              <a:t> indica allora come essenziale per il suo programma </a:t>
            </a:r>
            <a:r>
              <a:rPr lang="it-IT" sz="2400" i="1" dirty="0" smtClean="0"/>
              <a:t>la dimostrazione della coerenza dell’aritmetica</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764704"/>
            <a:ext cx="8568952" cy="5544616"/>
          </a:xfrm>
        </p:spPr>
        <p:txBody>
          <a:bodyPr>
            <a:normAutofit/>
          </a:bodyPr>
          <a:lstStyle/>
          <a:p>
            <a:pPr>
              <a:buNone/>
            </a:pPr>
            <a:r>
              <a:rPr lang="it-IT" dirty="0" smtClean="0"/>
              <a:t>      </a:t>
            </a:r>
            <a:r>
              <a:rPr lang="it-IT" dirty="0" err="1" smtClean="0"/>
              <a:t>Time</a:t>
            </a:r>
            <a:r>
              <a:rPr lang="it-IT" dirty="0" smtClean="0"/>
              <a:t> 1999:</a:t>
            </a:r>
          </a:p>
          <a:p>
            <a:pPr>
              <a:buNone/>
            </a:pPr>
            <a:r>
              <a:rPr lang="it-IT" dirty="0" smtClean="0"/>
              <a:t>    “Nei moderni calcolatori confluiscono tante idee  e tanti progressi tecnologici che sarebbe temerario dare a una sola persona il merito di averli inventati. Ma rimane il fatto che chiunque batta su una tastiera aprendo una tabella a doppia entrata, o un programma di videoscrittura, lavora su in’incarnazione di una macchina di </a:t>
            </a:r>
            <a:r>
              <a:rPr lang="it-IT" dirty="0" err="1" smtClean="0"/>
              <a:t>Turing</a:t>
            </a:r>
            <a:r>
              <a:rPr lang="it-IT" dirty="0" smtClean="0"/>
              <a:t>.”</a:t>
            </a:r>
          </a:p>
          <a:p>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ri\Documenti\Immagini\apple_logo_rainbow_6_color_[1600x1200].jpg"/>
          <p:cNvPicPr>
            <a:picLocks noGrp="1" noChangeAspect="1" noChangeArrowheads="1"/>
          </p:cNvPicPr>
          <p:nvPr>
            <p:ph idx="1"/>
          </p:nvPr>
        </p:nvPicPr>
        <p:blipFill>
          <a:blip r:embed="rId2" cstate="print"/>
          <a:srcRect/>
          <a:stretch>
            <a:fillRect/>
          </a:stretch>
        </p:blipFill>
        <p:spPr bwMode="auto">
          <a:xfrm>
            <a:off x="2600000" y="620713"/>
            <a:ext cx="3872563" cy="44640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C:\Documents and Settings\mari\Documenti\Immagini\godel3.jpg"/>
          <p:cNvPicPr>
            <a:picLocks noChangeAspect="1" noChangeArrowheads="1"/>
          </p:cNvPicPr>
          <p:nvPr/>
        </p:nvPicPr>
        <p:blipFill>
          <a:blip r:embed="rId2" cstate="print"/>
          <a:srcRect/>
          <a:stretch>
            <a:fillRect/>
          </a:stretch>
        </p:blipFill>
        <p:spPr bwMode="auto">
          <a:xfrm>
            <a:off x="4932040" y="764704"/>
            <a:ext cx="3835400" cy="5080000"/>
          </a:xfrm>
          <a:prstGeom prst="rect">
            <a:avLst/>
          </a:prstGeom>
          <a:noFill/>
        </p:spPr>
      </p:pic>
      <p:pic>
        <p:nvPicPr>
          <p:cNvPr id="24582" name="Picture 6" descr="C:\Documents and Settings\mari\Documenti\Immagini\Godel_6.jpg"/>
          <p:cNvPicPr>
            <a:picLocks noChangeAspect="1" noChangeArrowheads="1"/>
          </p:cNvPicPr>
          <p:nvPr/>
        </p:nvPicPr>
        <p:blipFill>
          <a:blip r:embed="rId3" cstate="print"/>
          <a:srcRect/>
          <a:stretch>
            <a:fillRect/>
          </a:stretch>
        </p:blipFill>
        <p:spPr bwMode="auto">
          <a:xfrm>
            <a:off x="611560" y="1916832"/>
            <a:ext cx="2905125" cy="2143125"/>
          </a:xfrm>
          <a:prstGeom prst="rect">
            <a:avLst/>
          </a:prstGeom>
          <a:noFill/>
        </p:spPr>
      </p:pic>
      <p:sp>
        <p:nvSpPr>
          <p:cNvPr id="10" name="CasellaDiTesto 9"/>
          <p:cNvSpPr txBox="1"/>
          <p:nvPr/>
        </p:nvSpPr>
        <p:spPr>
          <a:xfrm>
            <a:off x="5652120" y="5877272"/>
            <a:ext cx="2664296" cy="369332"/>
          </a:xfrm>
          <a:prstGeom prst="rect">
            <a:avLst/>
          </a:prstGeom>
          <a:noFill/>
        </p:spPr>
        <p:txBody>
          <a:bodyPr wrap="square" rtlCol="0">
            <a:spAutoFit/>
          </a:bodyPr>
          <a:lstStyle/>
          <a:p>
            <a:r>
              <a:rPr lang="it-IT" dirty="0" err="1" smtClean="0"/>
              <a:t>Gödel</a:t>
            </a:r>
            <a:r>
              <a:rPr lang="it-IT" dirty="0" smtClean="0"/>
              <a:t> con la moglie Adele</a:t>
            </a:r>
            <a:endParaRPr lang="it-IT" dirty="0"/>
          </a:p>
        </p:txBody>
      </p:sp>
      <p:sp>
        <p:nvSpPr>
          <p:cNvPr id="12" name="CasellaDiTesto 11"/>
          <p:cNvSpPr txBox="1"/>
          <p:nvPr/>
        </p:nvSpPr>
        <p:spPr>
          <a:xfrm>
            <a:off x="611560" y="4149080"/>
            <a:ext cx="2808312" cy="369332"/>
          </a:xfrm>
          <a:prstGeom prst="rect">
            <a:avLst/>
          </a:prstGeom>
          <a:noFill/>
        </p:spPr>
        <p:txBody>
          <a:bodyPr wrap="square" rtlCol="0">
            <a:spAutoFit/>
          </a:bodyPr>
          <a:lstStyle/>
          <a:p>
            <a:r>
              <a:rPr lang="it-IT" dirty="0" err="1" smtClean="0"/>
              <a:t>Gödel</a:t>
            </a:r>
            <a:r>
              <a:rPr lang="it-IT" dirty="0" smtClean="0"/>
              <a:t> con Albert Einstein</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71800" y="0"/>
            <a:ext cx="5256584" cy="620688"/>
          </a:xfrm>
        </p:spPr>
        <p:txBody>
          <a:bodyPr>
            <a:normAutofit fontScale="90000"/>
          </a:bodyPr>
          <a:lstStyle/>
          <a:p>
            <a:r>
              <a:rPr lang="it-IT" dirty="0" smtClean="0"/>
              <a:t>Scuola Logicista        </a:t>
            </a:r>
            <a:endParaRPr lang="it-IT" dirty="0"/>
          </a:p>
        </p:txBody>
      </p:sp>
      <p:sp>
        <p:nvSpPr>
          <p:cNvPr id="3" name="Segnaposto contenuto 2"/>
          <p:cNvSpPr>
            <a:spLocks noGrp="1"/>
          </p:cNvSpPr>
          <p:nvPr>
            <p:ph idx="1"/>
          </p:nvPr>
        </p:nvSpPr>
        <p:spPr>
          <a:xfrm>
            <a:off x="2555776" y="620688"/>
            <a:ext cx="6264696" cy="2448272"/>
          </a:xfrm>
        </p:spPr>
        <p:txBody>
          <a:bodyPr>
            <a:normAutofit fontScale="25000" lnSpcReduction="20000"/>
          </a:bodyPr>
          <a:lstStyle/>
          <a:p>
            <a:pPr>
              <a:buNone/>
            </a:pPr>
            <a:r>
              <a:rPr lang="it-IT" sz="7200" dirty="0" smtClean="0"/>
              <a:t>… definire tutti i concetti matematici fondamentali con un vocabolario e dei principi puramente logici</a:t>
            </a:r>
            <a:endParaRPr lang="it-IT" sz="7200" i="1" dirty="0" smtClean="0"/>
          </a:p>
          <a:p>
            <a:pPr>
              <a:buNone/>
            </a:pPr>
            <a:endParaRPr lang="it-IT" sz="7200" i="1" dirty="0" smtClean="0"/>
          </a:p>
          <a:p>
            <a:pPr>
              <a:buNone/>
            </a:pPr>
            <a:r>
              <a:rPr lang="it-IT" sz="7200" i="1" dirty="0" err="1" smtClean="0"/>
              <a:t>-Die</a:t>
            </a:r>
            <a:r>
              <a:rPr lang="it-IT" sz="7200" i="1" dirty="0" smtClean="0"/>
              <a:t> </a:t>
            </a:r>
            <a:r>
              <a:rPr lang="it-IT" sz="7200" i="1" dirty="0" err="1" smtClean="0"/>
              <a:t>Grundlagen</a:t>
            </a:r>
            <a:r>
              <a:rPr lang="it-IT" sz="7200" i="1" dirty="0" smtClean="0"/>
              <a:t> </a:t>
            </a:r>
            <a:r>
              <a:rPr lang="it-IT" sz="7200" i="1" dirty="0" err="1" smtClean="0"/>
              <a:t>der</a:t>
            </a:r>
            <a:r>
              <a:rPr lang="it-IT" sz="7200" i="1" dirty="0" smtClean="0"/>
              <a:t> </a:t>
            </a:r>
            <a:r>
              <a:rPr lang="it-IT" sz="7200" i="1" dirty="0" err="1" smtClean="0"/>
              <a:t>Arithmetik</a:t>
            </a:r>
            <a:r>
              <a:rPr lang="it-IT" sz="7200" i="1" dirty="0" smtClean="0"/>
              <a:t> </a:t>
            </a:r>
            <a:r>
              <a:rPr lang="en-US" sz="7200" dirty="0" smtClean="0"/>
              <a:t>(1884)</a:t>
            </a:r>
            <a:endParaRPr lang="it-IT" sz="7200" i="1" dirty="0" smtClean="0"/>
          </a:p>
          <a:p>
            <a:pPr>
              <a:buNone/>
            </a:pPr>
            <a:endParaRPr lang="it-IT" sz="7200" i="1" dirty="0" smtClean="0"/>
          </a:p>
          <a:p>
            <a:pPr>
              <a:buNone/>
            </a:pPr>
            <a:r>
              <a:rPr lang="it-IT" sz="7200" i="1" dirty="0" err="1" smtClean="0"/>
              <a:t>-Die</a:t>
            </a:r>
            <a:r>
              <a:rPr lang="it-IT" sz="7200" i="1" dirty="0" smtClean="0"/>
              <a:t> </a:t>
            </a:r>
            <a:r>
              <a:rPr lang="it-IT" sz="7200" i="1" dirty="0" err="1"/>
              <a:t>Grundgesetze</a:t>
            </a:r>
            <a:r>
              <a:rPr lang="it-IT" sz="7200" i="1" dirty="0"/>
              <a:t> </a:t>
            </a:r>
            <a:r>
              <a:rPr lang="it-IT" sz="7200" i="1" dirty="0" err="1"/>
              <a:t>der</a:t>
            </a:r>
            <a:r>
              <a:rPr lang="it-IT" sz="7200" i="1" dirty="0"/>
              <a:t> </a:t>
            </a:r>
            <a:r>
              <a:rPr lang="it-IT" sz="7200" i="1" dirty="0" err="1" smtClean="0"/>
              <a:t>Arithmetik</a:t>
            </a:r>
            <a:r>
              <a:rPr lang="it-IT" sz="7200" dirty="0"/>
              <a:t> </a:t>
            </a:r>
            <a:r>
              <a:rPr lang="it-IT" sz="7200" i="1" dirty="0" smtClean="0"/>
              <a:t>(1893-1903)</a:t>
            </a:r>
          </a:p>
          <a:p>
            <a:pPr>
              <a:buNone/>
            </a:pPr>
            <a:endParaRPr lang="it-IT" sz="7200" i="1" dirty="0" smtClean="0"/>
          </a:p>
          <a:p>
            <a:pPr>
              <a:buNone/>
            </a:pPr>
            <a:r>
              <a:rPr lang="it-IT" sz="7200" i="1" dirty="0" smtClean="0"/>
              <a:t>-Principia </a:t>
            </a:r>
            <a:r>
              <a:rPr lang="it-IT" sz="7200" i="1" dirty="0" err="1" smtClean="0"/>
              <a:t>Mathematica</a:t>
            </a:r>
            <a:r>
              <a:rPr lang="it-IT" sz="7200" i="1" dirty="0" smtClean="0"/>
              <a:t> (1910-1913)</a:t>
            </a:r>
            <a:endParaRPr lang="it-IT" sz="7200" dirty="0"/>
          </a:p>
          <a:p>
            <a:endParaRPr lang="it-IT" dirty="0"/>
          </a:p>
        </p:txBody>
      </p:sp>
      <p:pic>
        <p:nvPicPr>
          <p:cNvPr id="6146" name="Picture 2" descr="C:\Documents and Settings\mari\Documenti\Immagini\frege.jpg"/>
          <p:cNvPicPr>
            <a:picLocks noChangeAspect="1" noChangeArrowheads="1"/>
          </p:cNvPicPr>
          <p:nvPr/>
        </p:nvPicPr>
        <p:blipFill>
          <a:blip r:embed="rId2" cstate="print"/>
          <a:srcRect/>
          <a:stretch>
            <a:fillRect/>
          </a:stretch>
        </p:blipFill>
        <p:spPr bwMode="auto">
          <a:xfrm>
            <a:off x="467544" y="39638"/>
            <a:ext cx="1695450" cy="2381250"/>
          </a:xfrm>
          <a:prstGeom prst="rect">
            <a:avLst/>
          </a:prstGeom>
          <a:noFill/>
        </p:spPr>
      </p:pic>
      <p:pic>
        <p:nvPicPr>
          <p:cNvPr id="6147" name="Picture 3" descr="C:\Documents and Settings\mari\Documenti\Immagini\11.jpg"/>
          <p:cNvPicPr>
            <a:picLocks noChangeAspect="1" noChangeArrowheads="1"/>
          </p:cNvPicPr>
          <p:nvPr/>
        </p:nvPicPr>
        <p:blipFill>
          <a:blip r:embed="rId3" cstate="print"/>
          <a:srcRect/>
          <a:stretch>
            <a:fillRect/>
          </a:stretch>
        </p:blipFill>
        <p:spPr bwMode="auto">
          <a:xfrm>
            <a:off x="121816" y="2924944"/>
            <a:ext cx="2794000" cy="3492500"/>
          </a:xfrm>
          <a:prstGeom prst="rect">
            <a:avLst/>
          </a:prstGeom>
          <a:noFill/>
        </p:spPr>
      </p:pic>
      <p:pic>
        <p:nvPicPr>
          <p:cNvPr id="6148" name="Picture 4" descr="C:\Documents and Settings\mari\Documenti\Immagini\_Whitehead.jpg"/>
          <p:cNvPicPr>
            <a:picLocks noChangeAspect="1" noChangeArrowheads="1"/>
          </p:cNvPicPr>
          <p:nvPr/>
        </p:nvPicPr>
        <p:blipFill>
          <a:blip r:embed="rId4" cstate="print"/>
          <a:srcRect/>
          <a:stretch>
            <a:fillRect/>
          </a:stretch>
        </p:blipFill>
        <p:spPr bwMode="auto">
          <a:xfrm>
            <a:off x="4860032" y="3068960"/>
            <a:ext cx="2400300" cy="3327400"/>
          </a:xfrm>
          <a:prstGeom prst="rect">
            <a:avLst/>
          </a:prstGeom>
          <a:noFill/>
        </p:spPr>
      </p:pic>
      <p:sp>
        <p:nvSpPr>
          <p:cNvPr id="7" name="CasellaDiTesto 6"/>
          <p:cNvSpPr txBox="1"/>
          <p:nvPr/>
        </p:nvSpPr>
        <p:spPr>
          <a:xfrm>
            <a:off x="1" y="2420888"/>
            <a:ext cx="2699792" cy="369332"/>
          </a:xfrm>
          <a:prstGeom prst="rect">
            <a:avLst/>
          </a:prstGeom>
          <a:noFill/>
        </p:spPr>
        <p:txBody>
          <a:bodyPr wrap="square" rtlCol="0">
            <a:spAutoFit/>
          </a:bodyPr>
          <a:lstStyle/>
          <a:p>
            <a:r>
              <a:rPr lang="it-IT" dirty="0" err="1" smtClean="0"/>
              <a:t>Gottlob</a:t>
            </a:r>
            <a:r>
              <a:rPr lang="it-IT" dirty="0" smtClean="0"/>
              <a:t> </a:t>
            </a:r>
            <a:r>
              <a:rPr lang="it-IT" dirty="0" err="1" smtClean="0"/>
              <a:t>Frege</a:t>
            </a:r>
            <a:r>
              <a:rPr lang="it-IT" dirty="0" smtClean="0"/>
              <a:t> (1848-1925)</a:t>
            </a:r>
            <a:endParaRPr lang="it-IT" dirty="0"/>
          </a:p>
        </p:txBody>
      </p:sp>
      <p:sp>
        <p:nvSpPr>
          <p:cNvPr id="9" name="CasellaDiTesto 8"/>
          <p:cNvSpPr txBox="1"/>
          <p:nvPr/>
        </p:nvSpPr>
        <p:spPr>
          <a:xfrm>
            <a:off x="0" y="6381328"/>
            <a:ext cx="3399694" cy="369332"/>
          </a:xfrm>
          <a:prstGeom prst="rect">
            <a:avLst/>
          </a:prstGeom>
          <a:noFill/>
        </p:spPr>
        <p:txBody>
          <a:bodyPr wrap="square" rtlCol="0">
            <a:spAutoFit/>
          </a:bodyPr>
          <a:lstStyle/>
          <a:p>
            <a:r>
              <a:rPr lang="it-IT" dirty="0" smtClean="0"/>
              <a:t>Bertrand </a:t>
            </a:r>
            <a:r>
              <a:rPr lang="it-IT" dirty="0" err="1" smtClean="0"/>
              <a:t>Russel</a:t>
            </a:r>
            <a:r>
              <a:rPr lang="it-IT" dirty="0" smtClean="0"/>
              <a:t> (1872-1970)</a:t>
            </a:r>
            <a:endParaRPr lang="it-IT" dirty="0"/>
          </a:p>
        </p:txBody>
      </p:sp>
      <p:sp>
        <p:nvSpPr>
          <p:cNvPr id="10" name="CasellaDiTesto 9"/>
          <p:cNvSpPr txBox="1"/>
          <p:nvPr/>
        </p:nvSpPr>
        <p:spPr>
          <a:xfrm>
            <a:off x="4283968" y="6381328"/>
            <a:ext cx="4176464" cy="369332"/>
          </a:xfrm>
          <a:prstGeom prst="rect">
            <a:avLst/>
          </a:prstGeom>
          <a:noFill/>
        </p:spPr>
        <p:txBody>
          <a:bodyPr wrap="square" rtlCol="0">
            <a:spAutoFit/>
          </a:bodyPr>
          <a:lstStyle/>
          <a:p>
            <a:r>
              <a:rPr lang="it-IT" dirty="0" smtClean="0"/>
              <a:t>Alfred North </a:t>
            </a:r>
            <a:r>
              <a:rPr lang="it-IT" dirty="0" err="1" smtClean="0"/>
              <a:t>Whitehead</a:t>
            </a:r>
            <a:r>
              <a:rPr lang="it-IT" dirty="0" smtClean="0"/>
              <a:t> (1861-1947)</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792088"/>
          </a:xfrm>
        </p:spPr>
        <p:txBody>
          <a:bodyPr>
            <a:normAutofit fontScale="90000"/>
          </a:bodyPr>
          <a:lstStyle/>
          <a:p>
            <a:r>
              <a:rPr lang="it-IT" dirty="0" smtClean="0"/>
              <a:t>Scuola </a:t>
            </a:r>
            <a:r>
              <a:rPr lang="it-IT" dirty="0" err="1" smtClean="0"/>
              <a:t>semiintuizionista</a:t>
            </a:r>
            <a:r>
              <a:rPr lang="it-IT" dirty="0" smtClean="0"/>
              <a:t> e intuizionista</a:t>
            </a:r>
            <a:endParaRPr lang="it-IT" dirty="0"/>
          </a:p>
        </p:txBody>
      </p:sp>
      <p:sp>
        <p:nvSpPr>
          <p:cNvPr id="5" name="Segnaposto contenuto 4"/>
          <p:cNvSpPr>
            <a:spLocks noGrp="1"/>
          </p:cNvSpPr>
          <p:nvPr>
            <p:ph idx="1"/>
          </p:nvPr>
        </p:nvSpPr>
        <p:spPr>
          <a:xfrm>
            <a:off x="323528" y="908720"/>
            <a:ext cx="8363272" cy="936103"/>
          </a:xfrm>
        </p:spPr>
        <p:txBody>
          <a:bodyPr>
            <a:normAutofit fontScale="92500" lnSpcReduction="10000"/>
          </a:bodyPr>
          <a:lstStyle/>
          <a:p>
            <a:pPr>
              <a:buNone/>
            </a:pPr>
            <a:r>
              <a:rPr lang="it-IT" dirty="0" smtClean="0"/>
              <a:t>… costruire a partire dai dati intuitivi i concetti base della matematica classica.</a:t>
            </a:r>
            <a:endParaRPr lang="it-IT" dirty="0"/>
          </a:p>
        </p:txBody>
      </p:sp>
      <p:pic>
        <p:nvPicPr>
          <p:cNvPr id="2051" name="Picture 3" descr="C:\Documents and Settings\mari\Documenti\Immagini\Poincare 1.jpg"/>
          <p:cNvPicPr>
            <a:picLocks noChangeAspect="1" noChangeArrowheads="1"/>
          </p:cNvPicPr>
          <p:nvPr/>
        </p:nvPicPr>
        <p:blipFill>
          <a:blip r:embed="rId2" cstate="print"/>
          <a:srcRect/>
          <a:stretch>
            <a:fillRect/>
          </a:stretch>
        </p:blipFill>
        <p:spPr bwMode="auto">
          <a:xfrm>
            <a:off x="539552" y="2040161"/>
            <a:ext cx="2682875" cy="3621087"/>
          </a:xfrm>
          <a:prstGeom prst="rect">
            <a:avLst/>
          </a:prstGeom>
          <a:noFill/>
        </p:spPr>
      </p:pic>
      <p:pic>
        <p:nvPicPr>
          <p:cNvPr id="2052" name="Picture 4" descr="C:\Documents and Settings\mari\Documenti\Immagini\Brouwer.jpg"/>
          <p:cNvPicPr>
            <a:picLocks noChangeAspect="1" noChangeArrowheads="1"/>
          </p:cNvPicPr>
          <p:nvPr/>
        </p:nvPicPr>
        <p:blipFill>
          <a:blip r:embed="rId3" cstate="print"/>
          <a:srcRect/>
          <a:stretch>
            <a:fillRect/>
          </a:stretch>
        </p:blipFill>
        <p:spPr bwMode="auto">
          <a:xfrm>
            <a:off x="5344864" y="1844824"/>
            <a:ext cx="3403600" cy="4140200"/>
          </a:xfrm>
          <a:prstGeom prst="rect">
            <a:avLst/>
          </a:prstGeom>
          <a:noFill/>
        </p:spPr>
      </p:pic>
      <p:sp>
        <p:nvSpPr>
          <p:cNvPr id="11" name="CasellaDiTesto 10"/>
          <p:cNvSpPr txBox="1"/>
          <p:nvPr/>
        </p:nvSpPr>
        <p:spPr>
          <a:xfrm>
            <a:off x="467544" y="5661248"/>
            <a:ext cx="2952328" cy="369332"/>
          </a:xfrm>
          <a:prstGeom prst="rect">
            <a:avLst/>
          </a:prstGeom>
          <a:noFill/>
        </p:spPr>
        <p:txBody>
          <a:bodyPr wrap="square" rtlCol="0">
            <a:spAutoFit/>
          </a:bodyPr>
          <a:lstStyle/>
          <a:p>
            <a:r>
              <a:rPr lang="it-IT" dirty="0" smtClean="0"/>
              <a:t>Henri </a:t>
            </a:r>
            <a:r>
              <a:rPr lang="it-IT" dirty="0" err="1" smtClean="0"/>
              <a:t>Poincaré</a:t>
            </a:r>
            <a:r>
              <a:rPr lang="it-IT" dirty="0" smtClean="0"/>
              <a:t> (1854-1912)</a:t>
            </a:r>
            <a:endParaRPr lang="it-IT" dirty="0"/>
          </a:p>
        </p:txBody>
      </p:sp>
      <p:sp>
        <p:nvSpPr>
          <p:cNvPr id="14" name="CasellaDiTesto 13"/>
          <p:cNvSpPr txBox="1"/>
          <p:nvPr/>
        </p:nvSpPr>
        <p:spPr>
          <a:xfrm>
            <a:off x="5724128" y="6021288"/>
            <a:ext cx="3168353" cy="369332"/>
          </a:xfrm>
          <a:prstGeom prst="rect">
            <a:avLst/>
          </a:prstGeom>
          <a:noFill/>
        </p:spPr>
        <p:txBody>
          <a:bodyPr wrap="square" rtlCol="0">
            <a:spAutoFit/>
          </a:bodyPr>
          <a:lstStyle/>
          <a:p>
            <a:r>
              <a:rPr lang="it-IT" dirty="0" err="1" smtClean="0"/>
              <a:t>Luitzen</a:t>
            </a:r>
            <a:r>
              <a:rPr lang="it-IT" dirty="0" smtClean="0"/>
              <a:t> </a:t>
            </a:r>
            <a:r>
              <a:rPr lang="it-IT" dirty="0" err="1" smtClean="0"/>
              <a:t>Brouwer</a:t>
            </a:r>
            <a:r>
              <a:rPr lang="it-IT" dirty="0" smtClean="0"/>
              <a:t> (1881-1955)</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88640"/>
            <a:ext cx="8892480" cy="720080"/>
          </a:xfrm>
        </p:spPr>
        <p:txBody>
          <a:bodyPr>
            <a:normAutofit fontScale="62500" lnSpcReduction="20000"/>
          </a:bodyPr>
          <a:lstStyle/>
          <a:p>
            <a:pPr>
              <a:buNone/>
            </a:pPr>
            <a:r>
              <a:rPr lang="it-IT" dirty="0" smtClean="0"/>
              <a:t> </a:t>
            </a:r>
          </a:p>
          <a:p>
            <a:pPr>
              <a:buNone/>
            </a:pPr>
            <a:r>
              <a:rPr lang="it-IT" sz="3400" dirty="0" smtClean="0"/>
              <a:t>Kurt </a:t>
            </a:r>
            <a:r>
              <a:rPr lang="it-IT" sz="3400" dirty="0" err="1" smtClean="0"/>
              <a:t>Gödel</a:t>
            </a:r>
            <a:r>
              <a:rPr lang="it-IT" sz="3400" dirty="0" smtClean="0"/>
              <a:t>  affossa il programma formalista di  </a:t>
            </a:r>
            <a:r>
              <a:rPr lang="it-IT" sz="3400" dirty="0" err="1" smtClean="0"/>
              <a:t>Hilbert</a:t>
            </a:r>
            <a:r>
              <a:rPr lang="it-IT" sz="3400" dirty="0" smtClean="0"/>
              <a:t> …</a:t>
            </a:r>
            <a:endParaRPr lang="it-IT" sz="3400" dirty="0"/>
          </a:p>
        </p:txBody>
      </p:sp>
      <p:pic>
        <p:nvPicPr>
          <p:cNvPr id="4098" name="Picture 2" descr="C:\Documents and Settings\mari\Documenti\Immagini\KurtGoedel02.jpg"/>
          <p:cNvPicPr>
            <a:picLocks noChangeAspect="1" noChangeArrowheads="1"/>
          </p:cNvPicPr>
          <p:nvPr/>
        </p:nvPicPr>
        <p:blipFill>
          <a:blip r:embed="rId3" cstate="print"/>
          <a:srcRect/>
          <a:stretch>
            <a:fillRect/>
          </a:stretch>
        </p:blipFill>
        <p:spPr bwMode="auto">
          <a:xfrm>
            <a:off x="107504" y="1340768"/>
            <a:ext cx="2476500" cy="3238500"/>
          </a:xfrm>
          <a:prstGeom prst="rect">
            <a:avLst/>
          </a:prstGeom>
          <a:noFill/>
        </p:spPr>
      </p:pic>
      <p:pic>
        <p:nvPicPr>
          <p:cNvPr id="4100" name="Picture 4" descr="C:\Documents and Settings\mari\Documenti\Immagini\godel2.jpg"/>
          <p:cNvPicPr>
            <a:picLocks noChangeAspect="1" noChangeArrowheads="1"/>
          </p:cNvPicPr>
          <p:nvPr/>
        </p:nvPicPr>
        <p:blipFill>
          <a:blip r:embed="rId4" cstate="print"/>
          <a:srcRect/>
          <a:stretch>
            <a:fillRect/>
          </a:stretch>
        </p:blipFill>
        <p:spPr bwMode="auto">
          <a:xfrm>
            <a:off x="3491880" y="2492896"/>
            <a:ext cx="4876800" cy="2743200"/>
          </a:xfrm>
          <a:prstGeom prst="rect">
            <a:avLst/>
          </a:prstGeom>
          <a:noFill/>
        </p:spPr>
      </p:pic>
      <p:sp>
        <p:nvSpPr>
          <p:cNvPr id="8" name="CasellaDiTesto 7"/>
          <p:cNvSpPr txBox="1"/>
          <p:nvPr/>
        </p:nvSpPr>
        <p:spPr>
          <a:xfrm>
            <a:off x="2843808" y="836713"/>
            <a:ext cx="6183044" cy="1846659"/>
          </a:xfrm>
          <a:prstGeom prst="rect">
            <a:avLst/>
          </a:prstGeom>
          <a:noFill/>
        </p:spPr>
        <p:txBody>
          <a:bodyPr wrap="square" rtlCol="0">
            <a:spAutoFit/>
          </a:bodyPr>
          <a:lstStyle/>
          <a:p>
            <a:r>
              <a:rPr lang="it-IT" sz="2400" dirty="0" smtClean="0"/>
              <a:t>Primo teorema di Incompletezza:</a:t>
            </a:r>
          </a:p>
          <a:p>
            <a:r>
              <a:rPr lang="it-IT" sz="2400" dirty="0" smtClean="0"/>
              <a:t>N</a:t>
            </a:r>
            <a:r>
              <a:rPr lang="it-IT" sz="2400" dirty="0" smtClean="0"/>
              <a:t>ell</a:t>
            </a:r>
            <a:r>
              <a:rPr lang="it-IT" sz="2400" dirty="0" smtClean="0"/>
              <a:t>’ </a:t>
            </a:r>
            <a:r>
              <a:rPr lang="it-IT" sz="2400" dirty="0" smtClean="0"/>
              <a:t>aritmetica di </a:t>
            </a:r>
            <a:r>
              <a:rPr lang="it-IT" sz="2400" dirty="0" err="1" smtClean="0"/>
              <a:t>Peano</a:t>
            </a:r>
            <a:r>
              <a:rPr lang="it-IT" sz="2400" dirty="0" smtClean="0"/>
              <a:t> formulata al primo ordine </a:t>
            </a:r>
            <a:r>
              <a:rPr lang="it-IT" sz="2400" dirty="0" smtClean="0"/>
              <a:t>esistono proposizioni che non sono né dimostrabili né confutabili.</a:t>
            </a:r>
            <a:endParaRPr lang="it-IT" sz="2400" dirty="0" smtClean="0"/>
          </a:p>
          <a:p>
            <a:endParaRPr lang="it-IT" dirty="0"/>
          </a:p>
        </p:txBody>
      </p:sp>
      <p:sp>
        <p:nvSpPr>
          <p:cNvPr id="9" name="CasellaDiTesto 8"/>
          <p:cNvSpPr txBox="1"/>
          <p:nvPr/>
        </p:nvSpPr>
        <p:spPr>
          <a:xfrm>
            <a:off x="539552" y="5301208"/>
            <a:ext cx="8280920" cy="1477328"/>
          </a:xfrm>
          <a:prstGeom prst="rect">
            <a:avLst/>
          </a:prstGeom>
          <a:noFill/>
        </p:spPr>
        <p:txBody>
          <a:bodyPr wrap="square" rtlCol="0">
            <a:spAutoFit/>
          </a:bodyPr>
          <a:lstStyle/>
          <a:p>
            <a:r>
              <a:rPr lang="it-IT" sz="2400" dirty="0" smtClean="0"/>
              <a:t>Secondo Teorema di incompletezza:</a:t>
            </a:r>
          </a:p>
          <a:p>
            <a:r>
              <a:rPr lang="it-IT" sz="2400" dirty="0" smtClean="0"/>
              <a:t>Non si può dimostrare la coerenza dell’ aritmetica di </a:t>
            </a:r>
            <a:r>
              <a:rPr lang="it-IT" sz="2400" dirty="0" err="1" smtClean="0"/>
              <a:t>Peano</a:t>
            </a:r>
            <a:r>
              <a:rPr lang="it-IT" sz="2400" dirty="0" smtClean="0"/>
              <a:t> formulata al primo ordine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9">
                                            <p:txEl>
                                              <p:pRg st="0" end="0"/>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08720"/>
          </a:xfrm>
        </p:spPr>
        <p:txBody>
          <a:bodyPr/>
          <a:lstStyle/>
          <a:p>
            <a:r>
              <a:rPr lang="it-IT" dirty="0" smtClean="0"/>
              <a:t>Il Circolo di Vienna</a:t>
            </a:r>
            <a:endParaRPr lang="it-IT" dirty="0"/>
          </a:p>
        </p:txBody>
      </p:sp>
      <p:pic>
        <p:nvPicPr>
          <p:cNvPr id="23555" name="Picture 3" descr="C:\Documents and Settings\mari\Documenti\Immagini\carnap.bmp"/>
          <p:cNvPicPr>
            <a:picLocks noChangeAspect="1" noChangeArrowheads="1"/>
          </p:cNvPicPr>
          <p:nvPr/>
        </p:nvPicPr>
        <p:blipFill>
          <a:blip r:embed="rId2" cstate="print"/>
          <a:srcRect/>
          <a:stretch>
            <a:fillRect/>
          </a:stretch>
        </p:blipFill>
        <p:spPr bwMode="auto">
          <a:xfrm>
            <a:off x="5004048" y="1196752"/>
            <a:ext cx="3619500" cy="3076575"/>
          </a:xfrm>
          <a:prstGeom prst="rect">
            <a:avLst/>
          </a:prstGeom>
          <a:noFill/>
        </p:spPr>
      </p:pic>
      <p:pic>
        <p:nvPicPr>
          <p:cNvPr id="23556" name="Picture 4" descr="C:\Documents and Settings\mari\Documenti\Immagini\schlick.gif"/>
          <p:cNvPicPr>
            <a:picLocks noChangeAspect="1" noChangeArrowheads="1"/>
          </p:cNvPicPr>
          <p:nvPr/>
        </p:nvPicPr>
        <p:blipFill>
          <a:blip r:embed="rId3" cstate="print"/>
          <a:srcRect/>
          <a:stretch>
            <a:fillRect/>
          </a:stretch>
        </p:blipFill>
        <p:spPr bwMode="auto">
          <a:xfrm>
            <a:off x="2699792" y="1988840"/>
            <a:ext cx="2190750" cy="3295650"/>
          </a:xfrm>
          <a:prstGeom prst="rect">
            <a:avLst/>
          </a:prstGeom>
          <a:noFill/>
        </p:spPr>
      </p:pic>
      <p:pic>
        <p:nvPicPr>
          <p:cNvPr id="23557" name="Picture 5" descr="C:\Documents and Settings\mari\Documenti\Immagini\ludwig_wittgenstein.jpg"/>
          <p:cNvPicPr>
            <a:picLocks noChangeAspect="1" noChangeArrowheads="1"/>
          </p:cNvPicPr>
          <p:nvPr/>
        </p:nvPicPr>
        <p:blipFill>
          <a:blip r:embed="rId4" cstate="print"/>
          <a:srcRect/>
          <a:stretch>
            <a:fillRect/>
          </a:stretch>
        </p:blipFill>
        <p:spPr bwMode="auto">
          <a:xfrm>
            <a:off x="395536" y="3861048"/>
            <a:ext cx="2016224" cy="2232248"/>
          </a:xfrm>
          <a:prstGeom prst="rect">
            <a:avLst/>
          </a:prstGeom>
          <a:noFill/>
        </p:spPr>
      </p:pic>
      <p:pic>
        <p:nvPicPr>
          <p:cNvPr id="23558" name="Picture 6" descr="C:\Documents and Settings\mari\Documenti\Immagini\225px-Hahn2.jpg"/>
          <p:cNvPicPr>
            <a:picLocks noChangeAspect="1" noChangeArrowheads="1"/>
          </p:cNvPicPr>
          <p:nvPr/>
        </p:nvPicPr>
        <p:blipFill>
          <a:blip r:embed="rId5" cstate="print"/>
          <a:srcRect/>
          <a:stretch>
            <a:fillRect/>
          </a:stretch>
        </p:blipFill>
        <p:spPr bwMode="auto">
          <a:xfrm>
            <a:off x="179512" y="332656"/>
            <a:ext cx="2143125" cy="2609850"/>
          </a:xfrm>
          <a:prstGeom prst="rect">
            <a:avLst/>
          </a:prstGeom>
          <a:noFill/>
        </p:spPr>
      </p:pic>
      <p:sp>
        <p:nvSpPr>
          <p:cNvPr id="9" name="CasellaDiTesto 8"/>
          <p:cNvSpPr txBox="1"/>
          <p:nvPr/>
        </p:nvSpPr>
        <p:spPr>
          <a:xfrm>
            <a:off x="0" y="2996952"/>
            <a:ext cx="2798758" cy="369332"/>
          </a:xfrm>
          <a:prstGeom prst="rect">
            <a:avLst/>
          </a:prstGeom>
          <a:noFill/>
        </p:spPr>
        <p:txBody>
          <a:bodyPr wrap="square" rtlCol="0">
            <a:spAutoFit/>
          </a:bodyPr>
          <a:lstStyle/>
          <a:p>
            <a:r>
              <a:rPr lang="it-IT" dirty="0" smtClean="0"/>
              <a:t>Hans </a:t>
            </a:r>
            <a:r>
              <a:rPr lang="it-IT" dirty="0" err="1" smtClean="0"/>
              <a:t>Hahn</a:t>
            </a:r>
            <a:r>
              <a:rPr lang="it-IT" dirty="0" smtClean="0"/>
              <a:t> (1879-1934)</a:t>
            </a:r>
            <a:endParaRPr lang="it-IT" dirty="0"/>
          </a:p>
        </p:txBody>
      </p:sp>
      <p:sp>
        <p:nvSpPr>
          <p:cNvPr id="10" name="CasellaDiTesto 9"/>
          <p:cNvSpPr txBox="1"/>
          <p:nvPr/>
        </p:nvSpPr>
        <p:spPr>
          <a:xfrm>
            <a:off x="2627783" y="5301208"/>
            <a:ext cx="2736305" cy="369332"/>
          </a:xfrm>
          <a:prstGeom prst="rect">
            <a:avLst/>
          </a:prstGeom>
          <a:noFill/>
        </p:spPr>
        <p:txBody>
          <a:bodyPr wrap="square" rtlCol="0">
            <a:spAutoFit/>
          </a:bodyPr>
          <a:lstStyle/>
          <a:p>
            <a:r>
              <a:rPr lang="it-IT" dirty="0" smtClean="0"/>
              <a:t>Moritz </a:t>
            </a:r>
            <a:r>
              <a:rPr lang="it-IT" dirty="0" err="1" smtClean="0"/>
              <a:t>Schlick</a:t>
            </a:r>
            <a:r>
              <a:rPr lang="it-IT" dirty="0" smtClean="0"/>
              <a:t> (1882-1936)</a:t>
            </a:r>
            <a:endParaRPr lang="it-IT" dirty="0"/>
          </a:p>
        </p:txBody>
      </p:sp>
      <p:sp>
        <p:nvSpPr>
          <p:cNvPr id="13" name="CasellaDiTesto 12"/>
          <p:cNvSpPr txBox="1"/>
          <p:nvPr/>
        </p:nvSpPr>
        <p:spPr>
          <a:xfrm>
            <a:off x="5508104" y="4293096"/>
            <a:ext cx="2880320" cy="369332"/>
          </a:xfrm>
          <a:prstGeom prst="rect">
            <a:avLst/>
          </a:prstGeom>
          <a:noFill/>
        </p:spPr>
        <p:txBody>
          <a:bodyPr wrap="square" rtlCol="0">
            <a:spAutoFit/>
          </a:bodyPr>
          <a:lstStyle/>
          <a:p>
            <a:r>
              <a:rPr lang="it-IT" dirty="0" smtClean="0"/>
              <a:t>Rudolf </a:t>
            </a:r>
            <a:r>
              <a:rPr lang="it-IT" dirty="0" err="1" smtClean="0"/>
              <a:t>Carnap</a:t>
            </a:r>
            <a:r>
              <a:rPr lang="it-IT" dirty="0" smtClean="0"/>
              <a:t> (1891-1970)</a:t>
            </a:r>
            <a:endParaRPr lang="it-IT" dirty="0"/>
          </a:p>
        </p:txBody>
      </p:sp>
      <p:sp>
        <p:nvSpPr>
          <p:cNvPr id="14" name="CasellaDiTesto 13"/>
          <p:cNvSpPr txBox="1"/>
          <p:nvPr/>
        </p:nvSpPr>
        <p:spPr>
          <a:xfrm>
            <a:off x="0" y="6093296"/>
            <a:ext cx="3707020" cy="369332"/>
          </a:xfrm>
          <a:prstGeom prst="rect">
            <a:avLst/>
          </a:prstGeom>
          <a:noFill/>
        </p:spPr>
        <p:txBody>
          <a:bodyPr wrap="square" rtlCol="0">
            <a:spAutoFit/>
          </a:bodyPr>
          <a:lstStyle/>
          <a:p>
            <a:r>
              <a:rPr lang="it-IT" dirty="0" smtClean="0"/>
              <a:t>Ludwig Wittgenstein (1889-1951)</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mari\Documenti\Immagini\John-von-Neumann-3.jpg"/>
          <p:cNvPicPr>
            <a:picLocks noChangeAspect="1" noChangeArrowheads="1"/>
          </p:cNvPicPr>
          <p:nvPr/>
        </p:nvPicPr>
        <p:blipFill>
          <a:blip r:embed="rId2" cstate="print"/>
          <a:srcRect/>
          <a:stretch>
            <a:fillRect/>
          </a:stretch>
        </p:blipFill>
        <p:spPr bwMode="auto">
          <a:xfrm>
            <a:off x="1259632" y="1484784"/>
            <a:ext cx="4419600" cy="2876550"/>
          </a:xfrm>
          <a:prstGeom prst="rect">
            <a:avLst/>
          </a:prstGeom>
          <a:noFill/>
        </p:spPr>
      </p:pic>
      <p:sp>
        <p:nvSpPr>
          <p:cNvPr id="5" name="Rettangolo 4"/>
          <p:cNvSpPr/>
          <p:nvPr/>
        </p:nvSpPr>
        <p:spPr>
          <a:xfrm>
            <a:off x="1691680" y="4581128"/>
            <a:ext cx="3888432" cy="369332"/>
          </a:xfrm>
          <a:prstGeom prst="rect">
            <a:avLst/>
          </a:prstGeom>
        </p:spPr>
        <p:txBody>
          <a:bodyPr wrap="square">
            <a:spAutoFit/>
          </a:bodyPr>
          <a:lstStyle/>
          <a:p>
            <a:r>
              <a:rPr lang="it-IT" dirty="0" smtClean="0"/>
              <a:t>John von </a:t>
            </a:r>
            <a:r>
              <a:rPr lang="it-IT" dirty="0" err="1" smtClean="0"/>
              <a:t>Neumann</a:t>
            </a:r>
            <a:r>
              <a:rPr lang="it-IT" dirty="0" smtClean="0"/>
              <a:t> (1903-1957)</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964488" cy="6480720"/>
          </a:xfrm>
        </p:spPr>
        <p:txBody>
          <a:bodyPr>
            <a:normAutofit lnSpcReduction="10000"/>
          </a:bodyPr>
          <a:lstStyle/>
          <a:p>
            <a:pPr>
              <a:buNone/>
            </a:pPr>
            <a:r>
              <a:rPr lang="it-IT" dirty="0" smtClean="0"/>
              <a:t> </a:t>
            </a:r>
            <a:r>
              <a:rPr lang="it-IT" sz="2800" dirty="0" smtClean="0"/>
              <a:t>D. </a:t>
            </a:r>
            <a:r>
              <a:rPr lang="it-IT" sz="2800" dirty="0" err="1" smtClean="0"/>
              <a:t>Hilbert</a:t>
            </a:r>
            <a:r>
              <a:rPr lang="it-IT" sz="2800" dirty="0" smtClean="0"/>
              <a:t>, W. </a:t>
            </a:r>
            <a:r>
              <a:rPr lang="it-IT" sz="2800" dirty="0" err="1" smtClean="0"/>
              <a:t>Ackermann</a:t>
            </a:r>
            <a:r>
              <a:rPr lang="it-IT" sz="2800" dirty="0" smtClean="0"/>
              <a:t> </a:t>
            </a:r>
          </a:p>
          <a:p>
            <a:pPr>
              <a:buNone/>
            </a:pPr>
            <a:r>
              <a:rPr lang="it-IT" sz="2800" i="1" dirty="0" err="1" smtClean="0"/>
              <a:t>Grundzüge</a:t>
            </a:r>
            <a:r>
              <a:rPr lang="it-IT" sz="2800" i="1" dirty="0" smtClean="0"/>
              <a:t> </a:t>
            </a:r>
            <a:r>
              <a:rPr lang="it-IT" sz="2800" i="1" dirty="0" err="1" smtClean="0"/>
              <a:t>der</a:t>
            </a:r>
            <a:r>
              <a:rPr lang="it-IT" sz="2800" i="1" dirty="0" smtClean="0"/>
              <a:t> </a:t>
            </a:r>
            <a:r>
              <a:rPr lang="it-IT" sz="2800" i="1" dirty="0" err="1" smtClean="0"/>
              <a:t>theoretischen</a:t>
            </a:r>
            <a:r>
              <a:rPr lang="it-IT" sz="2800" i="1" dirty="0" smtClean="0"/>
              <a:t> </a:t>
            </a:r>
            <a:r>
              <a:rPr lang="it-IT" sz="2800" i="1" dirty="0" err="1" smtClean="0"/>
              <a:t>Logik</a:t>
            </a:r>
            <a:r>
              <a:rPr lang="it-IT" sz="2800" dirty="0" smtClean="0"/>
              <a:t> (1928)</a:t>
            </a:r>
          </a:p>
          <a:p>
            <a:pPr>
              <a:buNone/>
            </a:pPr>
            <a:endParaRPr lang="it-IT" sz="2800" dirty="0" smtClean="0"/>
          </a:p>
          <a:p>
            <a:pPr algn="just">
              <a:buNone/>
            </a:pPr>
            <a:r>
              <a:rPr lang="it-IT" sz="2800" dirty="0" smtClean="0"/>
              <a:t>Problema: Dare una definizione matematica del concetto</a:t>
            </a:r>
          </a:p>
          <a:p>
            <a:pPr algn="just">
              <a:buNone/>
            </a:pPr>
            <a:r>
              <a:rPr lang="it-IT" sz="2800" dirty="0" smtClean="0"/>
              <a:t>intuitivo di funzione effettivamente calcolabile </a:t>
            </a:r>
          </a:p>
          <a:p>
            <a:pPr algn="just">
              <a:buNone/>
            </a:pPr>
            <a:r>
              <a:rPr lang="it-IT" sz="2800" dirty="0" smtClean="0"/>
              <a:t>(se esiste una procedura che la calcola con una sequenza</a:t>
            </a:r>
          </a:p>
          <a:p>
            <a:pPr algn="just">
              <a:buNone/>
            </a:pPr>
            <a:r>
              <a:rPr lang="it-IT" sz="2800" dirty="0" smtClean="0"/>
              <a:t>finita di passi elementari)</a:t>
            </a:r>
          </a:p>
          <a:p>
            <a:pPr algn="just">
              <a:buNone/>
            </a:pPr>
            <a:endParaRPr lang="it-IT" sz="2800" dirty="0" smtClean="0"/>
          </a:p>
          <a:p>
            <a:pPr algn="ctr">
              <a:buNone/>
            </a:pPr>
            <a:r>
              <a:rPr lang="it-IT" sz="2800" dirty="0" smtClean="0"/>
              <a:t>L’</a:t>
            </a:r>
            <a:r>
              <a:rPr lang="it-IT" sz="2800" dirty="0" err="1" smtClean="0"/>
              <a:t>Entscheidungsproblem</a:t>
            </a:r>
            <a:r>
              <a:rPr lang="it-IT" sz="2800" dirty="0" smtClean="0"/>
              <a:t> di </a:t>
            </a:r>
            <a:r>
              <a:rPr lang="it-IT" sz="2800" dirty="0" err="1" smtClean="0"/>
              <a:t>Hilbert</a:t>
            </a:r>
            <a:r>
              <a:rPr lang="it-IT" sz="2800" dirty="0" smtClean="0"/>
              <a:t>:</a:t>
            </a:r>
          </a:p>
          <a:p>
            <a:pPr algn="just">
              <a:buNone/>
            </a:pPr>
            <a:r>
              <a:rPr lang="it-IT" sz="2800" dirty="0" smtClean="0"/>
              <a:t> Trovare metodo che permettesse, data una </a:t>
            </a:r>
            <a:r>
              <a:rPr lang="it-IT" sz="2800" dirty="0" smtClean="0"/>
              <a:t>qualunque</a:t>
            </a:r>
          </a:p>
          <a:p>
            <a:pPr algn="just">
              <a:buNone/>
            </a:pPr>
            <a:r>
              <a:rPr lang="it-IT" sz="2800" dirty="0" smtClean="0"/>
              <a:t>formula </a:t>
            </a:r>
            <a:r>
              <a:rPr lang="it-IT" sz="2800" dirty="0" smtClean="0"/>
              <a:t>di </a:t>
            </a:r>
            <a:r>
              <a:rPr lang="it-IT" sz="2800" dirty="0" smtClean="0"/>
              <a:t>un sistema </a:t>
            </a:r>
            <a:r>
              <a:rPr lang="it-IT" sz="2800" dirty="0" smtClean="0"/>
              <a:t>al primo ordine, di determinare in </a:t>
            </a:r>
            <a:r>
              <a:rPr lang="it-IT" sz="2800" dirty="0" smtClean="0"/>
              <a:t>un</a:t>
            </a:r>
          </a:p>
          <a:p>
            <a:pPr algn="just">
              <a:buNone/>
            </a:pPr>
            <a:r>
              <a:rPr lang="it-IT" sz="2800" dirty="0" smtClean="0"/>
              <a:t>numero finito di </a:t>
            </a:r>
            <a:r>
              <a:rPr lang="it-IT" sz="2800" dirty="0" smtClean="0"/>
              <a:t>passi elementari se essa è o non </a:t>
            </a:r>
            <a:r>
              <a:rPr lang="it-IT" sz="2800" dirty="0" smtClean="0"/>
              <a:t>è</a:t>
            </a:r>
          </a:p>
          <a:p>
            <a:pPr algn="just">
              <a:buNone/>
            </a:pPr>
            <a:r>
              <a:rPr lang="it-IT" sz="2800" dirty="0" smtClean="0"/>
              <a:t>dimostrabile</a:t>
            </a:r>
            <a:r>
              <a:rPr lang="it-IT" sz="2800" dirty="0" smtClean="0"/>
              <a:t>. </a:t>
            </a:r>
          </a:p>
          <a:p>
            <a:pPr algn="just">
              <a:buNone/>
            </a:pPr>
            <a:endParaRPr lang="it-IT"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8" end="8"/>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 calcmode="lin" valueType="num">
                                      <p:cBhvr>
                                        <p:cTn id="12"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9" end="9"/>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p:cTn id="17"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0" end="10"/>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 calcmode="lin" valueType="num">
                                      <p:cBhvr>
                                        <p:cTn id="22"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1" end="11"/>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p:cTn id="27"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274638"/>
            <a:ext cx="3682752" cy="1143000"/>
          </a:xfrm>
        </p:spPr>
        <p:txBody>
          <a:bodyPr/>
          <a:lstStyle/>
          <a:p>
            <a:r>
              <a:rPr lang="it-IT" dirty="0" smtClean="0"/>
              <a:t>Alan </a:t>
            </a:r>
            <a:r>
              <a:rPr lang="it-IT" dirty="0" err="1" smtClean="0"/>
              <a:t>Turing</a:t>
            </a:r>
            <a:endParaRPr lang="it-IT" dirty="0"/>
          </a:p>
        </p:txBody>
      </p:sp>
      <p:pic>
        <p:nvPicPr>
          <p:cNvPr id="5122" name="Picture 2" descr="C:\Documents and Settings\mari\Documenti\Immagini\turing.jpg"/>
          <p:cNvPicPr>
            <a:picLocks noChangeAspect="1" noChangeArrowheads="1"/>
          </p:cNvPicPr>
          <p:nvPr/>
        </p:nvPicPr>
        <p:blipFill>
          <a:blip r:embed="rId2" cstate="print"/>
          <a:srcRect/>
          <a:stretch>
            <a:fillRect/>
          </a:stretch>
        </p:blipFill>
        <p:spPr bwMode="auto">
          <a:xfrm>
            <a:off x="6012160" y="1988840"/>
            <a:ext cx="2530202" cy="3084934"/>
          </a:xfrm>
          <a:prstGeom prst="rect">
            <a:avLst/>
          </a:prstGeom>
          <a:noFill/>
        </p:spPr>
      </p:pic>
      <p:pic>
        <p:nvPicPr>
          <p:cNvPr id="5123" name="Picture 3" descr="C:\Documents and Settings\mari\Documenti\Immagini\alan_turing.jpg"/>
          <p:cNvPicPr>
            <a:picLocks noChangeAspect="1" noChangeArrowheads="1"/>
          </p:cNvPicPr>
          <p:nvPr/>
        </p:nvPicPr>
        <p:blipFill>
          <a:blip r:embed="rId3" cstate="print"/>
          <a:srcRect/>
          <a:stretch>
            <a:fillRect/>
          </a:stretch>
        </p:blipFill>
        <p:spPr bwMode="auto">
          <a:xfrm>
            <a:off x="179512" y="188640"/>
            <a:ext cx="4533900" cy="58483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24744"/>
          </a:xfrm>
        </p:spPr>
        <p:txBody>
          <a:bodyPr/>
          <a:lstStyle/>
          <a:p>
            <a:r>
              <a:rPr lang="it-IT" dirty="0" err="1" smtClean="0"/>
              <a:t>Macchiana</a:t>
            </a:r>
            <a:r>
              <a:rPr lang="it-IT" dirty="0" smtClean="0"/>
              <a:t> di </a:t>
            </a:r>
            <a:r>
              <a:rPr lang="it-IT" dirty="0" err="1" smtClean="0"/>
              <a:t>Turing</a:t>
            </a:r>
            <a:endParaRPr lang="it-IT" dirty="0"/>
          </a:p>
        </p:txBody>
      </p:sp>
      <p:sp>
        <p:nvSpPr>
          <p:cNvPr id="3" name="Segnaposto contenuto 2"/>
          <p:cNvSpPr>
            <a:spLocks noGrp="1"/>
          </p:cNvSpPr>
          <p:nvPr>
            <p:ph idx="1"/>
          </p:nvPr>
        </p:nvSpPr>
        <p:spPr>
          <a:xfrm>
            <a:off x="457200" y="1052736"/>
            <a:ext cx="8229600" cy="5400600"/>
          </a:xfrm>
        </p:spPr>
        <p:txBody>
          <a:bodyPr>
            <a:normAutofit/>
          </a:bodyPr>
          <a:lstStyle/>
          <a:p>
            <a:pPr>
              <a:buNone/>
            </a:pPr>
            <a:r>
              <a:rPr lang="it-IT" dirty="0" smtClean="0"/>
              <a:t>   La macchina di </a:t>
            </a:r>
            <a:r>
              <a:rPr lang="it-IT" dirty="0" err="1" smtClean="0"/>
              <a:t>Turing</a:t>
            </a:r>
            <a:r>
              <a:rPr lang="it-IT" dirty="0" smtClean="0"/>
              <a:t> ha un nastro infinito (potenzialmente infinito all’occorrenza prolungabile) diviso in caselle, ciascuna delle quali può contenere al massimo un simbolo. Ad ogni istante vede una sola casella. Per poter accedere alle altre caselle del nastro, dovrà spostarsi verso destra o verso sinistra. </a:t>
            </a:r>
          </a:p>
          <a:p>
            <a:pPr>
              <a:buNone/>
            </a:pPr>
            <a:endParaRPr lang="it-IT" dirty="0" smtClean="0"/>
          </a:p>
          <a:p>
            <a:pPr>
              <a:buNone/>
            </a:pPr>
            <a:endParaRPr lang="it-IT" dirty="0" smtClean="0"/>
          </a:p>
          <a:p>
            <a:pPr>
              <a:buNone/>
            </a:pPr>
            <a:endParaRPr lang="it-IT" dirty="0" smtClean="0"/>
          </a:p>
          <a:p>
            <a:endParaRPr lang="it-IT" dirty="0" smtClean="0"/>
          </a:p>
        </p:txBody>
      </p:sp>
      <p:graphicFrame>
        <p:nvGraphicFramePr>
          <p:cNvPr id="6" name="Tabella 5"/>
          <p:cNvGraphicFramePr>
            <a:graphicFrameLocks noGrp="1"/>
          </p:cNvGraphicFramePr>
          <p:nvPr/>
        </p:nvGraphicFramePr>
        <p:xfrm>
          <a:off x="1331640" y="5229200"/>
          <a:ext cx="6096000" cy="504056"/>
        </p:xfrm>
        <a:graphic>
          <a:graphicData uri="http://schemas.openxmlformats.org/drawingml/2006/table">
            <a:tbl>
              <a:tblPr firstRow="1" bandRow="1">
                <a:tableStyleId>{D7AC3CCA-C797-4891-BE02-D94E43425B78}</a:tableStyleId>
              </a:tblPr>
              <a:tblGrid>
                <a:gridCol w="609600"/>
                <a:gridCol w="609600"/>
                <a:gridCol w="609600"/>
                <a:gridCol w="609600"/>
                <a:gridCol w="609600"/>
                <a:gridCol w="609600"/>
                <a:gridCol w="609600"/>
                <a:gridCol w="609600"/>
                <a:gridCol w="609600"/>
                <a:gridCol w="609600"/>
              </a:tblGrid>
              <a:tr h="504056">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dirty="0" smtClean="0"/>
                        <a:t>   </a:t>
                      </a:r>
                      <a:r>
                        <a:rPr lang="it-IT" sz="1800" kern="1200" dirty="0" smtClean="0"/>
                        <a:t>s</a:t>
                      </a:r>
                      <a:r>
                        <a:rPr lang="it-IT" sz="1800" kern="1200" baseline="-25000" dirty="0" smtClean="0"/>
                        <a:t>i</a:t>
                      </a:r>
                      <a:endParaRPr lang="it-IT" dirty="0"/>
                    </a:p>
                  </a:txBody>
                  <a:tcPr/>
                </a:tc>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tr>
            </a:tbl>
          </a:graphicData>
        </a:graphic>
      </p:graphicFrame>
      <p:sp>
        <p:nvSpPr>
          <p:cNvPr id="8" name="CasellaDiTesto 7"/>
          <p:cNvSpPr txBox="1"/>
          <p:nvPr/>
        </p:nvSpPr>
        <p:spPr>
          <a:xfrm>
            <a:off x="3923928" y="5805265"/>
            <a:ext cx="2088232" cy="646331"/>
          </a:xfrm>
          <a:prstGeom prst="rect">
            <a:avLst/>
          </a:prstGeom>
          <a:noFill/>
        </p:spPr>
        <p:txBody>
          <a:bodyPr wrap="square" rtlCol="0">
            <a:spAutoFit/>
          </a:bodyPr>
          <a:lstStyle/>
          <a:p>
            <a:r>
              <a:rPr lang="it-IT" dirty="0" smtClean="0"/>
              <a:t>↑ testina di lettura</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0"/>
            <a:ext cx="8229600" cy="5649491"/>
          </a:xfrm>
        </p:spPr>
        <p:txBody>
          <a:bodyPr>
            <a:normAutofit fontScale="85000" lnSpcReduction="10000"/>
          </a:bodyPr>
          <a:lstStyle/>
          <a:p>
            <a:pPr>
              <a:buNone/>
            </a:pPr>
            <a:r>
              <a:rPr lang="it-IT" dirty="0" smtClean="0"/>
              <a:t>    La macchina, in dipendenza degli eventi precedenti del processo di calcolo, può assumere un certo numero di stati interni che corrispondono agli stati mentali umani. Gli stati della macchina sono in numero finito. </a:t>
            </a:r>
          </a:p>
          <a:p>
            <a:pPr>
              <a:buNone/>
            </a:pPr>
            <a:r>
              <a:rPr lang="it-IT" dirty="0" smtClean="0"/>
              <a:t>    Il comportamento della macchina è regolato da una tavola di comportamento  che si presenta come un insieme di quintuple </a:t>
            </a:r>
          </a:p>
          <a:p>
            <a:pPr algn="ctr">
              <a:buNone/>
            </a:pPr>
            <a:endParaRPr lang="it-IT" dirty="0" smtClean="0"/>
          </a:p>
          <a:p>
            <a:pPr algn="ctr">
              <a:buNone/>
            </a:pPr>
            <a:r>
              <a:rPr lang="it-IT" dirty="0" smtClean="0"/>
              <a:t>(</a:t>
            </a:r>
            <a:r>
              <a:rPr lang="it-IT" dirty="0" err="1" smtClean="0"/>
              <a:t>q</a:t>
            </a:r>
            <a:r>
              <a:rPr lang="it-IT" baseline="-25000" dirty="0" err="1" smtClean="0"/>
              <a:t>n</a:t>
            </a:r>
            <a:r>
              <a:rPr lang="it-IT" dirty="0" smtClean="0"/>
              <a:t>, s</a:t>
            </a:r>
            <a:r>
              <a:rPr lang="it-IT" baseline="-25000" dirty="0" smtClean="0"/>
              <a:t>i</a:t>
            </a:r>
            <a:r>
              <a:rPr lang="it-IT" dirty="0" smtClean="0"/>
              <a:t>, </a:t>
            </a:r>
            <a:r>
              <a:rPr lang="it-IT" dirty="0" err="1" smtClean="0"/>
              <a:t>s</a:t>
            </a:r>
            <a:r>
              <a:rPr lang="it-IT" baseline="-25000" dirty="0" err="1" smtClean="0"/>
              <a:t>j</a:t>
            </a:r>
            <a:r>
              <a:rPr lang="it-IT" dirty="0" smtClean="0"/>
              <a:t>, S, </a:t>
            </a:r>
            <a:r>
              <a:rPr lang="it-IT" dirty="0" err="1" smtClean="0"/>
              <a:t>q</a:t>
            </a:r>
            <a:r>
              <a:rPr lang="it-IT" baseline="-25000" dirty="0" err="1" smtClean="0"/>
              <a:t>m</a:t>
            </a:r>
            <a:r>
              <a:rPr lang="it-IT" baseline="-25000" dirty="0" smtClean="0"/>
              <a:t> </a:t>
            </a:r>
            <a:r>
              <a:rPr lang="it-IT" dirty="0" smtClean="0"/>
              <a:t> )   </a:t>
            </a:r>
          </a:p>
          <a:p>
            <a:endParaRPr lang="it-IT" dirty="0" smtClean="0"/>
          </a:p>
          <a:p>
            <a:pPr>
              <a:buNone/>
            </a:pPr>
            <a:r>
              <a:rPr lang="it-IT" dirty="0" smtClean="0"/>
              <a:t>   (Stato iniziale , simbolo che legge, simbolo che sostituisce quello letto , spostamento, entra nello stato) </a:t>
            </a:r>
          </a:p>
          <a:p>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1078</TotalTime>
  <Words>992</Words>
  <Application>Microsoft Office PowerPoint</Application>
  <PresentationFormat>Presentazione su schermo (4:3)</PresentationFormat>
  <Paragraphs>164</Paragraphs>
  <Slides>24</Slides>
  <Notes>1</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“Orme Profonde” Matera 20-22 aprile 2012</vt:lpstr>
      <vt:lpstr>Scuola Formalista</vt:lpstr>
      <vt:lpstr>Diapositiva 3</vt:lpstr>
      <vt:lpstr>Il Circolo di Vienna</vt:lpstr>
      <vt:lpstr>Diapositiva 5</vt:lpstr>
      <vt:lpstr>Diapositiva 6</vt:lpstr>
      <vt:lpstr>Alan Turing</vt:lpstr>
      <vt:lpstr>Macchiana di Turing</vt:lpstr>
      <vt:lpstr>Diapositiva 9</vt:lpstr>
      <vt:lpstr>Diapositiva 10</vt:lpstr>
      <vt:lpstr>Diapositiva 11</vt:lpstr>
      <vt:lpstr>Diapositiva 12</vt:lpstr>
      <vt:lpstr>Diapositiva 13</vt:lpstr>
      <vt:lpstr>Enigma</vt:lpstr>
      <vt:lpstr>BOMBE</vt:lpstr>
      <vt:lpstr>Colossus</vt:lpstr>
      <vt:lpstr>ENIAC (Electronic Numerical Integrator  and Calculator)</vt:lpstr>
      <vt:lpstr>EDVAC  (Electronic Discrete Variable Automatic Computer )</vt:lpstr>
      <vt:lpstr> ACE (Automatic Computing Engine)   </vt:lpstr>
      <vt:lpstr>Diapositiva 20</vt:lpstr>
      <vt:lpstr>Diapositiva 21</vt:lpstr>
      <vt:lpstr>Diapositiva 22</vt:lpstr>
      <vt:lpstr>Scuola Logicista        </vt:lpstr>
      <vt:lpstr>Scuola semiintuizionista e intuizionista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“Orme Profonde” Matera 20-22 aprile 2012</dc:title>
  <dc:creator>mari</dc:creator>
  <cp:lastModifiedBy>mari</cp:lastModifiedBy>
  <cp:revision>125</cp:revision>
  <dcterms:created xsi:type="dcterms:W3CDTF">2012-04-14T10:16:30Z</dcterms:created>
  <dcterms:modified xsi:type="dcterms:W3CDTF">2012-04-18T16:38:52Z</dcterms:modified>
</cp:coreProperties>
</file>