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345" r:id="rId2"/>
    <p:sldId id="777" r:id="rId3"/>
    <p:sldId id="789" r:id="rId4"/>
    <p:sldId id="791" r:id="rId5"/>
    <p:sldId id="792" r:id="rId6"/>
    <p:sldId id="793" r:id="rId7"/>
    <p:sldId id="794" r:id="rId8"/>
    <p:sldId id="795" r:id="rId9"/>
    <p:sldId id="790" r:id="rId10"/>
    <p:sldId id="798" r:id="rId11"/>
    <p:sldId id="796" r:id="rId12"/>
    <p:sldId id="799" r:id="rId13"/>
    <p:sldId id="804" r:id="rId14"/>
    <p:sldId id="805" r:id="rId15"/>
    <p:sldId id="806" r:id="rId16"/>
    <p:sldId id="807" r:id="rId17"/>
    <p:sldId id="809" r:id="rId18"/>
    <p:sldId id="811" r:id="rId19"/>
    <p:sldId id="810" r:id="rId20"/>
    <p:sldId id="822" r:id="rId21"/>
    <p:sldId id="603" r:id="rId22"/>
    <p:sldId id="854" r:id="rId23"/>
    <p:sldId id="780" r:id="rId24"/>
    <p:sldId id="812" r:id="rId25"/>
    <p:sldId id="817" r:id="rId26"/>
    <p:sldId id="816" r:id="rId27"/>
    <p:sldId id="821" r:id="rId28"/>
    <p:sldId id="820" r:id="rId29"/>
    <p:sldId id="819" r:id="rId30"/>
    <p:sldId id="818" r:id="rId31"/>
    <p:sldId id="825" r:id="rId32"/>
    <p:sldId id="824" r:id="rId33"/>
    <p:sldId id="823" r:id="rId34"/>
    <p:sldId id="813" r:id="rId35"/>
    <p:sldId id="814" r:id="rId36"/>
    <p:sldId id="829" r:id="rId37"/>
    <p:sldId id="828" r:id="rId38"/>
    <p:sldId id="827" r:id="rId39"/>
    <p:sldId id="815" r:id="rId40"/>
    <p:sldId id="851" r:id="rId41"/>
    <p:sldId id="850" r:id="rId42"/>
    <p:sldId id="826" r:id="rId43"/>
    <p:sldId id="852" r:id="rId44"/>
    <p:sldId id="853" r:id="rId45"/>
    <p:sldId id="845" r:id="rId46"/>
    <p:sldId id="846" r:id="rId47"/>
    <p:sldId id="863" r:id="rId48"/>
    <p:sldId id="864" r:id="rId49"/>
    <p:sldId id="844" r:id="rId50"/>
    <p:sldId id="830" r:id="rId51"/>
    <p:sldId id="831" r:id="rId52"/>
    <p:sldId id="833" r:id="rId53"/>
    <p:sldId id="834" r:id="rId54"/>
    <p:sldId id="835" r:id="rId55"/>
    <p:sldId id="838" r:id="rId56"/>
    <p:sldId id="839" r:id="rId57"/>
    <p:sldId id="840" r:id="rId58"/>
    <p:sldId id="841" r:id="rId59"/>
    <p:sldId id="843" r:id="rId60"/>
    <p:sldId id="855" r:id="rId61"/>
    <p:sldId id="861" r:id="rId62"/>
    <p:sldId id="857" r:id="rId63"/>
    <p:sldId id="860" r:id="rId64"/>
    <p:sldId id="858" r:id="rId65"/>
    <p:sldId id="856" r:id="rId66"/>
    <p:sldId id="847" r:id="rId67"/>
    <p:sldId id="859" r:id="rId68"/>
    <p:sldId id="862" r:id="rId69"/>
    <p:sldId id="865" r:id="rId70"/>
    <p:sldId id="866" r:id="rId71"/>
    <p:sldId id="29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guide id="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lthard, Sue" initials="C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C14AC"/>
    <a:srgbClr val="BBBBBB"/>
    <a:srgbClr val="505759"/>
    <a:srgbClr val="005A70"/>
    <a:srgbClr val="003057"/>
    <a:srgbClr val="504D49"/>
    <a:srgbClr val="D3D5D6"/>
    <a:srgbClr val="D2DB0E"/>
    <a:srgbClr val="12B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70580" autoAdjust="0"/>
  </p:normalViewPr>
  <p:slideViewPr>
    <p:cSldViewPr snapToGrid="0" showGuides="1">
      <p:cViewPr varScale="1">
        <p:scale>
          <a:sx n="48" d="100"/>
          <a:sy n="48" d="100"/>
        </p:scale>
        <p:origin x="1700" y="44"/>
      </p:cViewPr>
      <p:guideLst>
        <p:guide orient="horz"/>
        <p:guide pos="5759"/>
        <p:guide/>
      </p:guideLst>
    </p:cSldViewPr>
  </p:slideViewPr>
  <p:notesTextViewPr>
    <p:cViewPr>
      <p:scale>
        <a:sx n="1" d="1"/>
        <a:sy n="1" d="1"/>
      </p:scale>
      <p:origin x="0" y="0"/>
    </p:cViewPr>
  </p:notesTextViewPr>
  <p:sorterViewPr>
    <p:cViewPr varScale="1">
      <p:scale>
        <a:sx n="100" d="100"/>
        <a:sy n="100" d="100"/>
      </p:scale>
      <p:origin x="0" y="-22172"/>
    </p:cViewPr>
  </p:sorterViewPr>
  <p:notesViewPr>
    <p:cSldViewPr snapToGrid="0" showGuides="1">
      <p:cViewPr varScale="1">
        <p:scale>
          <a:sx n="98" d="100"/>
          <a:sy n="98" d="100"/>
        </p:scale>
        <p:origin x="-70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D849B4-7105-4D08-83A9-6BD2E46E6567}" type="datetimeFigureOut">
              <a:rPr lang="en-US" smtClean="0"/>
              <a:pPr/>
              <a:t>10/4/2019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D0C52-4298-4CB9-8093-C292010200FF}" type="slidenum">
              <a:rPr lang="en-US" smtClean="0"/>
              <a:pPr/>
              <a:t>‹N›</a:t>
            </a:fld>
            <a:endParaRPr lang="en-US"/>
          </a:p>
        </p:txBody>
      </p:sp>
    </p:spTree>
    <p:extLst>
      <p:ext uri="{BB962C8B-B14F-4D97-AF65-F5344CB8AC3E}">
        <p14:creationId xmlns:p14="http://schemas.microsoft.com/office/powerpoint/2010/main" val="1095686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9DD4D23-C98A-435E-AE88-9061F8349B02}" type="slidenum">
              <a:rPr lang="en-GB" smtClean="0"/>
              <a:pPr/>
              <a:t>‹N›</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val="407745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10</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sz="1200" kern="1200" dirty="0" smtClean="0">
                <a:solidFill>
                  <a:schemeClr val="tx1"/>
                </a:solidFill>
                <a:effectLst/>
                <a:latin typeface="Arial" panose="020B0604020202020204" pitchFamily="34" charset="0"/>
                <a:ea typeface="+mn-ea"/>
                <a:cs typeface="Arial" panose="020B0604020202020204" pitchFamily="34" charset="0"/>
              </a:rPr>
              <a:t>Interdisciplinarietà</a:t>
            </a:r>
            <a:r>
              <a:rPr lang="it-IT" sz="1200" kern="1200" baseline="0" dirty="0" smtClean="0">
                <a:solidFill>
                  <a:schemeClr val="tx1"/>
                </a:solidFill>
                <a:effectLst/>
                <a:latin typeface="Arial" panose="020B0604020202020204" pitchFamily="34" charset="0"/>
                <a:ea typeface="+mn-ea"/>
                <a:cs typeface="Arial" panose="020B0604020202020204" pitchFamily="34" charset="0"/>
              </a:rPr>
              <a:t> molte materie, faccio una prima restrizione: matematica e arte. </a:t>
            </a:r>
            <a:r>
              <a:rPr lang="it-IT" sz="1200" kern="1200" dirty="0" smtClean="0">
                <a:solidFill>
                  <a:schemeClr val="tx1"/>
                </a:solidFill>
                <a:effectLst/>
                <a:latin typeface="Arial" panose="020B0604020202020204" pitchFamily="34" charset="0"/>
                <a:ea typeface="+mn-ea"/>
                <a:cs typeface="Arial" panose="020B0604020202020204" pitchFamily="34" charset="0"/>
              </a:rPr>
              <a:t>L’artista e il matematico vengono percepiti come personaggi dotati</a:t>
            </a:r>
            <a:r>
              <a:rPr lang="it-IT" sz="1200" kern="1200" baseline="0" dirty="0" smtClean="0">
                <a:solidFill>
                  <a:schemeClr val="tx1"/>
                </a:solidFill>
                <a:effectLst/>
                <a:latin typeface="Arial" panose="020B0604020202020204" pitchFamily="34" charset="0"/>
                <a:ea typeface="+mn-ea"/>
                <a:cs typeface="Arial" panose="020B0604020202020204" pitchFamily="34" charset="0"/>
              </a:rPr>
              <a:t> di caratteristiche (e stili di apprendimento) molto diverse … al limite, accomunati da quel mix di genio e follia che sembra avvolgere entrambe le figure</a:t>
            </a:r>
            <a:endParaRPr lang="it-IT" sz="1200" kern="1200" dirty="0" smtClean="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921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11</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sz="1200" kern="1200" dirty="0" smtClean="0">
                <a:solidFill>
                  <a:schemeClr val="tx1"/>
                </a:solidFill>
                <a:effectLst/>
                <a:latin typeface="Arial" panose="020B0604020202020204" pitchFamily="34" charset="0"/>
                <a:ea typeface="+mn-ea"/>
                <a:cs typeface="Arial" panose="020B0604020202020204" pitchFamily="34" charset="0"/>
              </a:rPr>
              <a:t>L’artista e il matematico vengono percepiti come personaggi dotati</a:t>
            </a:r>
            <a:r>
              <a:rPr lang="it-IT" sz="1200" kern="1200" baseline="0" dirty="0" smtClean="0">
                <a:solidFill>
                  <a:schemeClr val="tx1"/>
                </a:solidFill>
                <a:effectLst/>
                <a:latin typeface="Arial" panose="020B0604020202020204" pitchFamily="34" charset="0"/>
                <a:ea typeface="+mn-ea"/>
                <a:cs typeface="Arial" panose="020B0604020202020204" pitchFamily="34" charset="0"/>
              </a:rPr>
              <a:t> di caratteristiche (e stili di apprendimento) molto diverse … al limite, accomunati da quel mix di genio e follia che sembra avvolgere entrambe le figure</a:t>
            </a:r>
            <a:endParaRPr lang="it-IT" sz="1200" kern="1200" dirty="0" smtClean="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668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Geneva" pitchFamily="-84" charset="0"/>
                <a:cs typeface="Arial" panose="020B0604020202020204" pitchFamily="34" charset="0"/>
              </a:defRPr>
            </a:lvl1pPr>
            <a:lvl2pPr marL="37931725" indent="-37474525">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43D79F1-FD46-4ED8-8055-B5BD3102164A}" type="slidenum">
              <a:rPr lang="it-IT" altLang="es-ES" smtClean="0">
                <a:ea typeface="ＭＳ Ｐゴシック" panose="020B0600070205080204" pitchFamily="34" charset="-128"/>
              </a:rPr>
              <a:pPr>
                <a:spcBef>
                  <a:spcPct val="0"/>
                </a:spcBef>
              </a:pPr>
              <a:t>12</a:t>
            </a:fld>
            <a:endParaRPr lang="it-IT" altLang="es-ES" smtClean="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eaLnBrk="1" hangingPunct="1"/>
            <a:r>
              <a:rPr lang="it-IT" altLang="es-ES" smtClean="0">
                <a:latin typeface="Times New Roman" panose="02020603050405020304" pitchFamily="18" charset="0"/>
                <a:ea typeface="Geneva" pitchFamily="-84" charset="0"/>
                <a:cs typeface="Arial" panose="020B0604020202020204" pitchFamily="34" charset="0"/>
              </a:rPr>
              <a:t>Concetti di solito visti come molto lontani dalla matematica, e che invece non lo sono affatto, ma anzi possono stimolare, dare quella motivazione in + per accostarsi in modo + proficuo allo studio della matematica</a:t>
            </a:r>
          </a:p>
        </p:txBody>
      </p:sp>
    </p:spTree>
    <p:extLst>
      <p:ext uri="{BB962C8B-B14F-4D97-AF65-F5344CB8AC3E}">
        <p14:creationId xmlns:p14="http://schemas.microsoft.com/office/powerpoint/2010/main" val="2145320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Geneva" pitchFamily="-84" charset="0"/>
                <a:cs typeface="Arial" panose="020B0604020202020204" pitchFamily="34" charset="0"/>
              </a:defRPr>
            </a:lvl1pPr>
            <a:lvl2pPr marL="37931725" indent="-37474525">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D6A46CC2-E6F6-4710-83F1-96D60E4939A1}" type="slidenum">
              <a:rPr lang="it-IT" altLang="es-ES" smtClean="0">
                <a:ea typeface="ＭＳ Ｐゴシック" panose="020B0600070205080204" pitchFamily="34" charset="-128"/>
              </a:rPr>
              <a:pPr>
                <a:spcBef>
                  <a:spcPct val="0"/>
                </a:spcBef>
              </a:pPr>
              <a:t>13</a:t>
            </a:fld>
            <a:endParaRPr lang="it-IT" altLang="es-ES" smtClean="0">
              <a:ea typeface="ＭＳ Ｐゴシック" panose="020B0600070205080204" pitchFamily="34"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eaLnBrk="1" hangingPunct="1"/>
            <a:r>
              <a:rPr lang="it-IT" altLang="es-ES" dirty="0" smtClean="0">
                <a:latin typeface="Times New Roman" panose="02020603050405020304" pitchFamily="18" charset="0"/>
                <a:ea typeface="Geneva" pitchFamily="-84" charset="0"/>
                <a:cs typeface="Arial" panose="020B0604020202020204" pitchFamily="34" charset="0"/>
              </a:rPr>
              <a:t>Concetti di solito visti come molto lontani dalla matematica, e che invece non lo sono affatto, ma anzi possono stimolare, dare quella motivazione in + per accostarsi in modo + proficuo allo studio della matematica</a:t>
            </a:r>
          </a:p>
          <a:p>
            <a:pPr marL="227013" indent="-227013" eaLnBrk="1" hangingPunct="1"/>
            <a:r>
              <a:rPr lang="it-IT" altLang="es-ES" dirty="0" smtClean="0">
                <a:latin typeface="Times New Roman" panose="02020603050405020304" pitchFamily="18" charset="0"/>
                <a:ea typeface="Geneva" pitchFamily="-84" charset="0"/>
                <a:cs typeface="Arial" panose="020B0604020202020204" pitchFamily="34" charset="0"/>
              </a:rPr>
              <a:t>Dire anche che si tratta di una contrapposizione recente:</a:t>
            </a:r>
            <a:r>
              <a:rPr lang="it-IT" altLang="es-ES" baseline="0" dirty="0" smtClean="0">
                <a:latin typeface="Times New Roman" panose="02020603050405020304" pitchFamily="18" charset="0"/>
                <a:ea typeface="Geneva" pitchFamily="-84" charset="0"/>
                <a:cs typeface="Arial" panose="020B0604020202020204" pitchFamily="34" charset="0"/>
              </a:rPr>
              <a:t> non a caso abbiamo scelto di mettere in copertina l’uomo vitruviano, ora che col 500nario di Leonardo si fa un gran parlare, lui è il classico esempio di personalità al contempo artistica e matematica (anche se…)</a:t>
            </a:r>
            <a:endParaRPr lang="it-IT" altLang="es-ES" dirty="0" smtClean="0">
              <a:latin typeface="Times New Roman" panose="02020603050405020304" pitchFamily="18" charset="0"/>
              <a:ea typeface="Geneva" pitchFamily="-84" charset="0"/>
              <a:cs typeface="Arial" panose="020B0604020202020204" pitchFamily="34" charset="0"/>
            </a:endParaRPr>
          </a:p>
        </p:txBody>
      </p:sp>
    </p:spTree>
    <p:extLst>
      <p:ext uri="{BB962C8B-B14F-4D97-AF65-F5344CB8AC3E}">
        <p14:creationId xmlns:p14="http://schemas.microsoft.com/office/powerpoint/2010/main" val="339704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BA529C54-345B-4524-9657-D8F45B8C65C9}" type="slidenum">
              <a:rPr lang="it-IT" altLang="it-IT" sz="1200" b="0"/>
              <a:pPr eaLnBrk="1" hangingPunct="1"/>
              <a:t>14</a:t>
            </a:fld>
            <a:endParaRPr lang="it-IT" altLang="it-IT" sz="1200" b="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latin typeface="Times New Roman" panose="02020603050405020304" pitchFamily="18" charset="0"/>
                <a:ea typeface="Geneva" pitchFamily="-84" charset="0"/>
              </a:rPr>
              <a:t>Anche se ci limitiamo a matematica e arte, il campo resta</a:t>
            </a:r>
            <a:r>
              <a:rPr lang="it-IT" altLang="it-IT" baseline="0" dirty="0" smtClean="0">
                <a:latin typeface="Times New Roman" panose="02020603050405020304" pitchFamily="18" charset="0"/>
                <a:ea typeface="Geneva" pitchFamily="-84" charset="0"/>
              </a:rPr>
              <a:t> troppo vasto. Intendiamoci: matematica e arte come soggetto, ma trattare questo tema richiede competenze e interazioni con molte altre discipline (per esempio la storia, la filosofia, …)</a:t>
            </a:r>
          </a:p>
          <a:p>
            <a:pPr eaLnBrk="1" hangingPunct="1"/>
            <a:r>
              <a:rPr lang="it-IT" altLang="it-IT" baseline="0" dirty="0" smtClean="0">
                <a:latin typeface="Times New Roman" panose="02020603050405020304" pitchFamily="18" charset="0"/>
                <a:ea typeface="Geneva" pitchFamily="-84" charset="0"/>
              </a:rPr>
              <a:t>Lo farei diversamente, delineando vari percorsi – coi titoli delle schede interdisciplinari. </a:t>
            </a:r>
            <a:endParaRPr lang="it-IT" altLang="it-IT" dirty="0" smtClean="0">
              <a:latin typeface="Times New Roman" panose="02020603050405020304" pitchFamily="18" charset="0"/>
              <a:ea typeface="Geneva" pitchFamily="-84" charset="0"/>
            </a:endParaRPr>
          </a:p>
        </p:txBody>
      </p:sp>
    </p:spTree>
    <p:extLst>
      <p:ext uri="{BB962C8B-B14F-4D97-AF65-F5344CB8AC3E}">
        <p14:creationId xmlns:p14="http://schemas.microsoft.com/office/powerpoint/2010/main" val="212254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A280D04B-97C6-4D6A-B507-025F6D37B7C4}" type="slidenum">
              <a:rPr lang="it-IT" altLang="it-IT" sz="1200" b="0"/>
              <a:pPr eaLnBrk="1" hangingPunct="1"/>
              <a:t>15</a:t>
            </a:fld>
            <a:endParaRPr lang="it-IT" altLang="it-IT" sz="1200" b="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Times New Roman" panose="02020603050405020304" pitchFamily="18" charset="0"/>
                <a:ea typeface="Geneva" pitchFamily="-84" charset="0"/>
              </a:rPr>
              <a:t>And the artists who use mathematics as a creative tool, in a conscious, deliberate way, are really many, in a very wide range of artistic disciplines: you have been hearing about music (bach, xenakis), we could speack about painters (escher, dali, ravà) or sculptores (capotondi, max bill, yturralde), and we could explore the works of many architects and designers such as le corbusier or buckminster fuller.  </a:t>
            </a:r>
          </a:p>
        </p:txBody>
      </p:sp>
    </p:spTree>
    <p:extLst>
      <p:ext uri="{BB962C8B-B14F-4D97-AF65-F5344CB8AC3E}">
        <p14:creationId xmlns:p14="http://schemas.microsoft.com/office/powerpoint/2010/main" val="354279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C029A288-96B8-468F-8869-22ABA31D4A2E}" type="slidenum">
              <a:rPr lang="it-IT" altLang="it-IT" sz="1200" b="0"/>
              <a:pPr eaLnBrk="1" hangingPunct="1"/>
              <a:t>16</a:t>
            </a:fld>
            <a:endParaRPr lang="it-IT" altLang="it-IT" sz="1200" b="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Times New Roman" panose="02020603050405020304" pitchFamily="18" charset="0"/>
                <a:ea typeface="Geneva" pitchFamily="-84" charset="0"/>
              </a:rPr>
              <a:t>And the artists who use mathematics as a creative tool, in a conscious, deliberate way, are really many, in a very wide range of artistic disciplines: you have been hearing about music (bach, xenakis), we could speack about painters (escher, dali, ravà) or sculptores (capotondi, max bill, yturralde), and we could explore the works of many architects and designers such as le corbusier or buckminster fuller.  </a:t>
            </a:r>
          </a:p>
        </p:txBody>
      </p:sp>
    </p:spTree>
    <p:extLst>
      <p:ext uri="{BB962C8B-B14F-4D97-AF65-F5344CB8AC3E}">
        <p14:creationId xmlns:p14="http://schemas.microsoft.com/office/powerpoint/2010/main" val="196565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5107878B-6B9F-4179-BE48-CFD9923683A4}" type="slidenum">
              <a:rPr lang="it-IT" altLang="it-IT" sz="1200" b="0"/>
              <a:pPr eaLnBrk="1" hangingPunct="1"/>
              <a:t>17</a:t>
            </a:fld>
            <a:endParaRPr lang="it-IT" altLang="it-IT" sz="1200" b="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Times New Roman" panose="02020603050405020304" pitchFamily="18" charset="0"/>
                <a:ea typeface="Geneva" pitchFamily="-84" charset="0"/>
              </a:rPr>
              <a:t>And the artists who use mathematics as a creative tool, in a conscious, deliberate way, are really many, in a very wide range of artistic disciplines: you have been hearing about music (bach, xenakis), we could speack about painters (escher, dali, ravà) or sculptores (capotondi, max bill, yturralde), and we could explore the works of many architects and designers such as le corbusier or buckminster fuller.  </a:t>
            </a:r>
          </a:p>
        </p:txBody>
      </p:sp>
    </p:spTree>
    <p:extLst>
      <p:ext uri="{BB962C8B-B14F-4D97-AF65-F5344CB8AC3E}">
        <p14:creationId xmlns:p14="http://schemas.microsoft.com/office/powerpoint/2010/main" val="122902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5107878B-6B9F-4179-BE48-CFD9923683A4}" type="slidenum">
              <a:rPr lang="it-IT" altLang="it-IT" sz="1200" b="0"/>
              <a:pPr eaLnBrk="1" hangingPunct="1"/>
              <a:t>18</a:t>
            </a:fld>
            <a:endParaRPr lang="it-IT" altLang="it-IT" sz="1200" b="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Times New Roman" panose="02020603050405020304" pitchFamily="18" charset="0"/>
                <a:ea typeface="Geneva" pitchFamily="-84" charset="0"/>
              </a:rPr>
              <a:t>And the artists who use mathematics as a creative tool, in a conscious, deliberate way, are really many, in a very wide range of artistic disciplines: you have been hearing about music (bach, xenakis), we could speack about painters (escher, dali, ravà) or sculptores (capotondi, max bill, yturralde), and we could explore the works of many architects and designers such as le corbusier or buckminster fuller.  </a:t>
            </a:r>
          </a:p>
        </p:txBody>
      </p:sp>
    </p:spTree>
    <p:extLst>
      <p:ext uri="{BB962C8B-B14F-4D97-AF65-F5344CB8AC3E}">
        <p14:creationId xmlns:p14="http://schemas.microsoft.com/office/powerpoint/2010/main" val="79159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p:cNvSpPr>
            <a:spLocks noGrp="1" noRot="1" noChangeAspect="1"/>
          </p:cNvSpPr>
          <p:nvPr>
            <p:ph type="sldImg"/>
          </p:nvPr>
        </p:nvSpPr>
        <p:spPr>
          <a:ln/>
        </p:spPr>
      </p:sp>
      <p:sp>
        <p:nvSpPr>
          <p:cNvPr id="12493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New Roman" panose="02020603050405020304" pitchFamily="18" charset="0"/>
              <a:ea typeface="Geneva" pitchFamily="-84" charset="0"/>
            </a:endParaRPr>
          </a:p>
        </p:txBody>
      </p:sp>
      <p:sp>
        <p:nvSpPr>
          <p:cNvPr id="12493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62D0DF37-7A27-4D04-9D43-0D8DE1AFE0FE}" type="slidenum">
              <a:rPr lang="it-IT" altLang="it-IT" sz="1200" b="0"/>
              <a:pPr eaLnBrk="1" hangingPunct="1"/>
              <a:t>19</a:t>
            </a:fld>
            <a:endParaRPr lang="it-IT" altLang="it-IT" sz="1200" b="0"/>
          </a:p>
        </p:txBody>
      </p:sp>
    </p:spTree>
    <p:extLst>
      <p:ext uri="{BB962C8B-B14F-4D97-AF65-F5344CB8AC3E}">
        <p14:creationId xmlns:p14="http://schemas.microsoft.com/office/powerpoint/2010/main" val="213511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r>
              <a:rPr lang="it-IT" sz="1200" kern="1200" dirty="0" smtClean="0">
                <a:solidFill>
                  <a:schemeClr val="tx1"/>
                </a:solidFill>
                <a:effectLst/>
                <a:latin typeface="Arial" panose="020B0604020202020204" pitchFamily="34" charset="0"/>
                <a:ea typeface="+mn-ea"/>
                <a:cs typeface="Arial" panose="020B0604020202020204" pitchFamily="34" charset="0"/>
              </a:rPr>
              <a:t>Nel momento in cui ci si accinge ad affrontare un tema così complesso quale quello della </a:t>
            </a:r>
            <a:r>
              <a:rPr lang="it-IT" sz="1200" kern="1200" dirty="0" err="1" smtClean="0">
                <a:solidFill>
                  <a:schemeClr val="tx1"/>
                </a:solidFill>
                <a:effectLst/>
                <a:latin typeface="Arial" panose="020B0604020202020204" pitchFamily="34" charset="0"/>
                <a:ea typeface="+mn-ea"/>
                <a:cs typeface="Arial" panose="020B0604020202020204" pitchFamily="34" charset="0"/>
              </a:rPr>
              <a:t>dittatica</a:t>
            </a:r>
            <a:r>
              <a:rPr lang="it-IT" sz="1200" kern="1200" dirty="0" smtClean="0">
                <a:solidFill>
                  <a:schemeClr val="tx1"/>
                </a:solidFill>
                <a:effectLst/>
                <a:latin typeface="Arial" panose="020B0604020202020204" pitchFamily="34" charset="0"/>
                <a:ea typeface="+mn-ea"/>
                <a:cs typeface="Arial" panose="020B0604020202020204" pitchFamily="34" charset="0"/>
              </a:rPr>
              <a:t> multi ed interdisciplinare, ci si rende conto di quanto sia arduo districarsi fra termini-concetti come questi senza ingenerare confusione e perplessità.</a:t>
            </a:r>
          </a:p>
          <a:p>
            <a:r>
              <a:rPr lang="it-IT" sz="1200" kern="1200" dirty="0" smtClean="0">
                <a:solidFill>
                  <a:schemeClr val="tx1"/>
                </a:solidFill>
                <a:effectLst/>
                <a:latin typeface="Arial" panose="020B0604020202020204" pitchFamily="34" charset="0"/>
                <a:ea typeface="+mn-ea"/>
                <a:cs typeface="Arial" panose="020B0604020202020204" pitchFamily="34" charset="0"/>
              </a:rPr>
              <a:t>In effetti tutta la terminologia relativa alla strutturazione della didattica nell’orizzonte della multi-</a:t>
            </a:r>
            <a:r>
              <a:rPr lang="it-IT" sz="1200" kern="1200" dirty="0" err="1" smtClean="0">
                <a:solidFill>
                  <a:schemeClr val="tx1"/>
                </a:solidFill>
                <a:effectLst/>
                <a:latin typeface="Arial" panose="020B0604020202020204" pitchFamily="34" charset="0"/>
                <a:ea typeface="+mn-ea"/>
                <a:cs typeface="Arial" panose="020B0604020202020204" pitchFamily="34" charset="0"/>
              </a:rPr>
              <a:t>pluri</a:t>
            </a:r>
            <a:r>
              <a:rPr lang="it-IT" sz="1200" kern="1200" dirty="0" smtClean="0">
                <a:solidFill>
                  <a:schemeClr val="tx1"/>
                </a:solidFill>
                <a:effectLst/>
                <a:latin typeface="Arial" panose="020B0604020202020204" pitchFamily="34" charset="0"/>
                <a:ea typeface="+mn-ea"/>
                <a:cs typeface="Arial" panose="020B0604020202020204" pitchFamily="34" charset="0"/>
              </a:rPr>
              <a:t>-interdisciplinarità ecc.</a:t>
            </a:r>
            <a:r>
              <a:rPr lang="it-IT" sz="1200" kern="1200" baseline="0" dirty="0" smtClean="0">
                <a:solidFill>
                  <a:schemeClr val="tx1"/>
                </a:solidFill>
                <a:effectLst/>
                <a:latin typeface="Arial" panose="020B0604020202020204" pitchFamily="34" charset="0"/>
                <a:ea typeface="+mn-ea"/>
                <a:cs typeface="Arial" panose="020B0604020202020204" pitchFamily="34" charset="0"/>
              </a:rPr>
              <a:t> è</a:t>
            </a:r>
            <a:r>
              <a:rPr lang="it-IT" sz="1200" kern="1200" dirty="0" smtClean="0">
                <a:solidFill>
                  <a:schemeClr val="tx1"/>
                </a:solidFill>
                <a:effectLst/>
                <a:latin typeface="Arial" panose="020B0604020202020204" pitchFamily="34" charset="0"/>
                <a:ea typeface="+mn-ea"/>
                <a:cs typeface="Arial" panose="020B0604020202020204" pitchFamily="34" charset="0"/>
              </a:rPr>
              <a:t> caduta in quella specie di “frullatore semantico” che è la prassi della programmazione scolastica e del linguaggio quotidiano dei docenti, in cui, appunto, tali concetti si sovrappongono, si intersecano, si confondo sino, a volte, ad identificarsi l’uno con l’altro</a:t>
            </a:r>
          </a:p>
          <a:p>
            <a:endParaRPr lang="en-US" dirty="0" smtClean="0"/>
          </a:p>
          <a:p>
            <a:pPr marL="342900" indent="-342900">
              <a:lnSpc>
                <a:spcPct val="150000"/>
              </a:lnSpc>
              <a:buFont typeface="Wingdings" panose="05000000000000000000" pitchFamily="2" charset="2"/>
              <a:buChar char="§"/>
            </a:pPr>
            <a:r>
              <a:rPr lang="it-IT" altLang="it-IT" sz="1200" b="0" dirty="0" smtClean="0">
                <a:solidFill>
                  <a:schemeClr val="bg2"/>
                </a:solidFill>
              </a:rPr>
              <a:t>Multidisciplinarità: approccio didattico a un tema nell’ottica di molte discipline che non interagiscono fra loro sul piano metodologico e si limitano a sviluppare argomenti in comune, mantenendo inalterata la propria specifica metodologia didattica e il proprio assetto programmatico.</a:t>
            </a:r>
          </a:p>
          <a:p>
            <a:pPr marL="342900" indent="-342900">
              <a:lnSpc>
                <a:spcPct val="150000"/>
              </a:lnSpc>
              <a:buFont typeface="Wingdings" panose="05000000000000000000" pitchFamily="2" charset="2"/>
              <a:buChar char="§"/>
            </a:pPr>
            <a:r>
              <a:rPr lang="it-IT" altLang="it-IT" sz="1200" b="0" dirty="0" smtClean="0">
                <a:solidFill>
                  <a:schemeClr val="bg2"/>
                </a:solidFill>
              </a:rPr>
              <a:t>Interdisciplinarità (</a:t>
            </a:r>
            <a:r>
              <a:rPr lang="it-IT" altLang="it-IT" sz="1200" b="0" dirty="0" err="1" smtClean="0">
                <a:solidFill>
                  <a:schemeClr val="bg2"/>
                </a:solidFill>
              </a:rPr>
              <a:t>Piaget</a:t>
            </a:r>
            <a:r>
              <a:rPr lang="it-IT" altLang="it-IT" sz="1200" b="0" dirty="0" smtClean="0">
                <a:solidFill>
                  <a:schemeClr val="bg2"/>
                </a:solidFill>
              </a:rPr>
              <a:t>): metodologia in grado di instaurare un rapporto di interazione tra le discipline, con arricchimento reciproco e conseguente trasformazione delle discipline coinvolte; comunicazione di idee, ricerca di punti di contatto tra strutture disciplinari diverse, integrazione dei concetti fondamentali, pianificazione concertata della ricerca e delle metodologie didattiche; cooperazione tra docenti che lavorano in compresenza a un progetto comune</a:t>
            </a:r>
          </a:p>
          <a:p>
            <a:endParaRPr lang="en-US" dirty="0" smtClean="0"/>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5839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p:cNvSpPr>
            <a:spLocks noGrp="1" noRot="1" noChangeAspect="1"/>
          </p:cNvSpPr>
          <p:nvPr>
            <p:ph type="sldImg"/>
          </p:nvPr>
        </p:nvSpPr>
        <p:spPr>
          <a:ln/>
        </p:spPr>
      </p:sp>
      <p:sp>
        <p:nvSpPr>
          <p:cNvPr id="12493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New Roman" panose="02020603050405020304" pitchFamily="18" charset="0"/>
              <a:ea typeface="Geneva" pitchFamily="-84" charset="0"/>
            </a:endParaRPr>
          </a:p>
        </p:txBody>
      </p:sp>
      <p:sp>
        <p:nvSpPr>
          <p:cNvPr id="12493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62D0DF37-7A27-4D04-9D43-0D8DE1AFE0FE}" type="slidenum">
              <a:rPr lang="it-IT" altLang="it-IT" sz="1200" b="0"/>
              <a:pPr eaLnBrk="1" hangingPunct="1"/>
              <a:t>20</a:t>
            </a:fld>
            <a:endParaRPr lang="it-IT" altLang="it-IT" sz="1200" b="0"/>
          </a:p>
        </p:txBody>
      </p:sp>
    </p:spTree>
    <p:extLst>
      <p:ext uri="{BB962C8B-B14F-4D97-AF65-F5344CB8AC3E}">
        <p14:creationId xmlns:p14="http://schemas.microsoft.com/office/powerpoint/2010/main" val="556056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21</a:t>
            </a:fld>
            <a:endParaRPr lang="en-GB" dirty="0"/>
          </a:p>
        </p:txBody>
      </p:sp>
    </p:spTree>
    <p:extLst>
      <p:ext uri="{BB962C8B-B14F-4D97-AF65-F5344CB8AC3E}">
        <p14:creationId xmlns:p14="http://schemas.microsoft.com/office/powerpoint/2010/main" val="320894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23</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88922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24</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5879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25</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82650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26</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la Chiesa rinascimentale, infatti, vedeva in questi suoni fastidiosi la rivelazione della presenza del diavolo e ne prescriveva di conseguenza l’eliminazione dalla produzione musicale dell’epoca. </a:t>
            </a: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66137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27</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4837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28</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3419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29</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7226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30</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6878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3</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L’idea di un </a:t>
            </a:r>
            <a:r>
              <a:rPr lang="it-IT" altLang="it-IT" i="1" dirty="0" smtClean="0">
                <a:solidFill>
                  <a:srgbClr val="FF0000"/>
                </a:solidFill>
                <a:latin typeface="Times New Roman" panose="02020603050405020304" pitchFamily="18" charset="0"/>
                <a:ea typeface="ＭＳ Ｐゴシック" panose="020B0600070205080204" pitchFamily="34" charset="-128"/>
              </a:rPr>
              <a:t>sapere trasmissibile da una persona all’altra</a:t>
            </a:r>
            <a:r>
              <a:rPr lang="it-IT" altLang="it-IT" dirty="0" smtClean="0">
                <a:solidFill>
                  <a:srgbClr val="0000FF"/>
                </a:solidFill>
                <a:latin typeface="Times New Roman" panose="02020603050405020304" pitchFamily="18" charset="0"/>
                <a:ea typeface="ＭＳ Ｐゴシック" panose="020B0600070205080204" pitchFamily="34" charset="-128"/>
              </a:rPr>
              <a:t> è ancora largamente diffusa non solo tra gli insegnanti, ma anche tra gli studenti stessi, i quali attribuiscono le proprie conoscenze (o la mancanza di esse) al lavoro altrui, senza riconoscere o assumersi le proprie responsabilità.</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Una simile teoria porta a considerare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a:t>
            </a:r>
            <a:r>
              <a:rPr lang="it-IT" altLang="it-IT" dirty="0" smtClean="0">
                <a:solidFill>
                  <a:srgbClr val="0000FF"/>
                </a:solidFill>
                <a:latin typeface="Times New Roman" panose="02020603050405020304" pitchFamily="18" charset="0"/>
                <a:ea typeface="ＭＳ Ｐゴシック" panose="020B0600070205080204" pitchFamily="34" charset="-128"/>
              </a:rPr>
              <a:t> come qualcosa </a:t>
            </a:r>
            <a:r>
              <a:rPr lang="it-IT" altLang="it-IT" i="1" dirty="0" smtClean="0">
                <a:solidFill>
                  <a:srgbClr val="FF0000"/>
                </a:solidFill>
                <a:latin typeface="Times New Roman" panose="02020603050405020304" pitchFamily="18" charset="0"/>
                <a:ea typeface="ＭＳ Ｐゴシック" panose="020B0600070205080204" pitchFamily="34" charset="-128"/>
              </a:rPr>
              <a:t>legato solo alle abilità mentali di chi apprende</a:t>
            </a:r>
            <a:r>
              <a:rPr lang="it-IT" altLang="it-IT" dirty="0" smtClean="0">
                <a:solidFill>
                  <a:srgbClr val="0000FF"/>
                </a:solidFill>
                <a:latin typeface="Times New Roman" panose="02020603050405020304" pitchFamily="18" charset="0"/>
                <a:ea typeface="ＭＳ Ｐゴシック" panose="020B0600070205080204" pitchFamily="34" charset="-128"/>
              </a:rPr>
              <a:t>, del tutto indipendente dal contesto e dai contenuti: in questa prospettiva la mente umana viene considerata come un </a:t>
            </a:r>
            <a:r>
              <a:rPr lang="it-IT" altLang="it-IT" i="1" dirty="0" smtClean="0">
                <a:solidFill>
                  <a:srgbClr val="FF0000"/>
                </a:solidFill>
                <a:latin typeface="Times New Roman" panose="02020603050405020304" pitchFamily="18" charset="0"/>
                <a:ea typeface="ＭＳ Ｐゴシック" panose="020B0600070205080204" pitchFamily="34" charset="-128"/>
              </a:rPr>
              <a:t>recipiente vuoto da riempire</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Per i </a:t>
            </a:r>
            <a:r>
              <a:rPr lang="it-IT" altLang="it-IT" i="1" dirty="0" smtClean="0">
                <a:solidFill>
                  <a:srgbClr val="FF0000"/>
                </a:solidFill>
                <a:latin typeface="Times New Roman" panose="02020603050405020304" pitchFamily="18" charset="0"/>
                <a:ea typeface="ＭＳ Ｐゴシック" panose="020B0600070205080204" pitchFamily="34" charset="-128"/>
              </a:rPr>
              <a:t>behavioristi</a:t>
            </a:r>
            <a:r>
              <a:rPr lang="it-IT" altLang="it-IT" dirty="0" smtClean="0">
                <a:solidFill>
                  <a:srgbClr val="0000FF"/>
                </a:solidFill>
                <a:latin typeface="Times New Roman" panose="02020603050405020304" pitchFamily="18" charset="0"/>
                <a:ea typeface="ＭＳ Ｐゴシック" panose="020B0600070205080204" pitchFamily="34" charset="-128"/>
              </a:rPr>
              <a:t>,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è un cambiamento di comportamento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a:t>
            </a:r>
            <a:r>
              <a:rPr lang="it-IT" altLang="it-IT" i="1" dirty="0" smtClean="0">
                <a:solidFill>
                  <a:srgbClr val="FF0000"/>
                </a:solidFill>
                <a:latin typeface="Times New Roman" panose="02020603050405020304" pitchFamily="18" charset="0"/>
                <a:ea typeface="ＭＳ Ｐゴシック" panose="020B0600070205080204" pitchFamily="34" charset="-128"/>
              </a:rPr>
              <a:t>idea centrale</a:t>
            </a:r>
            <a:r>
              <a:rPr lang="it-IT" altLang="it-IT" dirty="0" smtClean="0">
                <a:solidFill>
                  <a:srgbClr val="0000FF"/>
                </a:solidFill>
                <a:latin typeface="Times New Roman" panose="02020603050405020304" pitchFamily="18" charset="0"/>
                <a:ea typeface="ＭＳ Ｐゴシック" panose="020B0600070205080204" pitchFamily="34" charset="-128"/>
              </a:rPr>
              <a:t> è che </a:t>
            </a:r>
            <a:r>
              <a:rPr lang="it-IT" altLang="it-IT" i="1" dirty="0" smtClean="0">
                <a:solidFill>
                  <a:srgbClr val="FF0000"/>
                </a:solidFill>
                <a:latin typeface="Times New Roman" panose="02020603050405020304" pitchFamily="18" charset="0"/>
                <a:ea typeface="ＭＳ Ｐゴシック" panose="020B0600070205080204" pitchFamily="34" charset="-128"/>
              </a:rPr>
              <a:t>non esista una realtà oggettiva esterna che noi apprendiamo attraverso i nostri sensi</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Esiste un </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nel momento in cui l’individuo dà una risposta corretta</a:t>
            </a:r>
            <a:r>
              <a:rPr lang="it-IT" altLang="it-IT" dirty="0" smtClean="0">
                <a:solidFill>
                  <a:srgbClr val="0000FF"/>
                </a:solidFill>
                <a:latin typeface="Times New Roman" panose="02020603050405020304" pitchFamily="18" charset="0"/>
                <a:ea typeface="ＭＳ Ｐゴシック" panose="020B0600070205080204" pitchFamily="34" charset="-128"/>
              </a:rPr>
              <a:t> (manifesta un comportamento previsto) </a:t>
            </a:r>
            <a:r>
              <a:rPr lang="it-IT" altLang="it-IT" i="1" dirty="0" smtClean="0">
                <a:solidFill>
                  <a:srgbClr val="FF0000"/>
                </a:solidFill>
                <a:latin typeface="Times New Roman" panose="02020603050405020304" pitchFamily="18" charset="0"/>
                <a:ea typeface="ＭＳ Ｐゴシック" panose="020B0600070205080204" pitchFamily="34" charset="-128"/>
              </a:rPr>
              <a:t>a un dato stimolo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I </a:t>
            </a:r>
            <a:r>
              <a:rPr lang="it-IT" altLang="it-IT" i="1" dirty="0" smtClean="0">
                <a:solidFill>
                  <a:srgbClr val="FF0000"/>
                </a:solidFill>
                <a:latin typeface="Times New Roman" panose="02020603050405020304" pitchFamily="18" charset="0"/>
                <a:ea typeface="ＭＳ Ｐゴシック" panose="020B0600070205080204" pitchFamily="34" charset="-128"/>
              </a:rPr>
              <a:t>comportamenti</a:t>
            </a:r>
            <a:r>
              <a:rPr lang="it-IT" altLang="it-IT" dirty="0" smtClean="0">
                <a:solidFill>
                  <a:srgbClr val="0000FF"/>
                </a:solidFill>
                <a:latin typeface="Times New Roman" panose="02020603050405020304" pitchFamily="18" charset="0"/>
                <a:ea typeface="ＭＳ Ｐゴシック" panose="020B0600070205080204" pitchFamily="34" charset="-128"/>
              </a:rPr>
              <a:t> sono </a:t>
            </a:r>
            <a:r>
              <a:rPr lang="it-IT" altLang="it-IT" i="1" dirty="0" smtClean="0">
                <a:solidFill>
                  <a:srgbClr val="FF0000"/>
                </a:solidFill>
                <a:latin typeface="Times New Roman" panose="02020603050405020304" pitchFamily="18" charset="0"/>
                <a:ea typeface="ＭＳ Ｐゴシック" panose="020B0600070205080204" pitchFamily="34" charset="-128"/>
              </a:rPr>
              <a:t>determinati dalle condizioni ambientali</a:t>
            </a:r>
            <a:r>
              <a:rPr lang="it-IT" altLang="it-IT" dirty="0" smtClean="0">
                <a:solidFill>
                  <a:srgbClr val="0000FF"/>
                </a:solidFill>
                <a:latin typeface="Times New Roman" panose="02020603050405020304" pitchFamily="18" charset="0"/>
                <a:ea typeface="ＭＳ Ｐゴシック" panose="020B0600070205080204" pitchFamily="34" charset="-128"/>
              </a:rPr>
              <a:t>, poiché i behavioristi ritengono che l’essere umano sia un essere passivo, e che sia sufficiente manipolare le condizioni ambientali per ottenere i comportamenti voluti.</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97561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Pensiamo a un chitarrista (violinista o violoncellista) che suona. Per produrre un suono, tocca una corda dello</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strumento con il plettro (o con l’archetto) e, per ottenere un suono diverso dal primo, allunga o accorcia la stessa corda con il dito della mano che non regge il plettro (o l’archetto). Questo ci dice due cose: in primo luogo, che una corda tesa messa in vibrazione produce un suono; in secondo luogo, che il suono prodotto dipende dalla lunghezza della corda stessa. </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31</a:t>
            </a:fld>
            <a:endParaRPr lang="en-GB" dirty="0"/>
          </a:p>
        </p:txBody>
      </p:sp>
    </p:spTree>
    <p:extLst>
      <p:ext uri="{BB962C8B-B14F-4D97-AF65-F5344CB8AC3E}">
        <p14:creationId xmlns:p14="http://schemas.microsoft.com/office/powerpoint/2010/main" val="2261683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Pensiamo a un chitarrista (violinista o violoncellista) che suona. Per produrre un suono, tocca una corda dello</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strumento con il plettro (o con l’archetto) e, per ottenere un suono diverso dal primo, allunga o accorcia la stessa corda con il dito della mano che non regge il plettro (o l’archetto). Questo ci dice due cose: in primo luogo, che una corda tesa messa in vibrazione produce un suono; in secondo luogo, che il suono prodotto dipende dalla lunghezza della corda stessa. </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32</a:t>
            </a:fld>
            <a:endParaRPr lang="en-GB" dirty="0"/>
          </a:p>
        </p:txBody>
      </p:sp>
    </p:spTree>
    <p:extLst>
      <p:ext uri="{BB962C8B-B14F-4D97-AF65-F5344CB8AC3E}">
        <p14:creationId xmlns:p14="http://schemas.microsoft.com/office/powerpoint/2010/main" val="389157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Pensiamo a un chitarrista (violinista o violoncellista) che suona. Per produrre un suono, tocca una corda dello</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strumento con il plettro (o con l’archetto) e, per ottenere un suono diverso dal primo, allunga o accorcia la stessa corda con il dito della mano che non regge il plettro (o l’archetto). Questo ci dice due cose: in primo luogo, che una corda tesa messa in vibrazione produce un suono; in secondo luogo, che il suono prodotto dipende dalla lunghezza della corda stessa. </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33</a:t>
            </a:fld>
            <a:endParaRPr lang="en-GB" dirty="0"/>
          </a:p>
        </p:txBody>
      </p:sp>
    </p:spTree>
    <p:extLst>
      <p:ext uri="{BB962C8B-B14F-4D97-AF65-F5344CB8AC3E}">
        <p14:creationId xmlns:p14="http://schemas.microsoft.com/office/powerpoint/2010/main" val="2653709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351B06FE-DD89-4F0E-983E-054F528AD1B7}" type="slidenum">
              <a:rPr lang="it-IT" altLang="it-IT" sz="1200" b="0"/>
              <a:pPr eaLnBrk="1" hangingPunct="1"/>
              <a:t>34</a:t>
            </a:fld>
            <a:endParaRPr lang="it-IT" altLang="it-IT" sz="1200" b="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Per precisare meglio, passiamo dalla chitarra a un oggetto più semplice, il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monocordo</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strumento non più musicale ma di indagine, nel quale una o più corde uguali di lunghezza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l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sono tese su una cassa armonica e al di sotto delle quali possono scorrere dei ponticelli mobili, per dividere ogni corda in due parti di lunghezza variabile. Pizzicando una di queste corde, produciamo un suono che conveniamo di chiamare A. Se accorciamo la corda inserendo un ponticello, quando la pizzichiamo non otteniamo più il suono A, ma un altro suono, che distingueremo dal primo dandogli un altro nome, B.</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43568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BB622665-6A5A-4C23-BE1D-003A6F7200FB}" type="slidenum">
              <a:rPr lang="it-IT" altLang="it-IT" sz="1200" b="0"/>
              <a:pPr eaLnBrk="1" hangingPunct="1"/>
              <a:t>35</a:t>
            </a:fld>
            <a:endParaRPr lang="it-IT" altLang="it-IT" sz="1200" b="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Supponiamo adesso di pizzicare contemporaneamente la corda lunga e quella corta, producendo così la coppia di suoni A-B: a volte l’accordo ottenuto sarà piacevole, altre invece sgradevole. La maggiore o minore piacevolezza (o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consonanza</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per usare il termine esatto) dell’accordo prodotto dipende dalla lunghezza relativa delle due corde. Precisamente, come osservò Pitagora attorno al 500 a.C., la consonanza tra due suoni simultanei è massima in corrispondenza di rapporti particolarmente semplici tra le lunghezze delle corde che li producono.</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Se per esempio le due corde hanno entrambe lunghezza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l</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cioè sono in rapporto 1:1, l’accordo è perfetto, perché i suoni prodotti sono identici: le corde vibrano, cioè, all’unisono. Si ottiene un risultato molto piacevole anche se la corda più corta misura la metà della più lunga, cioè se il rapporto è 2:1. Pitagora descrive questa situazione come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diapason</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noi oggi la chiamiamo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ottava</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Ancora molto gradevole, anche se meno del precedente, è l’accordo prodotto quando la corda corta è 2/3 di quella lunga, ovvero se il rapporto è 3:2. Pitagora lo definisce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diapente</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oggi lo si chiama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accordo di quinta</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Infine, risulta accettabile anche l’accordo in cui la corda corta misura 3/4 di quella lunga, corrispondente al rapporto 4:3, che Pitagora chiama </a:t>
            </a:r>
            <a:r>
              <a:rPr lang="it-IT" sz="1200" b="0" i="1" u="none" strike="noStrike" kern="1200" baseline="0" dirty="0" err="1" smtClean="0">
                <a:solidFill>
                  <a:schemeClr val="tx1"/>
                </a:solidFill>
                <a:latin typeface="Arial" panose="020B0604020202020204" pitchFamily="34" charset="0"/>
                <a:ea typeface="+mn-ea"/>
                <a:cs typeface="Arial" panose="020B0604020202020204" pitchFamily="34" charset="0"/>
              </a:rPr>
              <a:t>diatesseron</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e noi conosciamo come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quarta</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E basta. Nessun’altra combinazione di suoni è altrettanto gradevole. Per Pitagora, cioè, vanno d’accordo tutte le coppie di suoni producibili usando due corde le cui lunghezze stanno tra loro secondo rapporti costruibili con i primi quattro numeri interi, la sua </a:t>
            </a:r>
            <a:r>
              <a:rPr lang="it-IT" sz="1200" b="0" i="1" u="none" strike="noStrike" kern="1200" baseline="0" dirty="0" err="1" smtClean="0">
                <a:solidFill>
                  <a:schemeClr val="tx1"/>
                </a:solidFill>
                <a:latin typeface="Arial" panose="020B0604020202020204" pitchFamily="34" charset="0"/>
                <a:ea typeface="+mn-ea"/>
                <a:cs typeface="Arial" panose="020B0604020202020204" pitchFamily="34" charset="0"/>
              </a:rPr>
              <a:t>tetraktýs</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E quindi, dal punto di vista pitagorico, per produrre melodie piacevoli basta disporre di quattro suoni, cui possiamo dare lo status di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note</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Se per esempio il suono di base, che abbiamo in precedenza indicato con A, fosse quello che oggi conosciamo come Do, quello corrispondente all’ottava risulterebbe essere anch’esso un Do, più acuto; quello corrispondente alla quinta sarebbe un Sol e quello corrispondente alla quarta un Fa.</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53107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BB622665-6A5A-4C23-BE1D-003A6F7200FB}" type="slidenum">
              <a:rPr lang="it-IT" altLang="it-IT" sz="1200" b="0"/>
              <a:pPr eaLnBrk="1" hangingPunct="1"/>
              <a:t>36</a:t>
            </a:fld>
            <a:endParaRPr lang="it-IT" altLang="it-IT" sz="1200" b="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Se per esempio il suono di base, che abbiamo in precedenza indicato con A, fosse quello che oggi conosciamo come Do, quello corrispondente all’ottava risulterebbe essere anch’esso un Do, più acuto; quello corrispondente alla quinta sarebbe un Sol e quello corrispondente alla quarta un Fa.</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D’altra parte, il ragionamento si può iterare: possiamo ottenere ulteriori accordi consonanti pizzicando insieme la quinta con la quinta della quinta, o la quinta con la quarta della quinta, o la quinta con l’ottava della quinta, o la quarta con la quinta della quarta, o la quarta con la quarta della quarta, o la quinta con la quinta della quinta della quinta e così via. Uno scioglilingua che contiene una ricetta molto semplice per introdurre nuove note, fino a totalizzare tutte le sette che compongono la scala cui si accennava all’inizio.</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52004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BB622665-6A5A-4C23-BE1D-003A6F7200FB}" type="slidenum">
              <a:rPr lang="it-IT" altLang="it-IT" sz="1200" b="0"/>
              <a:pPr eaLnBrk="1" hangingPunct="1"/>
              <a:t>37</a:t>
            </a:fld>
            <a:endParaRPr lang="it-IT" altLang="it-IT" sz="1200" b="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Se per esempio il suono di base, che abbiamo in precedenza indicato con A, fosse quello che oggi conosciamo come Do, quello corrispondente all’ottava risulterebbe essere anch’esso un Do, più acuto; quello corrispondente alla quinta sarebbe un Sol e quello corrispondente alla quarta un Fa.</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D’altra parte, il ragionamento si può iterare: possiamo ottenere ulteriori accordi consonanti pizzicando insieme la quinta con la quinta della quinta, o la quinta con la quarta della quinta, o la quinta con l’ottava della quinta, o la quarta con la quinta della quarta, o la quarta con la quarta della quarta, o la quinta con la quinta della quinta della quinta e così via. Uno scioglilingua che contiene una ricetta molto semplice per introdurre nuove note, fino a totalizzare tutte le sette che compongono la scala cui si accennava all’inizio.</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45233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BB622665-6A5A-4C23-BE1D-003A6F7200FB}" type="slidenum">
              <a:rPr lang="it-IT" altLang="it-IT" sz="1200" b="0"/>
              <a:pPr eaLnBrk="1" hangingPunct="1"/>
              <a:t>38</a:t>
            </a:fld>
            <a:endParaRPr lang="it-IT" altLang="it-IT" sz="1200" b="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Se per esempio il suono di base, che abbiamo in precedenza indicato con A, fosse quello che oggi conosciamo come Do, quello corrispondente all’ottava risulterebbe essere anch’esso un Do, più acuto; quello corrispondente alla quinta sarebbe un Sol e quello corrispondente alla quarta un Fa.</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D’altra parte, il ragionamento si può iterare: possiamo ottenere ulteriori accordi consonanti pizzicando insieme la quinta con la quinta della quinta, o la quinta con la quarta della quinta, o la quinta con l’ottava della quinta, o la quarta con la quinta della quarta, o la quarta con la quarta della quarta, o la quinta con la quinta della quinta della quinta e così via. Uno scioglilingua che contiene una ricetta molto semplice per introdurre nuove note, fino a totalizzare tutte le sette che compongono la scala cui si accennava all’inizio.</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89704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96F92027-583C-4A5C-BA0B-39ACB8E467C9}" type="slidenum">
              <a:rPr lang="it-IT" altLang="it-IT" sz="1200" b="0"/>
              <a:pPr eaLnBrk="1" hangingPunct="1"/>
              <a:t>39</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baseline="0" dirty="0" smtClean="0">
                <a:latin typeface="Arial" panose="020B0604020202020204" pitchFamily="34" charset="0"/>
              </a:rPr>
              <a:t>Ma possono anche andare d’accordo tra loro la quarta e la quinta? No, ci dice la percezione.</a:t>
            </a:r>
          </a:p>
          <a:p>
            <a:r>
              <a:rPr lang="it-IT" sz="1200" b="0" i="0" u="none" strike="noStrike" baseline="0" dirty="0" smtClean="0">
                <a:latin typeface="Arial" panose="020B0604020202020204" pitchFamily="34" charset="0"/>
              </a:rPr>
              <a:t>Ma questo è prevedibile (in una prospettiva pitagorica), perché il rapporto tra le lunghezze delle</a:t>
            </a:r>
          </a:p>
          <a:p>
            <a:r>
              <a:rPr lang="it-IT" sz="1200" b="0" i="0" u="none" strike="noStrike" baseline="0" dirty="0" smtClean="0">
                <a:latin typeface="Arial" panose="020B0604020202020204" pitchFamily="34" charset="0"/>
              </a:rPr>
              <a:t>corde è 2/3 : 3/4 = 8/9, che comporta numeri grandi!</a:t>
            </a:r>
            <a:endParaRPr lang="it-IT" altLang="it-IT" dirty="0" smtClean="0">
              <a:latin typeface="Times New Roman" panose="02020603050405020304" pitchFamily="18" charset="0"/>
              <a:ea typeface="ＭＳ Ｐゴシック" panose="020B0600070205080204" pitchFamily="34" charset="-128"/>
            </a:endParaRPr>
          </a:p>
          <a:p>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3497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96F92027-583C-4A5C-BA0B-39ACB8E467C9}" type="slidenum">
              <a:rPr lang="it-IT" altLang="it-IT" sz="1200" b="0"/>
              <a:pPr eaLnBrk="1" hangingPunct="1"/>
              <a:t>40</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7925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4</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L’idea di un </a:t>
            </a:r>
            <a:r>
              <a:rPr lang="it-IT" altLang="it-IT" i="1" dirty="0" smtClean="0">
                <a:solidFill>
                  <a:srgbClr val="FF0000"/>
                </a:solidFill>
                <a:latin typeface="Times New Roman" panose="02020603050405020304" pitchFamily="18" charset="0"/>
                <a:ea typeface="ＭＳ Ｐゴシック" panose="020B0600070205080204" pitchFamily="34" charset="-128"/>
              </a:rPr>
              <a:t>sapere trasmissibile da una persona all’altra</a:t>
            </a:r>
            <a:r>
              <a:rPr lang="it-IT" altLang="it-IT" dirty="0" smtClean="0">
                <a:solidFill>
                  <a:srgbClr val="0000FF"/>
                </a:solidFill>
                <a:latin typeface="Times New Roman" panose="02020603050405020304" pitchFamily="18" charset="0"/>
                <a:ea typeface="ＭＳ Ｐゴシック" panose="020B0600070205080204" pitchFamily="34" charset="-128"/>
              </a:rPr>
              <a:t> è ancora largamente diffusa non solo tra gli insegnanti, ma anche tra gli studenti stessi, i quali attribuiscono le proprie conoscenze (o la mancanza di esse) al lavoro altrui, senza riconoscere o assumersi le proprie responsabilità.</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Una simile teoria porta a considerare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a:t>
            </a:r>
            <a:r>
              <a:rPr lang="it-IT" altLang="it-IT" dirty="0" smtClean="0">
                <a:solidFill>
                  <a:srgbClr val="0000FF"/>
                </a:solidFill>
                <a:latin typeface="Times New Roman" panose="02020603050405020304" pitchFamily="18" charset="0"/>
                <a:ea typeface="ＭＳ Ｐゴシック" panose="020B0600070205080204" pitchFamily="34" charset="-128"/>
              </a:rPr>
              <a:t> come qualcosa </a:t>
            </a:r>
            <a:r>
              <a:rPr lang="it-IT" altLang="it-IT" i="1" dirty="0" smtClean="0">
                <a:solidFill>
                  <a:srgbClr val="FF0000"/>
                </a:solidFill>
                <a:latin typeface="Times New Roman" panose="02020603050405020304" pitchFamily="18" charset="0"/>
                <a:ea typeface="ＭＳ Ｐゴシック" panose="020B0600070205080204" pitchFamily="34" charset="-128"/>
              </a:rPr>
              <a:t>legato solo alle abilità mentali di chi apprende</a:t>
            </a:r>
            <a:r>
              <a:rPr lang="it-IT" altLang="it-IT" dirty="0" smtClean="0">
                <a:solidFill>
                  <a:srgbClr val="0000FF"/>
                </a:solidFill>
                <a:latin typeface="Times New Roman" panose="02020603050405020304" pitchFamily="18" charset="0"/>
                <a:ea typeface="ＭＳ Ｐゴシック" panose="020B0600070205080204" pitchFamily="34" charset="-128"/>
              </a:rPr>
              <a:t>, del tutto indipendente dal contesto e dai contenuti: in questa prospettiva la mente umana viene considerata come un </a:t>
            </a:r>
            <a:r>
              <a:rPr lang="it-IT" altLang="it-IT" i="1" dirty="0" smtClean="0">
                <a:solidFill>
                  <a:srgbClr val="FF0000"/>
                </a:solidFill>
                <a:latin typeface="Times New Roman" panose="02020603050405020304" pitchFamily="18" charset="0"/>
                <a:ea typeface="ＭＳ Ｐゴシック" panose="020B0600070205080204" pitchFamily="34" charset="-128"/>
              </a:rPr>
              <a:t>recipiente vuoto da riempire</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Per i </a:t>
            </a:r>
            <a:r>
              <a:rPr lang="it-IT" altLang="it-IT" i="1" dirty="0" smtClean="0">
                <a:solidFill>
                  <a:srgbClr val="FF0000"/>
                </a:solidFill>
                <a:latin typeface="Times New Roman" panose="02020603050405020304" pitchFamily="18" charset="0"/>
                <a:ea typeface="ＭＳ Ｐゴシック" panose="020B0600070205080204" pitchFamily="34" charset="-128"/>
              </a:rPr>
              <a:t>behavioristi</a:t>
            </a:r>
            <a:r>
              <a:rPr lang="it-IT" altLang="it-IT" dirty="0" smtClean="0">
                <a:solidFill>
                  <a:srgbClr val="0000FF"/>
                </a:solidFill>
                <a:latin typeface="Times New Roman" panose="02020603050405020304" pitchFamily="18" charset="0"/>
                <a:ea typeface="ＭＳ Ｐゴシック" panose="020B0600070205080204" pitchFamily="34" charset="-128"/>
              </a:rPr>
              <a:t>,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è un cambiamento di comportamento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a:t>
            </a:r>
            <a:r>
              <a:rPr lang="it-IT" altLang="it-IT" i="1" dirty="0" smtClean="0">
                <a:solidFill>
                  <a:srgbClr val="FF0000"/>
                </a:solidFill>
                <a:latin typeface="Times New Roman" panose="02020603050405020304" pitchFamily="18" charset="0"/>
                <a:ea typeface="ＭＳ Ｐゴシック" panose="020B0600070205080204" pitchFamily="34" charset="-128"/>
              </a:rPr>
              <a:t>idea centrale</a:t>
            </a:r>
            <a:r>
              <a:rPr lang="it-IT" altLang="it-IT" dirty="0" smtClean="0">
                <a:solidFill>
                  <a:srgbClr val="0000FF"/>
                </a:solidFill>
                <a:latin typeface="Times New Roman" panose="02020603050405020304" pitchFamily="18" charset="0"/>
                <a:ea typeface="ＭＳ Ｐゴシック" panose="020B0600070205080204" pitchFamily="34" charset="-128"/>
              </a:rPr>
              <a:t> è che </a:t>
            </a:r>
            <a:r>
              <a:rPr lang="it-IT" altLang="it-IT" i="1" dirty="0" smtClean="0">
                <a:solidFill>
                  <a:srgbClr val="FF0000"/>
                </a:solidFill>
                <a:latin typeface="Times New Roman" panose="02020603050405020304" pitchFamily="18" charset="0"/>
                <a:ea typeface="ＭＳ Ｐゴシック" panose="020B0600070205080204" pitchFamily="34" charset="-128"/>
              </a:rPr>
              <a:t>non esista una realtà oggettiva esterna che noi apprendiamo attraverso i nostri sensi</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Esiste un </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nel momento in cui l’individuo dà una risposta corretta</a:t>
            </a:r>
            <a:r>
              <a:rPr lang="it-IT" altLang="it-IT" dirty="0" smtClean="0">
                <a:solidFill>
                  <a:srgbClr val="0000FF"/>
                </a:solidFill>
                <a:latin typeface="Times New Roman" panose="02020603050405020304" pitchFamily="18" charset="0"/>
                <a:ea typeface="ＭＳ Ｐゴシック" panose="020B0600070205080204" pitchFamily="34" charset="-128"/>
              </a:rPr>
              <a:t> (manifesta un comportamento previsto) </a:t>
            </a:r>
            <a:r>
              <a:rPr lang="it-IT" altLang="it-IT" i="1" dirty="0" smtClean="0">
                <a:solidFill>
                  <a:srgbClr val="FF0000"/>
                </a:solidFill>
                <a:latin typeface="Times New Roman" panose="02020603050405020304" pitchFamily="18" charset="0"/>
                <a:ea typeface="ＭＳ Ｐゴシック" panose="020B0600070205080204" pitchFamily="34" charset="-128"/>
              </a:rPr>
              <a:t>a un dato stimolo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I </a:t>
            </a:r>
            <a:r>
              <a:rPr lang="it-IT" altLang="it-IT" i="1" dirty="0" smtClean="0">
                <a:solidFill>
                  <a:srgbClr val="FF0000"/>
                </a:solidFill>
                <a:latin typeface="Times New Roman" panose="02020603050405020304" pitchFamily="18" charset="0"/>
                <a:ea typeface="ＭＳ Ｐゴシック" panose="020B0600070205080204" pitchFamily="34" charset="-128"/>
              </a:rPr>
              <a:t>comportamenti</a:t>
            </a:r>
            <a:r>
              <a:rPr lang="it-IT" altLang="it-IT" dirty="0" smtClean="0">
                <a:solidFill>
                  <a:srgbClr val="0000FF"/>
                </a:solidFill>
                <a:latin typeface="Times New Roman" panose="02020603050405020304" pitchFamily="18" charset="0"/>
                <a:ea typeface="ＭＳ Ｐゴシック" panose="020B0600070205080204" pitchFamily="34" charset="-128"/>
              </a:rPr>
              <a:t> sono </a:t>
            </a:r>
            <a:r>
              <a:rPr lang="it-IT" altLang="it-IT" i="1" dirty="0" smtClean="0">
                <a:solidFill>
                  <a:srgbClr val="FF0000"/>
                </a:solidFill>
                <a:latin typeface="Times New Roman" panose="02020603050405020304" pitchFamily="18" charset="0"/>
                <a:ea typeface="ＭＳ Ｐゴシック" panose="020B0600070205080204" pitchFamily="34" charset="-128"/>
              </a:rPr>
              <a:t>determinati dalle condizioni ambientali</a:t>
            </a:r>
            <a:r>
              <a:rPr lang="it-IT" altLang="it-IT" dirty="0" smtClean="0">
                <a:solidFill>
                  <a:srgbClr val="0000FF"/>
                </a:solidFill>
                <a:latin typeface="Times New Roman" panose="02020603050405020304" pitchFamily="18" charset="0"/>
                <a:ea typeface="ＭＳ Ｐゴシック" panose="020B0600070205080204" pitchFamily="34" charset="-128"/>
              </a:rPr>
              <a:t>, poiché i behavioristi ritengono che l’essere umano sia un essere passivo, e che sia sufficiente manipolare le condizioni ambientali per ottenere i comportamenti voluti.</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6715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96F92027-583C-4A5C-BA0B-39ACB8E467C9}" type="slidenum">
              <a:rPr lang="it-IT" altLang="it-IT" sz="1200" b="0"/>
              <a:pPr eaLnBrk="1" hangingPunct="1"/>
              <a:t>41</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5600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96F92027-583C-4A5C-BA0B-39ACB8E467C9}" type="slidenum">
              <a:rPr lang="it-IT" altLang="it-IT" sz="1200" b="0"/>
              <a:pPr eaLnBrk="1" hangingPunct="1"/>
              <a:t>42</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Tali interpretazioni, di cui fu pioniere Galileo, prendono avvio dall’osservazione del movimento di una corda pizzicata. Questa, vibrando, produce una nota che è tanto più acuta quanto più è alta la frequenza della vibrazione, che chiamiamo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frequenza naturale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o fondamentale. L’onda sonora così prodotta percuote il timpano di chi ascolta, causando la deformazione provvisoria che chiamiamo “sentire” quella nota. </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Dimezzando la lunghezza della corda, raddoppia la frequenza di vibrazione e di conseguenza si modifica la deformazione del timpano dell’ascoltatore. Per dirla con le parole di Galileo:</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24393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96F92027-583C-4A5C-BA0B-39ACB8E467C9}" type="slidenum">
              <a:rPr lang="it-IT" altLang="it-IT" sz="1200" b="0"/>
              <a:pPr eaLnBrk="1" hangingPunct="1"/>
              <a:t>43</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Tali interpretazioni, di cui fu pioniere Galileo, prendono avvio dall’osservazione del movimento di una corda pizzicata. Questa, vibrando, produce una nota che è tanto più acuta quanto più è alta la frequenza della vibrazione, che chiamiamo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frequenza naturale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o fondamentale. L’onda sonora così prodotta percuote il timpano di chi ascolta, causando la deformazione provvisoria che chiamiamo “sentire” quella nota. </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Dimezzando la lunghezza della corda, raddoppia la frequenza di vibrazione e di conseguenza si modifica la deformazione del timpano dell’ascoltatore. Per dirla con le parole di Galileo:</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42690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96F92027-583C-4A5C-BA0B-39ACB8E467C9}" type="slidenum">
              <a:rPr lang="it-IT" altLang="it-IT" sz="1200" b="0"/>
              <a:pPr eaLnBrk="1" hangingPunct="1"/>
              <a:t>44</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Tali interpretazioni, di cui fu pioniere Galileo, prendono avvio dall’osservazione del movimento di una corda pizzicata. Questa, vibrando, produce una nota che è tanto più acuta quanto più è alta la frequenza della vibrazione, che chiamiamo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frequenza naturale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o fondamentale. L’onda sonora così prodotta percuote il timpano di chi ascolta, causando la deformazione provvisoria che chiamiamo “sentire” quella nota. </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Dimezzando la lunghezza della corda, raddoppia la frequenza di vibrazione e di conseguenza si modifica la deformazione del timpano dell’ascoltatore. Per dirla con le parole di Galileo:</a:t>
            </a:r>
            <a:endParaRPr lang="it-IT" altLang="it-IT"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0563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C43EB0-D87E-42B2-8884-7D8D2F9E0CA8}" type="slidenum">
              <a:rPr lang="it-IT" altLang="it-IT"/>
              <a:pPr eaLnBrk="1" hangingPunct="1"/>
              <a:t>45</a:t>
            </a:fld>
            <a:endParaRPr lang="it-IT" altLang="it-IT"/>
          </a:p>
        </p:txBody>
      </p:sp>
      <p:sp>
        <p:nvSpPr>
          <p:cNvPr id="78851" name="Rectangle 2"/>
          <p:cNvSpPr>
            <a:spLocks noGrp="1" noRot="1" noChangeAspect="1" noChangeArrowheads="1" noTextEdit="1"/>
          </p:cNvSpPr>
          <p:nvPr>
            <p:ph type="sldImg"/>
          </p:nvPr>
        </p:nvSpPr>
        <p:spPr>
          <a:xfrm>
            <a:off x="1162050" y="698500"/>
            <a:ext cx="4559300" cy="3419475"/>
          </a:xfrm>
          <a:ln/>
        </p:spPr>
      </p:sp>
      <p:sp>
        <p:nvSpPr>
          <p:cNvPr id="78852" name="Rectangle 3"/>
          <p:cNvSpPr>
            <a:spLocks noGrp="1" noChangeArrowheads="1"/>
          </p:cNvSpPr>
          <p:nvPr>
            <p:ph type="body" idx="1"/>
          </p:nvPr>
        </p:nvSpPr>
        <p:spPr>
          <a:xfrm>
            <a:off x="928688" y="4327525"/>
            <a:ext cx="5027612" cy="4117975"/>
          </a:xfrm>
          <a:noFill/>
        </p:spPr>
        <p:txBody>
          <a:bodyPr lIns="90324" tIns="45162" rIns="90324" bIns="45162"/>
          <a:lstStyle/>
          <a:p>
            <a:pPr eaLnBrk="1" hangingPunct="1"/>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Una corda che vibra, cioè, produce una nota legata alla frequenza naturale, ma anche, nello stesso tempo, note meno intense a frequenze diverse, dette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armoniche</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che sono multipli interi della frequenza naturale e arricchiscono il suono prodotto. Quando due corde vengono pizzicate simultaneamente, all’orecchio dell’ascoltatore giunge una combinazione delle due frequenze naturali e di tutte le loro armoniche. </a:t>
            </a:r>
            <a:endParaRPr lang="it-IT" altLang="it-IT" dirty="0" smtClean="0">
              <a:latin typeface="Arial" panose="020B0604020202020204" pitchFamily="34" charset="0"/>
            </a:endParaRPr>
          </a:p>
        </p:txBody>
      </p:sp>
    </p:spTree>
    <p:extLst>
      <p:ext uri="{BB962C8B-B14F-4D97-AF65-F5344CB8AC3E}">
        <p14:creationId xmlns:p14="http://schemas.microsoft.com/office/powerpoint/2010/main" val="2891758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BF16C9-C1F5-4E3D-AD7F-CB04AE20615F}" type="slidenum">
              <a:rPr lang="it-IT" altLang="it-IT"/>
              <a:pPr eaLnBrk="1" hangingPunct="1"/>
              <a:t>46</a:t>
            </a:fld>
            <a:endParaRPr lang="it-IT" altLang="it-IT"/>
          </a:p>
        </p:txBody>
      </p:sp>
      <p:sp>
        <p:nvSpPr>
          <p:cNvPr id="79875" name="Rectangle 2"/>
          <p:cNvSpPr>
            <a:spLocks noGrp="1" noRot="1" noChangeAspect="1" noChangeArrowheads="1" noTextEdit="1"/>
          </p:cNvSpPr>
          <p:nvPr>
            <p:ph type="sldImg"/>
          </p:nvPr>
        </p:nvSpPr>
        <p:spPr>
          <a:xfrm>
            <a:off x="1162050" y="698500"/>
            <a:ext cx="4559300" cy="3419475"/>
          </a:xfrm>
          <a:ln/>
        </p:spPr>
      </p:sp>
      <p:sp>
        <p:nvSpPr>
          <p:cNvPr id="79876" name="Rectangle 3"/>
          <p:cNvSpPr>
            <a:spLocks noGrp="1" noChangeArrowheads="1"/>
          </p:cNvSpPr>
          <p:nvPr>
            <p:ph type="body" idx="1"/>
          </p:nvPr>
        </p:nvSpPr>
        <p:spPr>
          <a:xfrm>
            <a:off x="928688" y="4327525"/>
            <a:ext cx="5027612" cy="4117975"/>
          </a:xfrm>
          <a:noFill/>
        </p:spPr>
        <p:txBody>
          <a:bodyPr lIns="90324" tIns="45162" rIns="90324" bIns="45162"/>
          <a:lstStyle/>
          <a:p>
            <a:pPr eaLnBrk="1" hangingPunct="1"/>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Se la corda lunga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l</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per esempio, genera certe armoniche, quella di lunghezza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l</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/2 produce frequenze doppie, mentre quella di lunghezza (2/3)</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l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produce frequenze che sono i 3/2 della prima. L’orecchio umano, come dice Galileo, gradisce le frequenze coincidenti: per questo apprezzerà il suono prodotto da due qualunque di queste corde (che hanno tutte in comune la frequenza 600 Hz), e considererà quello prodotto dalle prime due migliore di quello prodotto dalla prima e dalla terza. Nel primo caso le armoniche coincidenti sono tre, mentre nel secondo sono solo due. </a:t>
            </a:r>
            <a:endParaRPr lang="it-IT" altLang="it-IT" dirty="0" smtClean="0">
              <a:latin typeface="Arial" panose="020B0604020202020204" pitchFamily="34" charset="0"/>
            </a:endParaRPr>
          </a:p>
        </p:txBody>
      </p:sp>
    </p:spTree>
    <p:extLst>
      <p:ext uri="{BB962C8B-B14F-4D97-AF65-F5344CB8AC3E}">
        <p14:creationId xmlns:p14="http://schemas.microsoft.com/office/powerpoint/2010/main" val="57033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6914C2-6E38-445A-B343-C5AE9CFA76C1}" type="slidenum">
              <a:rPr lang="it-IT" altLang="it-IT"/>
              <a:pPr/>
              <a:t>47</a:t>
            </a:fld>
            <a:endParaRPr lang="it-IT" altLang="it-IT"/>
          </a:p>
        </p:txBody>
      </p:sp>
      <p:sp>
        <p:nvSpPr>
          <p:cNvPr id="154626" name="Rectangle 2"/>
          <p:cNvSpPr>
            <a:spLocks noGrp="1" noRot="1" noChangeAspect="1" noChangeArrowheads="1" noTextEdit="1"/>
          </p:cNvSpPr>
          <p:nvPr>
            <p:ph type="sldImg"/>
          </p:nvPr>
        </p:nvSpPr>
        <p:spPr>
          <a:xfrm>
            <a:off x="1162050" y="698500"/>
            <a:ext cx="4559300" cy="3419475"/>
          </a:xfrm>
          <a:ln/>
        </p:spPr>
      </p:sp>
      <p:sp>
        <p:nvSpPr>
          <p:cNvPr id="154627" name="Rectangle 3"/>
          <p:cNvSpPr>
            <a:spLocks noGrp="1" noChangeArrowheads="1"/>
          </p:cNvSpPr>
          <p:nvPr>
            <p:ph type="body" idx="1"/>
          </p:nvPr>
        </p:nvSpPr>
        <p:spPr>
          <a:xfrm>
            <a:off x="928688" y="4327525"/>
            <a:ext cx="5027612" cy="4117975"/>
          </a:xfrm>
        </p:spPr>
        <p:txBody>
          <a:bodyPr lIns="92556" tIns="46278" rIns="92556" bIns="46278"/>
          <a:lstStyle/>
          <a:p>
            <a:endParaRPr lang="it-IT" altLang="it-IT" dirty="0"/>
          </a:p>
        </p:txBody>
      </p:sp>
    </p:spTree>
    <p:extLst>
      <p:ext uri="{BB962C8B-B14F-4D97-AF65-F5344CB8AC3E}">
        <p14:creationId xmlns:p14="http://schemas.microsoft.com/office/powerpoint/2010/main" val="3193992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29E216-D536-40AE-9F8A-34D5E7EBAFBC}" type="slidenum">
              <a:rPr lang="it-IT" altLang="it-IT"/>
              <a:pPr/>
              <a:t>48</a:t>
            </a:fld>
            <a:endParaRPr lang="it-IT" altLang="it-IT"/>
          </a:p>
        </p:txBody>
      </p:sp>
      <p:sp>
        <p:nvSpPr>
          <p:cNvPr id="158722" name="Rectangle 2"/>
          <p:cNvSpPr>
            <a:spLocks noGrp="1" noRot="1" noChangeAspect="1" noChangeArrowheads="1" noTextEdit="1"/>
          </p:cNvSpPr>
          <p:nvPr>
            <p:ph type="sldImg"/>
          </p:nvPr>
        </p:nvSpPr>
        <p:spPr>
          <a:xfrm>
            <a:off x="1162050" y="698500"/>
            <a:ext cx="4559300" cy="3419475"/>
          </a:xfrm>
          <a:ln/>
        </p:spPr>
      </p:sp>
      <p:sp>
        <p:nvSpPr>
          <p:cNvPr id="158723" name="Rectangle 3"/>
          <p:cNvSpPr>
            <a:spLocks noGrp="1" noChangeArrowheads="1"/>
          </p:cNvSpPr>
          <p:nvPr>
            <p:ph type="body" idx="1"/>
          </p:nvPr>
        </p:nvSpPr>
        <p:spPr>
          <a:xfrm>
            <a:off x="928688" y="4327525"/>
            <a:ext cx="5027612" cy="4117975"/>
          </a:xfrm>
        </p:spPr>
        <p:txBody>
          <a:bodyPr lIns="92556" tIns="46278" rIns="92556" bIns="46278"/>
          <a:lstStyle/>
          <a:p>
            <a:endParaRPr lang="it-IT" altLang="it-IT" dirty="0"/>
          </a:p>
        </p:txBody>
      </p:sp>
    </p:spTree>
    <p:extLst>
      <p:ext uri="{BB962C8B-B14F-4D97-AF65-F5344CB8AC3E}">
        <p14:creationId xmlns:p14="http://schemas.microsoft.com/office/powerpoint/2010/main" val="4023632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Il Fa diesis, evidentemente, è caratterizzato da frequenze critiche rispetto a quasi tutte le altre note </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49</a:t>
            </a:fld>
            <a:endParaRPr lang="en-GB" dirty="0"/>
          </a:p>
        </p:txBody>
      </p:sp>
    </p:spTree>
    <p:extLst>
      <p:ext uri="{BB962C8B-B14F-4D97-AF65-F5344CB8AC3E}">
        <p14:creationId xmlns:p14="http://schemas.microsoft.com/office/powerpoint/2010/main" val="3986836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53572-89B2-4ACE-AB27-FCFE6D1865CA}" type="slidenum">
              <a:rPr lang="it-IT" altLang="it-IT"/>
              <a:pPr/>
              <a:t>50</a:t>
            </a:fld>
            <a:endParaRPr lang="it-IT" altLang="it-IT"/>
          </a:p>
        </p:txBody>
      </p:sp>
      <p:sp>
        <p:nvSpPr>
          <p:cNvPr id="258050" name="Rectangle 2"/>
          <p:cNvSpPr>
            <a:spLocks noGrp="1" noRot="1" noChangeAspect="1" noChangeArrowheads="1" noTextEdit="1"/>
          </p:cNvSpPr>
          <p:nvPr>
            <p:ph type="sldImg"/>
          </p:nvPr>
        </p:nvSpPr>
        <p:spPr>
          <a:xfrm>
            <a:off x="1162050" y="698500"/>
            <a:ext cx="4559300" cy="3419475"/>
          </a:xfrm>
          <a:ln/>
        </p:spPr>
      </p:sp>
      <p:sp>
        <p:nvSpPr>
          <p:cNvPr id="258051" name="Rectangle 3"/>
          <p:cNvSpPr>
            <a:spLocks noGrp="1" noChangeArrowheads="1"/>
          </p:cNvSpPr>
          <p:nvPr>
            <p:ph type="body" idx="1"/>
          </p:nvPr>
        </p:nvSpPr>
        <p:spPr>
          <a:xfrm>
            <a:off x="928688" y="4327525"/>
            <a:ext cx="5027612" cy="4117975"/>
          </a:xfrm>
        </p:spPr>
        <p:txBody>
          <a:bodyPr/>
          <a:lstStyle/>
          <a:p>
            <a:endParaRPr lang="it-IT" altLang="it-IT"/>
          </a:p>
        </p:txBody>
      </p:sp>
    </p:spTree>
    <p:extLst>
      <p:ext uri="{BB962C8B-B14F-4D97-AF65-F5344CB8AC3E}">
        <p14:creationId xmlns:p14="http://schemas.microsoft.com/office/powerpoint/2010/main" val="97619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5</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L’idea di un </a:t>
            </a:r>
            <a:r>
              <a:rPr lang="it-IT" altLang="it-IT" i="1" dirty="0" smtClean="0">
                <a:solidFill>
                  <a:srgbClr val="FF0000"/>
                </a:solidFill>
                <a:latin typeface="Times New Roman" panose="02020603050405020304" pitchFamily="18" charset="0"/>
                <a:ea typeface="ＭＳ Ｐゴシック" panose="020B0600070205080204" pitchFamily="34" charset="-128"/>
              </a:rPr>
              <a:t>sapere trasmissibile da una persona all’altra</a:t>
            </a:r>
            <a:r>
              <a:rPr lang="it-IT" altLang="it-IT" dirty="0" smtClean="0">
                <a:solidFill>
                  <a:srgbClr val="0000FF"/>
                </a:solidFill>
                <a:latin typeface="Times New Roman" panose="02020603050405020304" pitchFamily="18" charset="0"/>
                <a:ea typeface="ＭＳ Ｐゴシック" panose="020B0600070205080204" pitchFamily="34" charset="-128"/>
              </a:rPr>
              <a:t> è ancora largamente diffusa non solo tra gli insegnanti, ma anche tra gli studenti stessi, i quali attribuiscono le proprie conoscenze (o la mancanza di esse) al lavoro altrui, senza riconoscere o assumersi le proprie responsabilità.</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Una simile teoria porta a considerare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a:t>
            </a:r>
            <a:r>
              <a:rPr lang="it-IT" altLang="it-IT" dirty="0" smtClean="0">
                <a:solidFill>
                  <a:srgbClr val="0000FF"/>
                </a:solidFill>
                <a:latin typeface="Times New Roman" panose="02020603050405020304" pitchFamily="18" charset="0"/>
                <a:ea typeface="ＭＳ Ｐゴシック" panose="020B0600070205080204" pitchFamily="34" charset="-128"/>
              </a:rPr>
              <a:t> come qualcosa </a:t>
            </a:r>
            <a:r>
              <a:rPr lang="it-IT" altLang="it-IT" i="1" dirty="0" smtClean="0">
                <a:solidFill>
                  <a:srgbClr val="FF0000"/>
                </a:solidFill>
                <a:latin typeface="Times New Roman" panose="02020603050405020304" pitchFamily="18" charset="0"/>
                <a:ea typeface="ＭＳ Ｐゴシック" panose="020B0600070205080204" pitchFamily="34" charset="-128"/>
              </a:rPr>
              <a:t>legato solo alle abilità mentali di chi apprende</a:t>
            </a:r>
            <a:r>
              <a:rPr lang="it-IT" altLang="it-IT" dirty="0" smtClean="0">
                <a:solidFill>
                  <a:srgbClr val="0000FF"/>
                </a:solidFill>
                <a:latin typeface="Times New Roman" panose="02020603050405020304" pitchFamily="18" charset="0"/>
                <a:ea typeface="ＭＳ Ｐゴシック" panose="020B0600070205080204" pitchFamily="34" charset="-128"/>
              </a:rPr>
              <a:t>, del tutto indipendente dal contesto e dai contenuti: in questa prospettiva la mente umana viene considerata come un </a:t>
            </a:r>
            <a:r>
              <a:rPr lang="it-IT" altLang="it-IT" i="1" dirty="0" smtClean="0">
                <a:solidFill>
                  <a:srgbClr val="FF0000"/>
                </a:solidFill>
                <a:latin typeface="Times New Roman" panose="02020603050405020304" pitchFamily="18" charset="0"/>
                <a:ea typeface="ＭＳ Ｐゴシック" panose="020B0600070205080204" pitchFamily="34" charset="-128"/>
              </a:rPr>
              <a:t>recipiente vuoto da riempire</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Per i </a:t>
            </a:r>
            <a:r>
              <a:rPr lang="it-IT" altLang="it-IT" i="1" dirty="0" smtClean="0">
                <a:solidFill>
                  <a:srgbClr val="FF0000"/>
                </a:solidFill>
                <a:latin typeface="Times New Roman" panose="02020603050405020304" pitchFamily="18" charset="0"/>
                <a:ea typeface="ＭＳ Ｐゴシック" panose="020B0600070205080204" pitchFamily="34" charset="-128"/>
              </a:rPr>
              <a:t>behavioristi</a:t>
            </a:r>
            <a:r>
              <a:rPr lang="it-IT" altLang="it-IT" dirty="0" smtClean="0">
                <a:solidFill>
                  <a:srgbClr val="0000FF"/>
                </a:solidFill>
                <a:latin typeface="Times New Roman" panose="02020603050405020304" pitchFamily="18" charset="0"/>
                <a:ea typeface="ＭＳ Ｐゴシック" panose="020B0600070205080204" pitchFamily="34" charset="-128"/>
              </a:rPr>
              <a:t>,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è un cambiamento di comportamento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a:t>
            </a:r>
            <a:r>
              <a:rPr lang="it-IT" altLang="it-IT" i="1" dirty="0" smtClean="0">
                <a:solidFill>
                  <a:srgbClr val="FF0000"/>
                </a:solidFill>
                <a:latin typeface="Times New Roman" panose="02020603050405020304" pitchFamily="18" charset="0"/>
                <a:ea typeface="ＭＳ Ｐゴシック" panose="020B0600070205080204" pitchFamily="34" charset="-128"/>
              </a:rPr>
              <a:t>idea centrale</a:t>
            </a:r>
            <a:r>
              <a:rPr lang="it-IT" altLang="it-IT" dirty="0" smtClean="0">
                <a:solidFill>
                  <a:srgbClr val="0000FF"/>
                </a:solidFill>
                <a:latin typeface="Times New Roman" panose="02020603050405020304" pitchFamily="18" charset="0"/>
                <a:ea typeface="ＭＳ Ｐゴシック" panose="020B0600070205080204" pitchFamily="34" charset="-128"/>
              </a:rPr>
              <a:t> è che </a:t>
            </a:r>
            <a:r>
              <a:rPr lang="it-IT" altLang="it-IT" i="1" dirty="0" smtClean="0">
                <a:solidFill>
                  <a:srgbClr val="FF0000"/>
                </a:solidFill>
                <a:latin typeface="Times New Roman" panose="02020603050405020304" pitchFamily="18" charset="0"/>
                <a:ea typeface="ＭＳ Ｐゴシック" panose="020B0600070205080204" pitchFamily="34" charset="-128"/>
              </a:rPr>
              <a:t>non esista una realtà oggettiva esterna che noi apprendiamo attraverso i nostri sensi</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Esiste un </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nel momento in cui l’individuo dà una risposta corretta</a:t>
            </a:r>
            <a:r>
              <a:rPr lang="it-IT" altLang="it-IT" dirty="0" smtClean="0">
                <a:solidFill>
                  <a:srgbClr val="0000FF"/>
                </a:solidFill>
                <a:latin typeface="Times New Roman" panose="02020603050405020304" pitchFamily="18" charset="0"/>
                <a:ea typeface="ＭＳ Ｐゴシック" panose="020B0600070205080204" pitchFamily="34" charset="-128"/>
              </a:rPr>
              <a:t> (manifesta un comportamento previsto) </a:t>
            </a:r>
            <a:r>
              <a:rPr lang="it-IT" altLang="it-IT" i="1" dirty="0" smtClean="0">
                <a:solidFill>
                  <a:srgbClr val="FF0000"/>
                </a:solidFill>
                <a:latin typeface="Times New Roman" panose="02020603050405020304" pitchFamily="18" charset="0"/>
                <a:ea typeface="ＭＳ Ｐゴシック" panose="020B0600070205080204" pitchFamily="34" charset="-128"/>
              </a:rPr>
              <a:t>a un dato stimolo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I </a:t>
            </a:r>
            <a:r>
              <a:rPr lang="it-IT" altLang="it-IT" i="1" dirty="0" smtClean="0">
                <a:solidFill>
                  <a:srgbClr val="FF0000"/>
                </a:solidFill>
                <a:latin typeface="Times New Roman" panose="02020603050405020304" pitchFamily="18" charset="0"/>
                <a:ea typeface="ＭＳ Ｐゴシック" panose="020B0600070205080204" pitchFamily="34" charset="-128"/>
              </a:rPr>
              <a:t>comportamenti</a:t>
            </a:r>
            <a:r>
              <a:rPr lang="it-IT" altLang="it-IT" dirty="0" smtClean="0">
                <a:solidFill>
                  <a:srgbClr val="0000FF"/>
                </a:solidFill>
                <a:latin typeface="Times New Roman" panose="02020603050405020304" pitchFamily="18" charset="0"/>
                <a:ea typeface="ＭＳ Ｐゴシック" panose="020B0600070205080204" pitchFamily="34" charset="-128"/>
              </a:rPr>
              <a:t> sono </a:t>
            </a:r>
            <a:r>
              <a:rPr lang="it-IT" altLang="it-IT" i="1" dirty="0" smtClean="0">
                <a:solidFill>
                  <a:srgbClr val="FF0000"/>
                </a:solidFill>
                <a:latin typeface="Times New Roman" panose="02020603050405020304" pitchFamily="18" charset="0"/>
                <a:ea typeface="ＭＳ Ｐゴシック" panose="020B0600070205080204" pitchFamily="34" charset="-128"/>
              </a:rPr>
              <a:t>determinati dalle condizioni ambientali</a:t>
            </a:r>
            <a:r>
              <a:rPr lang="it-IT" altLang="it-IT" dirty="0" smtClean="0">
                <a:solidFill>
                  <a:srgbClr val="0000FF"/>
                </a:solidFill>
                <a:latin typeface="Times New Roman" panose="02020603050405020304" pitchFamily="18" charset="0"/>
                <a:ea typeface="ＭＳ Ｐゴシック" panose="020B0600070205080204" pitchFamily="34" charset="-128"/>
              </a:rPr>
              <a:t>, poiché i behavioristi ritengono che l’essere umano sia un essere passivo, e che sia sufficiente manipolare le condizioni ambientali per ottenere i comportamenti voluti.</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06561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74E7D-889D-49AB-BE3C-2A20071EABCD}" type="slidenum">
              <a:rPr lang="it-IT" altLang="it-IT"/>
              <a:pPr/>
              <a:t>51</a:t>
            </a:fld>
            <a:endParaRPr lang="it-IT" altLang="it-IT"/>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529907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D8FF0-50DC-4998-B774-05E1C4AC3CF5}" type="slidenum">
              <a:rPr lang="it-IT" altLang="it-IT"/>
              <a:pPr/>
              <a:t>52</a:t>
            </a:fld>
            <a:endParaRPr lang="it-IT" altLang="it-IT"/>
          </a:p>
        </p:txBody>
      </p:sp>
      <p:sp>
        <p:nvSpPr>
          <p:cNvPr id="260098" name="Rectangle 2"/>
          <p:cNvSpPr>
            <a:spLocks noGrp="1" noRot="1" noChangeAspect="1" noChangeArrowheads="1" noTextEdit="1"/>
          </p:cNvSpPr>
          <p:nvPr>
            <p:ph type="sldImg"/>
          </p:nvPr>
        </p:nvSpPr>
        <p:spPr>
          <a:xfrm>
            <a:off x="1162050" y="698500"/>
            <a:ext cx="4559300" cy="3419475"/>
          </a:xfrm>
          <a:ln/>
        </p:spPr>
      </p:sp>
      <p:sp>
        <p:nvSpPr>
          <p:cNvPr id="260099" name="Rectangle 3"/>
          <p:cNvSpPr>
            <a:spLocks noGrp="1" noChangeArrowheads="1"/>
          </p:cNvSpPr>
          <p:nvPr>
            <p:ph type="body" idx="1"/>
          </p:nvPr>
        </p:nvSpPr>
        <p:spPr>
          <a:xfrm>
            <a:off x="928688" y="4327525"/>
            <a:ext cx="5027612" cy="4117975"/>
          </a:xfrm>
        </p:spPr>
        <p:txBody>
          <a:bodyPr/>
          <a:lstStyle/>
          <a:p>
            <a:endParaRPr lang="it-IT" altLang="it-IT"/>
          </a:p>
        </p:txBody>
      </p:sp>
    </p:spTree>
    <p:extLst>
      <p:ext uri="{BB962C8B-B14F-4D97-AF65-F5344CB8AC3E}">
        <p14:creationId xmlns:p14="http://schemas.microsoft.com/office/powerpoint/2010/main" val="2170895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68B80-015F-427A-97C7-9D0B9FEAE9D0}" type="slidenum">
              <a:rPr lang="it-IT" altLang="it-IT"/>
              <a:pPr/>
              <a:t>53</a:t>
            </a:fld>
            <a:endParaRPr lang="it-IT" altLang="it-IT"/>
          </a:p>
        </p:txBody>
      </p:sp>
      <p:sp>
        <p:nvSpPr>
          <p:cNvPr id="262146" name="Rectangle 2"/>
          <p:cNvSpPr>
            <a:spLocks noGrp="1" noRot="1" noChangeAspect="1" noChangeArrowheads="1" noTextEdit="1"/>
          </p:cNvSpPr>
          <p:nvPr>
            <p:ph type="sldImg"/>
          </p:nvPr>
        </p:nvSpPr>
        <p:spPr>
          <a:xfrm>
            <a:off x="1162050" y="698500"/>
            <a:ext cx="4559300" cy="3419475"/>
          </a:xfrm>
          <a:ln/>
        </p:spPr>
      </p:sp>
      <p:sp>
        <p:nvSpPr>
          <p:cNvPr id="262147" name="Rectangle 3"/>
          <p:cNvSpPr>
            <a:spLocks noGrp="1" noChangeArrowheads="1"/>
          </p:cNvSpPr>
          <p:nvPr>
            <p:ph type="body" idx="1"/>
          </p:nvPr>
        </p:nvSpPr>
        <p:spPr>
          <a:xfrm>
            <a:off x="928688" y="4327525"/>
            <a:ext cx="5027612" cy="4117975"/>
          </a:xfrm>
        </p:spPr>
        <p:txBody>
          <a:bodyPr/>
          <a:lstStyle/>
          <a:p>
            <a:endParaRPr lang="it-IT" altLang="it-IT"/>
          </a:p>
        </p:txBody>
      </p:sp>
    </p:spTree>
    <p:extLst>
      <p:ext uri="{BB962C8B-B14F-4D97-AF65-F5344CB8AC3E}">
        <p14:creationId xmlns:p14="http://schemas.microsoft.com/office/powerpoint/2010/main" val="3967054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9E8E3-4855-4AC0-AB77-DF1C30D23499}" type="slidenum">
              <a:rPr lang="it-IT" altLang="it-IT"/>
              <a:pPr/>
              <a:t>54</a:t>
            </a:fld>
            <a:endParaRPr lang="it-IT" altLang="it-IT"/>
          </a:p>
        </p:txBody>
      </p:sp>
      <p:sp>
        <p:nvSpPr>
          <p:cNvPr id="264194" name="Rectangle 2"/>
          <p:cNvSpPr>
            <a:spLocks noGrp="1" noRot="1" noChangeAspect="1" noChangeArrowheads="1" noTextEdit="1"/>
          </p:cNvSpPr>
          <p:nvPr>
            <p:ph type="sldImg"/>
          </p:nvPr>
        </p:nvSpPr>
        <p:spPr>
          <a:xfrm>
            <a:off x="1162050" y="698500"/>
            <a:ext cx="4559300" cy="3419475"/>
          </a:xfrm>
          <a:ln/>
        </p:spPr>
      </p:sp>
      <p:sp>
        <p:nvSpPr>
          <p:cNvPr id="264195" name="Rectangle 3"/>
          <p:cNvSpPr>
            <a:spLocks noGrp="1" noChangeArrowheads="1"/>
          </p:cNvSpPr>
          <p:nvPr>
            <p:ph type="body" idx="1"/>
          </p:nvPr>
        </p:nvSpPr>
        <p:spPr>
          <a:xfrm>
            <a:off x="928688" y="4327525"/>
            <a:ext cx="5027612" cy="4117975"/>
          </a:xfrm>
        </p:spPr>
        <p:txBody>
          <a:bodyPr/>
          <a:lstStyle/>
          <a:p>
            <a:endParaRPr lang="it-IT" altLang="it-IT"/>
          </a:p>
        </p:txBody>
      </p:sp>
    </p:spTree>
    <p:extLst>
      <p:ext uri="{BB962C8B-B14F-4D97-AF65-F5344CB8AC3E}">
        <p14:creationId xmlns:p14="http://schemas.microsoft.com/office/powerpoint/2010/main" val="1301235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B4B93-E5F9-440B-B49D-262006D04366}" type="slidenum">
              <a:rPr lang="it-IT" altLang="it-IT"/>
              <a:pPr/>
              <a:t>55</a:t>
            </a:fld>
            <a:endParaRPr lang="it-IT" altLang="it-IT"/>
          </a:p>
        </p:txBody>
      </p:sp>
      <p:sp>
        <p:nvSpPr>
          <p:cNvPr id="69634" name="Rectangle 2"/>
          <p:cNvSpPr>
            <a:spLocks noGrp="1" noRot="1" noChangeAspect="1" noChangeArrowheads="1" noTextEdit="1"/>
          </p:cNvSpPr>
          <p:nvPr>
            <p:ph type="sldImg"/>
          </p:nvPr>
        </p:nvSpPr>
        <p:spPr>
          <a:xfrm>
            <a:off x="1162050" y="698500"/>
            <a:ext cx="4559300" cy="3419475"/>
          </a:xfrm>
          <a:ln/>
        </p:spPr>
      </p:sp>
      <p:sp>
        <p:nvSpPr>
          <p:cNvPr id="69635" name="Rectangle 3"/>
          <p:cNvSpPr>
            <a:spLocks noGrp="1" noChangeArrowheads="1"/>
          </p:cNvSpPr>
          <p:nvPr>
            <p:ph type="body" idx="1"/>
          </p:nvPr>
        </p:nvSpPr>
        <p:spPr>
          <a:xfrm>
            <a:off x="928688" y="4327525"/>
            <a:ext cx="5027612" cy="4117975"/>
          </a:xfrm>
        </p:spPr>
        <p:txBody>
          <a:bodyPr lIns="90324" tIns="45162" rIns="90324" bIns="45162"/>
          <a:lstStyle/>
          <a:p>
            <a:endParaRPr lang="it-IT" altLang="it-IT"/>
          </a:p>
        </p:txBody>
      </p:sp>
    </p:spTree>
    <p:extLst>
      <p:ext uri="{BB962C8B-B14F-4D97-AF65-F5344CB8AC3E}">
        <p14:creationId xmlns:p14="http://schemas.microsoft.com/office/powerpoint/2010/main" val="3323210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83776-D1DC-4FA9-A867-395600675E87}" type="slidenum">
              <a:rPr lang="it-IT" altLang="it-IT"/>
              <a:pPr/>
              <a:t>56</a:t>
            </a:fld>
            <a:endParaRPr lang="it-IT" altLang="it-IT"/>
          </a:p>
        </p:txBody>
      </p:sp>
      <p:sp>
        <p:nvSpPr>
          <p:cNvPr id="71682" name="Rectangle 2"/>
          <p:cNvSpPr>
            <a:spLocks noGrp="1" noRot="1" noChangeAspect="1" noChangeArrowheads="1" noTextEdit="1"/>
          </p:cNvSpPr>
          <p:nvPr>
            <p:ph type="sldImg"/>
          </p:nvPr>
        </p:nvSpPr>
        <p:spPr>
          <a:xfrm>
            <a:off x="1162050" y="698500"/>
            <a:ext cx="4559300" cy="3419475"/>
          </a:xfrm>
          <a:ln/>
        </p:spPr>
      </p:sp>
      <p:sp>
        <p:nvSpPr>
          <p:cNvPr id="71683" name="Rectangle 3"/>
          <p:cNvSpPr>
            <a:spLocks noGrp="1" noChangeArrowheads="1"/>
          </p:cNvSpPr>
          <p:nvPr>
            <p:ph type="body" idx="1"/>
          </p:nvPr>
        </p:nvSpPr>
        <p:spPr>
          <a:xfrm>
            <a:off x="928688" y="4327525"/>
            <a:ext cx="5027612" cy="4117975"/>
          </a:xfrm>
        </p:spPr>
        <p:txBody>
          <a:bodyPr lIns="90324" tIns="45162" rIns="90324" bIns="45162"/>
          <a:lstStyle/>
          <a:p>
            <a:r>
              <a:rPr lang="it-IT" sz="1200" b="0" i="0" u="none" strike="noStrike" baseline="0" dirty="0" smtClean="0">
                <a:latin typeface="Arial" panose="020B0604020202020204" pitchFamily="34" charset="0"/>
              </a:rPr>
              <a:t>E quando ipotizza la terza legge, la “legge armonica”, si convince della sua verità per ragioni</a:t>
            </a:r>
          </a:p>
          <a:p>
            <a:r>
              <a:rPr lang="it-IT" sz="1200" b="0" i="0" u="none" strike="noStrike" baseline="0" dirty="0" smtClean="0">
                <a:latin typeface="Arial" panose="020B0604020202020204" pitchFamily="34" charset="0"/>
              </a:rPr>
              <a:t>musicali, pitagoriche. Questa legge afferma che il quadrato del rapporto tra i periodi orbitali di</a:t>
            </a:r>
          </a:p>
          <a:p>
            <a:r>
              <a:rPr lang="it-IT" sz="1200" b="0" i="0" u="none" strike="noStrike" baseline="0" dirty="0" smtClean="0">
                <a:latin typeface="Arial" panose="020B0604020202020204" pitchFamily="34" charset="0"/>
              </a:rPr>
              <a:t>due pianeti è uguale al cubo del rapporto tra le loro distanze medie dal Sole. Ma si può</a:t>
            </a:r>
          </a:p>
          <a:p>
            <a:r>
              <a:rPr lang="it-IT" sz="1200" b="0" i="0" u="none" strike="noStrike" baseline="0" dirty="0" smtClean="0">
                <a:latin typeface="Arial" panose="020B0604020202020204" pitchFamily="34" charset="0"/>
              </a:rPr>
              <a:t>esprimere anche così: il rapporto tra i periodi orbitali di due pianeti è uguale al rapporto tra le</a:t>
            </a:r>
          </a:p>
          <a:p>
            <a:r>
              <a:rPr lang="it-IT" sz="1200" b="0" i="0" u="none" strike="noStrike" baseline="0" dirty="0" smtClean="0">
                <a:latin typeface="Arial" panose="020B0604020202020204" pitchFamily="34" charset="0"/>
              </a:rPr>
              <a:t>loro distanze medie dal Sole elevato alla potenza 3/2.</a:t>
            </a:r>
            <a:endParaRPr lang="it-IT" altLang="it-IT" dirty="0"/>
          </a:p>
        </p:txBody>
      </p:sp>
    </p:spTree>
    <p:extLst>
      <p:ext uri="{BB962C8B-B14F-4D97-AF65-F5344CB8AC3E}">
        <p14:creationId xmlns:p14="http://schemas.microsoft.com/office/powerpoint/2010/main" val="27276333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4FD54-2119-48F6-A9DC-BC92F5C5D702}" type="slidenum">
              <a:rPr lang="it-IT" altLang="it-IT"/>
              <a:pPr/>
              <a:t>57</a:t>
            </a:fld>
            <a:endParaRPr lang="it-IT" altLang="it-IT"/>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0610013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A432A-5BD5-4328-A706-135AE9878531}" type="slidenum">
              <a:rPr lang="it-IT" altLang="it-IT"/>
              <a:pPr/>
              <a:t>58</a:t>
            </a:fld>
            <a:endParaRPr lang="it-IT" altLang="it-IT"/>
          </a:p>
        </p:txBody>
      </p:sp>
      <p:sp>
        <p:nvSpPr>
          <p:cNvPr id="266242" name="Rectangle 2"/>
          <p:cNvSpPr>
            <a:spLocks noGrp="1" noRot="1" noChangeAspect="1" noChangeArrowheads="1" noTextEdit="1"/>
          </p:cNvSpPr>
          <p:nvPr>
            <p:ph type="sldImg"/>
          </p:nvPr>
        </p:nvSpPr>
        <p:spPr>
          <a:xfrm>
            <a:off x="1162050" y="698500"/>
            <a:ext cx="4559300" cy="3419475"/>
          </a:xfrm>
          <a:ln/>
        </p:spPr>
      </p:sp>
      <p:sp>
        <p:nvSpPr>
          <p:cNvPr id="266243" name="Rectangle 3"/>
          <p:cNvSpPr>
            <a:spLocks noGrp="1" noChangeArrowheads="1"/>
          </p:cNvSpPr>
          <p:nvPr>
            <p:ph type="body" idx="1"/>
          </p:nvPr>
        </p:nvSpPr>
        <p:spPr>
          <a:xfrm>
            <a:off x="928688" y="4327525"/>
            <a:ext cx="5027612" cy="4117975"/>
          </a:xfrm>
        </p:spPr>
        <p:txBody>
          <a:bodyPr/>
          <a:lstStyle/>
          <a:p>
            <a:endParaRPr lang="it-IT" altLang="it-IT"/>
          </a:p>
        </p:txBody>
      </p:sp>
    </p:spTree>
    <p:extLst>
      <p:ext uri="{BB962C8B-B14F-4D97-AF65-F5344CB8AC3E}">
        <p14:creationId xmlns:p14="http://schemas.microsoft.com/office/powerpoint/2010/main" val="3588719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1F3A5-66F9-430A-9135-872E1DBD5738}" type="slidenum">
              <a:rPr lang="it-IT" altLang="it-IT"/>
              <a:pPr/>
              <a:t>59</a:t>
            </a:fld>
            <a:endParaRPr lang="it-IT" altLang="it-IT"/>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933496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Lo sanno bene coloro che lavorano con strumenti rumorosi come il martello pneumatico. O vivono in un palazzo che al seminterrato ospita una palestra specializzata in corsi di spinning. O hanno una vicina che ha appena partorito tre gemelli. Volendo salvare timpani e salute mentale, un dispositivo antirumore è quasi indispensabile. E non sempre è sufficiente (o possibile) limitarsi all’uso di un buon materiale fonoassorbente: ci sono circostanze in cui è indispensabile dotarsi di strumenti un po’ più complicati, detti dispositivi di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soppressione attiva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del suono.</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La storia di un tale dispositivo parte da un concetto elementare, quello di onda. </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61</a:t>
            </a:fld>
            <a:endParaRPr lang="en-GB" dirty="0"/>
          </a:p>
        </p:txBody>
      </p:sp>
    </p:spTree>
    <p:extLst>
      <p:ext uri="{BB962C8B-B14F-4D97-AF65-F5344CB8AC3E}">
        <p14:creationId xmlns:p14="http://schemas.microsoft.com/office/powerpoint/2010/main" val="2937512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6</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z="1200" dirty="0" smtClean="0">
                <a:latin typeface="Times New Roman" panose="02020603050405020304" pitchFamily="18" charset="0"/>
                <a:ea typeface="ＭＳ Ｐゴシック" panose="020B0600070205080204" pitchFamily="34" charset="-128"/>
              </a:rPr>
              <a:t>Le </a:t>
            </a:r>
            <a:r>
              <a:rPr lang="en-US" altLang="it-IT" sz="1200" dirty="0" err="1" smtClean="0">
                <a:latin typeface="Times New Roman" panose="02020603050405020304" pitchFamily="18" charset="0"/>
                <a:ea typeface="ＭＳ Ｐゴシック" panose="020B0600070205080204" pitchFamily="34" charset="-128"/>
              </a:rPr>
              <a:t>persone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costruiscono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attivamente</a:t>
            </a:r>
            <a:r>
              <a:rPr lang="en-US" altLang="it-IT" sz="1200" dirty="0" smtClean="0">
                <a:latin typeface="Times New Roman" panose="02020603050405020304" pitchFamily="18" charset="0"/>
                <a:ea typeface="ＭＳ Ｐゴシック" panose="020B0600070205080204" pitchFamily="34" charset="-128"/>
              </a:rPr>
              <a:t> le </a:t>
            </a:r>
            <a:r>
              <a:rPr lang="en-US" altLang="it-IT" sz="1200" dirty="0" err="1" smtClean="0">
                <a:latin typeface="Times New Roman" panose="02020603050405020304" pitchFamily="18" charset="0"/>
                <a:ea typeface="ＭＳ Ｐゴシック" panose="020B0600070205080204" pitchFamily="34" charset="-128"/>
              </a:rPr>
              <a:t>nuove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conoscenze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attraverso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l’interazione</a:t>
            </a:r>
            <a:r>
              <a:rPr lang="en-US" altLang="it-IT" sz="1200" dirty="0" smtClean="0">
                <a:latin typeface="Times New Roman" panose="02020603050405020304" pitchFamily="18" charset="0"/>
                <a:ea typeface="ＭＳ Ｐゴシック" panose="020B0600070205080204" pitchFamily="34" charset="-128"/>
              </a:rPr>
              <a:t> con </a:t>
            </a:r>
            <a:r>
              <a:rPr lang="en-US" altLang="it-IT" sz="1200" dirty="0" err="1" smtClean="0">
                <a:latin typeface="Times New Roman" panose="02020603050405020304" pitchFamily="18" charset="0"/>
                <a:ea typeface="ＭＳ Ｐゴシック" panose="020B0600070205080204" pitchFamily="34" charset="-128"/>
              </a:rPr>
              <a:t>l’ambiente</a:t>
            </a:r>
            <a:r>
              <a:rPr lang="en-US" altLang="it-IT" sz="1200" dirty="0" smtClean="0">
                <a:latin typeface="Times New Roman" panose="02020603050405020304" pitchFamily="18" charset="0"/>
                <a:ea typeface="ＭＳ Ｐゴシック" panose="020B0600070205080204" pitchFamily="34" charset="-128"/>
              </a:rPr>
              <a:t> </a:t>
            </a:r>
          </a:p>
          <a:p>
            <a:pPr eaLnBrk="1" hangingPunct="1"/>
            <a:r>
              <a:rPr lang="en-US" altLang="it-IT" sz="1200" dirty="0" err="1" smtClean="0">
                <a:latin typeface="Times New Roman" panose="02020603050405020304" pitchFamily="18" charset="0"/>
                <a:ea typeface="ＭＳ Ｐゴシック" panose="020B0600070205080204" pitchFamily="34" charset="-128"/>
              </a:rPr>
              <a:t>Ogni</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cosa</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leggiamo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vediamo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sentiamo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percepiamo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tocchiamo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viene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messa</a:t>
            </a:r>
            <a:r>
              <a:rPr lang="en-US" altLang="it-IT" sz="1200" dirty="0" smtClean="0">
                <a:latin typeface="Times New Roman" panose="02020603050405020304" pitchFamily="18" charset="0"/>
                <a:ea typeface="ＭＳ Ｐゴシック" panose="020B0600070205080204" pitchFamily="34" charset="-128"/>
              </a:rPr>
              <a:t> a </a:t>
            </a:r>
            <a:r>
              <a:rPr lang="en-US" altLang="it-IT" sz="1200" dirty="0" err="1" smtClean="0">
                <a:latin typeface="Times New Roman" panose="02020603050405020304" pitchFamily="18" charset="0"/>
                <a:ea typeface="ＭＳ Ｐゴシック" panose="020B0600070205080204" pitchFamily="34" charset="-128"/>
              </a:rPr>
              <a:t>confronto</a:t>
            </a:r>
            <a:r>
              <a:rPr lang="en-US" altLang="it-IT" sz="1200" dirty="0" smtClean="0">
                <a:latin typeface="Times New Roman" panose="02020603050405020304" pitchFamily="18" charset="0"/>
                <a:ea typeface="ＭＳ Ｐゴシック" panose="020B0600070205080204" pitchFamily="34" charset="-128"/>
              </a:rPr>
              <a:t> con la nostra </a:t>
            </a:r>
            <a:r>
              <a:rPr lang="en-US" altLang="it-IT" sz="1200" dirty="0" err="1" smtClean="0">
                <a:latin typeface="Times New Roman" panose="02020603050405020304" pitchFamily="18" charset="0"/>
                <a:ea typeface="ＭＳ Ｐゴシック" panose="020B0600070205080204" pitchFamily="34" charset="-128"/>
              </a:rPr>
              <a:t>mappa</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cognitiva</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preesistente</a:t>
            </a:r>
            <a:r>
              <a:rPr lang="en-US" altLang="it-IT" sz="1200" dirty="0" smtClean="0">
                <a:latin typeface="Times New Roman" panose="02020603050405020304" pitchFamily="18" charset="0"/>
                <a:ea typeface="ＭＳ Ｐゴシック" panose="020B0600070205080204" pitchFamily="34" charset="-128"/>
              </a:rPr>
              <a:t> </a:t>
            </a:r>
          </a:p>
          <a:p>
            <a:pPr eaLnBrk="1" hangingPunct="1"/>
            <a:r>
              <a:rPr lang="en-US" altLang="it-IT" sz="1200" dirty="0" smtClean="0">
                <a:latin typeface="Times New Roman" panose="02020603050405020304" pitchFamily="18" charset="0"/>
                <a:ea typeface="ＭＳ Ｐゴシック" panose="020B0600070205080204" pitchFamily="34" charset="-128"/>
              </a:rPr>
              <a:t>La </a:t>
            </a:r>
            <a:r>
              <a:rPr lang="en-US" altLang="it-IT" sz="1200" dirty="0" err="1" smtClean="0">
                <a:latin typeface="Times New Roman" panose="02020603050405020304" pitchFamily="18" charset="0"/>
                <a:ea typeface="ＭＳ Ｐゴシック" panose="020B0600070205080204" pitchFamily="34" charset="-128"/>
              </a:rPr>
              <a:t>conoscenza</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divente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sempre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più</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significativa</a:t>
            </a:r>
            <a:r>
              <a:rPr lang="en-US" altLang="it-IT" sz="1200" dirty="0" smtClean="0">
                <a:latin typeface="Times New Roman" panose="02020603050405020304" pitchFamily="18" charset="0"/>
                <a:ea typeface="ＭＳ Ｐゴシック" panose="020B0600070205080204" pitchFamily="34" charset="-128"/>
              </a:rPr>
              <a:t> se </a:t>
            </a:r>
            <a:r>
              <a:rPr lang="en-US" altLang="it-IT" sz="1200" dirty="0" err="1" smtClean="0">
                <a:latin typeface="Times New Roman" panose="02020603050405020304" pitchFamily="18" charset="0"/>
                <a:ea typeface="ＭＳ Ｐゴシック" panose="020B0600070205080204" pitchFamily="34" charset="-128"/>
              </a:rPr>
              <a:t>riusciamo</a:t>
            </a:r>
            <a:r>
              <a:rPr lang="en-US" altLang="it-IT" sz="1200" dirty="0" smtClean="0">
                <a:latin typeface="Times New Roman" panose="02020603050405020304" pitchFamily="18" charset="0"/>
                <a:ea typeface="ＭＳ Ｐゴシック" panose="020B0600070205080204" pitchFamily="34" charset="-128"/>
              </a:rPr>
              <a:t> ad </a:t>
            </a:r>
            <a:r>
              <a:rPr lang="en-US" altLang="it-IT" sz="1200" dirty="0" err="1" smtClean="0">
                <a:latin typeface="Times New Roman" panose="02020603050405020304" pitchFamily="18" charset="0"/>
                <a:ea typeface="ＭＳ Ｐゴシック" panose="020B0600070205080204" pitchFamily="34" charset="-128"/>
              </a:rPr>
              <a:t>usarla</a:t>
            </a:r>
            <a:r>
              <a:rPr lang="en-US" altLang="it-IT" sz="1200" dirty="0" smtClean="0">
                <a:latin typeface="Times New Roman" panose="02020603050405020304" pitchFamily="18" charset="0"/>
                <a:ea typeface="ＭＳ Ｐゴシック" panose="020B0600070205080204" pitchFamily="34" charset="-128"/>
              </a:rPr>
              <a:t> con </a:t>
            </a:r>
            <a:r>
              <a:rPr lang="en-US" altLang="it-IT" sz="1200" dirty="0" err="1" smtClean="0">
                <a:latin typeface="Times New Roman" panose="02020603050405020304" pitchFamily="18" charset="0"/>
                <a:ea typeface="ＭＳ Ｐゴシック" panose="020B0600070205080204" pitchFamily="34" charset="-128"/>
              </a:rPr>
              <a:t>successo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nel</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nostro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ambiente</a:t>
            </a:r>
            <a:r>
              <a:rPr lang="en-US" altLang="it-IT" sz="1200" dirty="0" smtClean="0">
                <a:latin typeface="Times New Roman" panose="02020603050405020304" pitchFamily="18" charset="0"/>
                <a:ea typeface="ＭＳ Ｐゴシック" panose="020B0600070205080204" pitchFamily="34" charset="-128"/>
              </a:rPr>
              <a:t>  </a:t>
            </a:r>
          </a:p>
          <a:p>
            <a:pPr eaLnBrk="1" hangingPunct="1"/>
            <a:r>
              <a:rPr lang="en-US" altLang="it-IT" sz="1200" dirty="0" err="1" smtClean="0">
                <a:latin typeface="Times New Roman" panose="02020603050405020304" pitchFamily="18" charset="0"/>
                <a:ea typeface="ＭＳ Ｐゴシック" panose="020B0600070205080204" pitchFamily="34" charset="-128"/>
              </a:rPr>
              <a:t>Noi</a:t>
            </a:r>
            <a:r>
              <a:rPr lang="en-US" altLang="it-IT" sz="1200" dirty="0" smtClean="0">
                <a:latin typeface="Times New Roman" panose="02020603050405020304" pitchFamily="18" charset="0"/>
                <a:ea typeface="ＭＳ Ｐゴシック" panose="020B0600070205080204" pitchFamily="34" charset="-128"/>
              </a:rPr>
              <a:t> non </a:t>
            </a:r>
            <a:r>
              <a:rPr lang="en-US" altLang="it-IT" sz="1200" dirty="0" err="1" smtClean="0">
                <a:latin typeface="Times New Roman" panose="02020603050405020304" pitchFamily="18" charset="0"/>
                <a:ea typeface="ＭＳ Ｐゴシック" panose="020B0600070205080204" pitchFamily="34" charset="-128"/>
              </a:rPr>
              <a:t>siamo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delle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semplici</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banche-dati</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che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assorbono</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passivamente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l’informazione</a:t>
            </a:r>
            <a:r>
              <a:rPr lang="en-US" altLang="it-IT" sz="1200" dirty="0" smtClean="0">
                <a:latin typeface="Times New Roman" panose="02020603050405020304" pitchFamily="18" charset="0"/>
                <a:ea typeface="ＭＳ Ｐゴシック" panose="020B0600070205080204" pitchFamily="34" charset="-128"/>
              </a:rPr>
              <a:t> e la </a:t>
            </a:r>
            <a:r>
              <a:rPr lang="en-US" altLang="it-IT" sz="1200" dirty="0" err="1" smtClean="0">
                <a:latin typeface="Times New Roman" panose="02020603050405020304" pitchFamily="18" charset="0"/>
                <a:ea typeface="ＭＳ Ｐゴシック" panose="020B0600070205080204" pitchFamily="34" charset="-128"/>
              </a:rPr>
              <a:t>conoscenza</a:t>
            </a:r>
            <a:r>
              <a:rPr lang="en-US" altLang="it-IT" sz="1200" dirty="0" smtClean="0">
                <a:latin typeface="Times New Roman" panose="02020603050405020304" pitchFamily="18" charset="0"/>
                <a:ea typeface="ＭＳ Ｐゴシック" panose="020B0600070205080204" pitchFamily="34" charset="-128"/>
              </a:rPr>
              <a:t> non </a:t>
            </a:r>
            <a:r>
              <a:rPr lang="en-US" altLang="it-IT" sz="1200" dirty="0" err="1" smtClean="0">
                <a:latin typeface="Times New Roman" panose="02020603050405020304" pitchFamily="18" charset="0"/>
                <a:ea typeface="ＭＳ Ｐゴシック" panose="020B0600070205080204" pitchFamily="34" charset="-128"/>
              </a:rPr>
              <a:t>può</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essere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trasmessa</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semplicemente</a:t>
            </a:r>
            <a:r>
              <a:rPr lang="en-US" altLang="it-IT" sz="1200" dirty="0" smtClean="0">
                <a:latin typeface="Times New Roman" panose="02020603050405020304" pitchFamily="18" charset="0"/>
                <a:ea typeface="ＭＳ Ｐゴシック" panose="020B0600070205080204" pitchFamily="34" charset="-128"/>
              </a:rPr>
              <a:t> </a:t>
            </a:r>
            <a:r>
              <a:rPr lang="en-US" altLang="it-IT" sz="1200" dirty="0" err="1" smtClean="0">
                <a:latin typeface="Times New Roman" panose="02020603050405020304" pitchFamily="18" charset="0"/>
                <a:ea typeface="ＭＳ Ｐゴシック" panose="020B0600070205080204" pitchFamily="34" charset="-128"/>
              </a:rPr>
              <a:t>attraverso</a:t>
            </a:r>
            <a:r>
              <a:rPr lang="en-US" altLang="it-IT" sz="1200" dirty="0" smtClean="0">
                <a:latin typeface="Times New Roman" panose="02020603050405020304" pitchFamily="18" charset="0"/>
                <a:ea typeface="ＭＳ Ｐゴシック" panose="020B0600070205080204" pitchFamily="34" charset="-128"/>
              </a:rPr>
              <a:t> la </a:t>
            </a:r>
            <a:r>
              <a:rPr lang="en-US" altLang="it-IT" sz="1200" dirty="0" err="1" smtClean="0">
                <a:latin typeface="Times New Roman" panose="02020603050405020304" pitchFamily="18" charset="0"/>
                <a:ea typeface="ＭＳ Ｐゴシック" panose="020B0600070205080204" pitchFamily="34" charset="-128"/>
              </a:rPr>
              <a:t>lettura</a:t>
            </a:r>
            <a:r>
              <a:rPr lang="en-US" altLang="it-IT" sz="1200" dirty="0" smtClean="0">
                <a:latin typeface="Times New Roman" panose="02020603050405020304" pitchFamily="18" charset="0"/>
                <a:ea typeface="ＭＳ Ｐゴシック" panose="020B0600070205080204" pitchFamily="34" charset="-128"/>
              </a:rPr>
              <a:t> o </a:t>
            </a:r>
            <a:r>
              <a:rPr lang="en-US" altLang="it-IT" sz="1200" dirty="0" err="1" smtClean="0">
                <a:latin typeface="Times New Roman" panose="02020603050405020304" pitchFamily="18" charset="0"/>
                <a:ea typeface="ＭＳ Ｐゴシック" panose="020B0600070205080204" pitchFamily="34" charset="-128"/>
              </a:rPr>
              <a:t>l’ascolto</a:t>
            </a:r>
            <a:r>
              <a:rPr lang="en-US" altLang="it-IT" sz="1200" dirty="0" smtClean="0">
                <a:latin typeface="Times New Roman" panose="02020603050405020304" pitchFamily="18" charset="0"/>
                <a:ea typeface="ＭＳ Ｐゴシック" panose="020B0600070205080204" pitchFamily="34" charset="-128"/>
              </a:rPr>
              <a:t> </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considerata come un </a:t>
            </a:r>
            <a:r>
              <a:rPr lang="it-IT" altLang="it-IT" i="1" dirty="0" smtClean="0">
                <a:solidFill>
                  <a:srgbClr val="FF0000"/>
                </a:solidFill>
                <a:latin typeface="Times New Roman" panose="02020603050405020304" pitchFamily="18" charset="0"/>
                <a:ea typeface="ＭＳ Ｐゴシック" panose="020B0600070205080204" pitchFamily="34" charset="-128"/>
              </a:rPr>
              <a:t>recipiente vuoto da riempire</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Per i </a:t>
            </a:r>
            <a:r>
              <a:rPr lang="it-IT" altLang="it-IT" i="1" dirty="0" smtClean="0">
                <a:solidFill>
                  <a:srgbClr val="FF0000"/>
                </a:solidFill>
                <a:latin typeface="Times New Roman" panose="02020603050405020304" pitchFamily="18" charset="0"/>
                <a:ea typeface="ＭＳ Ｐゴシック" panose="020B0600070205080204" pitchFamily="34" charset="-128"/>
              </a:rPr>
              <a:t>behavioristi</a:t>
            </a:r>
            <a:r>
              <a:rPr lang="it-IT" altLang="it-IT" dirty="0" smtClean="0">
                <a:solidFill>
                  <a:srgbClr val="0000FF"/>
                </a:solidFill>
                <a:latin typeface="Times New Roman" panose="02020603050405020304" pitchFamily="18" charset="0"/>
                <a:ea typeface="ＭＳ Ｐゴシック" panose="020B0600070205080204" pitchFamily="34" charset="-128"/>
              </a:rPr>
              <a:t>, l’</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è un cambiamento di comportamento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L’</a:t>
            </a:r>
            <a:r>
              <a:rPr lang="it-IT" altLang="it-IT" i="1" dirty="0" smtClean="0">
                <a:solidFill>
                  <a:srgbClr val="FF0000"/>
                </a:solidFill>
                <a:latin typeface="Times New Roman" panose="02020603050405020304" pitchFamily="18" charset="0"/>
                <a:ea typeface="ＭＳ Ｐゴシック" panose="020B0600070205080204" pitchFamily="34" charset="-128"/>
              </a:rPr>
              <a:t>idea centrale</a:t>
            </a:r>
            <a:r>
              <a:rPr lang="it-IT" altLang="it-IT" dirty="0" smtClean="0">
                <a:solidFill>
                  <a:srgbClr val="0000FF"/>
                </a:solidFill>
                <a:latin typeface="Times New Roman" panose="02020603050405020304" pitchFamily="18" charset="0"/>
                <a:ea typeface="ＭＳ Ｐゴシック" panose="020B0600070205080204" pitchFamily="34" charset="-128"/>
              </a:rPr>
              <a:t> è che </a:t>
            </a:r>
            <a:r>
              <a:rPr lang="it-IT" altLang="it-IT" i="1" dirty="0" smtClean="0">
                <a:solidFill>
                  <a:srgbClr val="FF0000"/>
                </a:solidFill>
                <a:latin typeface="Times New Roman" panose="02020603050405020304" pitchFamily="18" charset="0"/>
                <a:ea typeface="ＭＳ Ｐゴシック" panose="020B0600070205080204" pitchFamily="34" charset="-128"/>
              </a:rPr>
              <a:t>non esista una realtà oggettiva esterna che noi apprendiamo attraverso i nostri sensi</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Esiste un </a:t>
            </a:r>
            <a:r>
              <a:rPr lang="it-IT" altLang="it-IT" i="1" dirty="0" smtClean="0">
                <a:solidFill>
                  <a:srgbClr val="FF0000"/>
                </a:solidFill>
                <a:latin typeface="Times New Roman" panose="02020603050405020304" pitchFamily="18" charset="0"/>
                <a:ea typeface="ＭＳ Ｐゴシック" panose="020B0600070205080204" pitchFamily="34" charset="-128"/>
              </a:rPr>
              <a:t>apprendimento nel momento in cui l’individuo dà una risposta corretta</a:t>
            </a:r>
            <a:r>
              <a:rPr lang="it-IT" altLang="it-IT" dirty="0" smtClean="0">
                <a:solidFill>
                  <a:srgbClr val="0000FF"/>
                </a:solidFill>
                <a:latin typeface="Times New Roman" panose="02020603050405020304" pitchFamily="18" charset="0"/>
                <a:ea typeface="ＭＳ Ｐゴシック" panose="020B0600070205080204" pitchFamily="34" charset="-128"/>
              </a:rPr>
              <a:t> (manifesta un comportamento previsto) </a:t>
            </a:r>
            <a:r>
              <a:rPr lang="it-IT" altLang="it-IT" i="1" dirty="0" smtClean="0">
                <a:solidFill>
                  <a:srgbClr val="FF0000"/>
                </a:solidFill>
                <a:latin typeface="Times New Roman" panose="02020603050405020304" pitchFamily="18" charset="0"/>
                <a:ea typeface="ＭＳ Ｐゴシック" panose="020B0600070205080204" pitchFamily="34" charset="-128"/>
              </a:rPr>
              <a:t>a un dato stimolo</a:t>
            </a:r>
            <a:r>
              <a:rPr lang="it-IT" altLang="it-IT" dirty="0" smtClean="0">
                <a:solidFill>
                  <a:srgbClr val="0000FF"/>
                </a:solidFill>
                <a:latin typeface="Times New Roman" panose="02020603050405020304" pitchFamily="18" charset="0"/>
                <a:ea typeface="ＭＳ Ｐゴシック" panose="020B0600070205080204" pitchFamily="34" charset="-128"/>
              </a:rPr>
              <a:t>.</a:t>
            </a:r>
          </a:p>
          <a:p>
            <a:pPr eaLnBrk="1" hangingPunct="1"/>
            <a:r>
              <a:rPr lang="it-IT" altLang="it-IT" dirty="0" smtClean="0">
                <a:solidFill>
                  <a:srgbClr val="0000FF"/>
                </a:solidFill>
                <a:latin typeface="Times New Roman" panose="02020603050405020304" pitchFamily="18" charset="0"/>
                <a:ea typeface="ＭＳ Ｐゴシック" panose="020B0600070205080204" pitchFamily="34" charset="-128"/>
              </a:rPr>
              <a:t>I </a:t>
            </a:r>
            <a:r>
              <a:rPr lang="it-IT" altLang="it-IT" i="1" dirty="0" smtClean="0">
                <a:solidFill>
                  <a:srgbClr val="FF0000"/>
                </a:solidFill>
                <a:latin typeface="Times New Roman" panose="02020603050405020304" pitchFamily="18" charset="0"/>
                <a:ea typeface="ＭＳ Ｐゴシック" panose="020B0600070205080204" pitchFamily="34" charset="-128"/>
              </a:rPr>
              <a:t>comportamenti</a:t>
            </a:r>
            <a:r>
              <a:rPr lang="it-IT" altLang="it-IT" dirty="0" smtClean="0">
                <a:solidFill>
                  <a:srgbClr val="0000FF"/>
                </a:solidFill>
                <a:latin typeface="Times New Roman" panose="02020603050405020304" pitchFamily="18" charset="0"/>
                <a:ea typeface="ＭＳ Ｐゴシック" panose="020B0600070205080204" pitchFamily="34" charset="-128"/>
              </a:rPr>
              <a:t> sono </a:t>
            </a:r>
            <a:r>
              <a:rPr lang="it-IT" altLang="it-IT" i="1" dirty="0" smtClean="0">
                <a:solidFill>
                  <a:srgbClr val="FF0000"/>
                </a:solidFill>
                <a:latin typeface="Times New Roman" panose="02020603050405020304" pitchFamily="18" charset="0"/>
                <a:ea typeface="ＭＳ Ｐゴシック" panose="020B0600070205080204" pitchFamily="34" charset="-128"/>
              </a:rPr>
              <a:t>determinati dalle condizioni ambientali</a:t>
            </a:r>
            <a:r>
              <a:rPr lang="it-IT" altLang="it-IT" dirty="0" smtClean="0">
                <a:solidFill>
                  <a:srgbClr val="0000FF"/>
                </a:solidFill>
                <a:latin typeface="Times New Roman" panose="02020603050405020304" pitchFamily="18" charset="0"/>
                <a:ea typeface="ＭＳ Ｐゴシック" panose="020B0600070205080204" pitchFamily="34" charset="-128"/>
              </a:rPr>
              <a:t>, poiché i behavioristi ritengono che l’essere umano sia un essere passivo, e che sia sufficiente manipolare le condizioni ambientali per ottenere i comportamenti voluti.</a:t>
            </a:r>
          </a:p>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7786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Lo sanno bene coloro che lavorano con strumenti rumorosi come il martello pneumatico. O vivono in un palazzo che al seminterrato ospita una palestra specializzata in corsi di spinning. O hanno una vicina che ha appena partorito tre gemelli. Volendo salvare timpani e salute mentale, un dispositivo antirumore è quasi indispensabile. E non sempre è sufficiente (o possibile) limitarsi all’uso di un buon materiale fonoassorbente: ci sono circostanze in cui è indispensabile dotarsi di strumenti un po’ più complicati, detti dispositivi di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soppressione attiva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del suono.</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La storia di un tale dispositivo parte da un concetto elementare, quello di onda. </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62</a:t>
            </a:fld>
            <a:endParaRPr lang="en-GB" dirty="0"/>
          </a:p>
        </p:txBody>
      </p:sp>
    </p:spTree>
    <p:extLst>
      <p:ext uri="{BB962C8B-B14F-4D97-AF65-F5344CB8AC3E}">
        <p14:creationId xmlns:p14="http://schemas.microsoft.com/office/powerpoint/2010/main" val="2097727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Ogni anno una percentuale variabile dal 4 al 10% dei parti che avvengono nel nostro Paese è pretermine, cioè avviene prima della trentaseiesima settimana di gestazione. I neonati prematuri necessitano quasi sempre di un soggiorno più o meno prolungato in incubatrice, all’interno di un reparto di terapia intensiva. Purtroppo è molto difficile ricreare artificialmente alcune caratteristiche del grembo materno, che questi bambini hanno dovuto abbandonare troppo presto: in particolare, è difficile realizzare lo smorzamento acustico che rende la pancia della mamma un luogo tanto piacevole e protettivo. In incubatrice rumori di origini diverse: ci sono suoni legati al funzionamento dell’incubatrice (sistema di ventilazione, riscaldamento, allarmi e segnalazioni varie), suoni connessi all’utilizzo della stessa (apertura e chiusura di sportelli e calotta, operazioni di assistenza e manutenzione, piccoli urti accidentali), suoni provenienti dall’esterno e trasmessi per via aerea (legati alla disposizione di spazi e ambienti nei reparti di terapia intensiva neonatale, alla presenza di altre apparecchiature medicali e all’attività giornaliera del personale ospedaliero) e, infine, suoni prodotti all’interno (il pianto del neonato, amplificato dalla calotta dell’incubatrice a causa di fenomeni di riverbero e riflessione). In sostanza, si stima che in un periodo di 48 ore si possano rilevare all’interno di un’incubatrice circa cinquemila eventi rumorosi potenzialmente pericolosi per la salute del neonato. In particolare, il povero piccino viene svegliato in media 132 volte nelle 24 ore, godendo quindi di periodi di quiete continuativa lunghi al massimo tra i 4 e i 9 minuti.</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63</a:t>
            </a:fld>
            <a:endParaRPr lang="en-GB" dirty="0"/>
          </a:p>
        </p:txBody>
      </p:sp>
    </p:spTree>
    <p:extLst>
      <p:ext uri="{BB962C8B-B14F-4D97-AF65-F5344CB8AC3E}">
        <p14:creationId xmlns:p14="http://schemas.microsoft.com/office/powerpoint/2010/main" val="3280677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258D9C-D9BE-4415-8E6A-8683F6B5E3CE}" type="slidenum">
              <a:rPr lang="it-IT" altLang="it-IT"/>
              <a:pPr/>
              <a:t>66</a:t>
            </a:fld>
            <a:endParaRPr lang="it-IT" altLang="it-IT"/>
          </a:p>
        </p:txBody>
      </p:sp>
      <p:sp>
        <p:nvSpPr>
          <p:cNvPr id="81922" name="Rectangle 2"/>
          <p:cNvSpPr>
            <a:spLocks noGrp="1" noRot="1" noChangeAspect="1" noChangeArrowheads="1" noTextEdit="1"/>
          </p:cNvSpPr>
          <p:nvPr>
            <p:ph type="sldImg"/>
          </p:nvPr>
        </p:nvSpPr>
        <p:spPr>
          <a:xfrm>
            <a:off x="1162050" y="698500"/>
            <a:ext cx="4559300" cy="3419475"/>
          </a:xfrm>
          <a:ln/>
        </p:spPr>
      </p:sp>
      <p:sp>
        <p:nvSpPr>
          <p:cNvPr id="81923" name="Rectangle 3"/>
          <p:cNvSpPr>
            <a:spLocks noGrp="1" noChangeArrowheads="1"/>
          </p:cNvSpPr>
          <p:nvPr>
            <p:ph type="body" idx="1"/>
          </p:nvPr>
        </p:nvSpPr>
        <p:spPr>
          <a:xfrm>
            <a:off x="928688" y="4327525"/>
            <a:ext cx="5027612" cy="4117975"/>
          </a:xfrm>
        </p:spPr>
        <p:txBody>
          <a:bodyPr lIns="90324" tIns="45162" rIns="90324" bIns="45162"/>
          <a:lstStyle/>
          <a:p>
            <a:endParaRPr lang="it-IT" altLang="it-IT"/>
          </a:p>
        </p:txBody>
      </p:sp>
    </p:spTree>
    <p:extLst>
      <p:ext uri="{BB962C8B-B14F-4D97-AF65-F5344CB8AC3E}">
        <p14:creationId xmlns:p14="http://schemas.microsoft.com/office/powerpoint/2010/main" val="2618843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Il punto è che la nostra percezione del suono non è lineare, bensì logaritmica: se, pur avendo rimosso le formule, avete trattenuto almeno un vago ricordo di quello che è il grafico della funzione logaritmo, non avrete difficoltà a capire cosa significa. La funzione logaritmo, infatti, cresce molto velocemente finché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x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è piccolo, per rallentare sempre più a mano a mano che </a:t>
            </a:r>
            <a:r>
              <a:rPr lang="it-IT" sz="1200" b="0" i="1" u="none" strike="noStrike" kern="1200" baseline="0" dirty="0" smtClean="0">
                <a:solidFill>
                  <a:schemeClr val="tx1"/>
                </a:solidFill>
                <a:latin typeface="Arial" panose="020B0604020202020204" pitchFamily="34" charset="0"/>
                <a:ea typeface="+mn-ea"/>
                <a:cs typeface="Arial" panose="020B0604020202020204" pitchFamily="34" charset="0"/>
              </a:rPr>
              <a:t>x </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aumenta. Dire che la percezione del suono è logaritmica significa dunque che la coppia orecchio-cervello è molto sensibile alle frequenze basse, mentre lo è molto meno alle frequenze alte. La percezione del suono è logaritmica anche per quello che riguarda la sua intensità (e, di conseguenza, il volume percepito). Raddoppiando l’intensità (misurata in W/m</a:t>
            </a:r>
            <a:r>
              <a:rPr lang="it-IT" sz="1200" b="0" i="0" u="none" strike="noStrike" kern="1200" baseline="30000" dirty="0" smtClean="0">
                <a:solidFill>
                  <a:schemeClr val="tx1"/>
                </a:solidFill>
                <a:latin typeface="Arial" panose="020B0604020202020204" pitchFamily="34" charset="0"/>
                <a:ea typeface="+mn-ea"/>
                <a:cs typeface="Arial" panose="020B0604020202020204" pitchFamily="34" charset="0"/>
              </a:rPr>
              <a:t>2</a:t>
            </a:r>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 di un suono, infatti, l’orecchio non percepisce un volume doppio, come succederebbe se la risposta fosse lineare. Per percepire un volume doppio, è invece necessario aumentare l’intensità approssimativamente di un fattore 10. In altri termini, se raddoppiamo l’intensità di un suono percepiamo un volume solo di poco maggiore, se la triplichiamo saliamo ancora un pochino, ma dobbiamo moltiplicarla addirittura per 10 per riuscire a raddoppiare il volume percepito.</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67</a:t>
            </a:fld>
            <a:endParaRPr lang="en-GB" dirty="0"/>
          </a:p>
        </p:txBody>
      </p:sp>
    </p:spTree>
    <p:extLst>
      <p:ext uri="{BB962C8B-B14F-4D97-AF65-F5344CB8AC3E}">
        <p14:creationId xmlns:p14="http://schemas.microsoft.com/office/powerpoint/2010/main" val="5814413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siamo in grado di riconoscere un intervallo (di ottava, quinta o quarta) sia se lo suoniamo all’estremità sinistra della tastiera del pianoforte, sia se lo produciamo all’estremità destra. Spostarsi lungo la tastiera del pianoforte vuol dire variare la frequenza delle note prodotte: se un La vibra alla frequenza di 220 hertz, quello dell’ottava superiore vibra a 440 e quello dell’ottava ancora successiva vibra a 880. La differenza tra i primi due è quindi di 220 hertz, minore di quella tra il secondo e il terzo, che ne vale invece 440. Rappresentata in scala lineare, quindi, la tastiera del pianoforte risulterebbe più o meno così: </a:t>
            </a:r>
          </a:p>
          <a:p>
            <a:r>
              <a:rPr lang="it-IT" sz="1200" b="0" i="0" u="none" strike="noStrike" kern="1200" baseline="0" dirty="0" smtClean="0">
                <a:solidFill>
                  <a:schemeClr val="tx1"/>
                </a:solidFill>
                <a:latin typeface="Arial" panose="020B0604020202020204" pitchFamily="34" charset="0"/>
                <a:ea typeface="+mn-ea"/>
                <a:cs typeface="Arial" panose="020B0604020202020204" pitchFamily="34" charset="0"/>
              </a:rPr>
              <a:t>Invece, il nostro orecchio percepisce un intervallo di ottava sia se suoniamo i primi due La, sia se suoniamo il secondo e il terzo: questo, appunto, perché l’orecchio è logaritmico, e quindi trasforma differenze in rapporti (come ci insegnerebbe una delle formule che abbiamo lasciato volar via tanto tempo fa). 440/220 vale 2/1, esattamente come 880/440, e la tastiera assume quindi l’aspetto usuale, con le ottave che si susseguono con una spaziatura uniforme.</a:t>
            </a:r>
            <a:endParaRPr lang="it-IT" dirty="0"/>
          </a:p>
        </p:txBody>
      </p:sp>
      <p:sp>
        <p:nvSpPr>
          <p:cNvPr id="4" name="Segnaposto numero diapositiva 3"/>
          <p:cNvSpPr>
            <a:spLocks noGrp="1"/>
          </p:cNvSpPr>
          <p:nvPr>
            <p:ph type="sldNum" sz="quarter" idx="10"/>
          </p:nvPr>
        </p:nvSpPr>
        <p:spPr/>
        <p:txBody>
          <a:bodyPr/>
          <a:lstStyle/>
          <a:p>
            <a:fld id="{49DD4D23-C98A-435E-AE88-9061F8349B02}" type="slidenum">
              <a:rPr lang="en-GB" smtClean="0"/>
              <a:pPr/>
              <a:t>68</a:t>
            </a:fld>
            <a:endParaRPr lang="en-GB" dirty="0"/>
          </a:p>
        </p:txBody>
      </p:sp>
    </p:spTree>
    <p:extLst>
      <p:ext uri="{BB962C8B-B14F-4D97-AF65-F5344CB8AC3E}">
        <p14:creationId xmlns:p14="http://schemas.microsoft.com/office/powerpoint/2010/main" val="1815402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DD4D23-C98A-435E-AE88-9061F8349B02}" type="slidenum">
              <a:rPr lang="en-GB" smtClean="0"/>
              <a:pPr/>
              <a:t>69</a:t>
            </a:fld>
            <a:endParaRPr lang="en-GB" dirty="0"/>
          </a:p>
        </p:txBody>
      </p:sp>
    </p:spTree>
    <p:extLst>
      <p:ext uri="{BB962C8B-B14F-4D97-AF65-F5344CB8AC3E}">
        <p14:creationId xmlns:p14="http://schemas.microsoft.com/office/powerpoint/2010/main" val="33248305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DD4D23-C98A-435E-AE88-9061F8349B02}" type="slidenum">
              <a:rPr lang="en-GB" smtClean="0"/>
              <a:pPr/>
              <a:t>70</a:t>
            </a:fld>
            <a:endParaRPr lang="en-GB" dirty="0"/>
          </a:p>
        </p:txBody>
      </p:sp>
    </p:spTree>
    <p:extLst>
      <p:ext uri="{BB962C8B-B14F-4D97-AF65-F5344CB8AC3E}">
        <p14:creationId xmlns:p14="http://schemas.microsoft.com/office/powerpoint/2010/main" val="47918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7</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solidFill>
                <a:srgbClr val="0000FF"/>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8124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8</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1200" dirty="0" smtClean="0">
                <a:latin typeface="Times New Roman" panose="02020603050405020304" pitchFamily="18" charset="0"/>
              </a:rPr>
              <a:t>Cos’è l’</a:t>
            </a:r>
            <a:r>
              <a:rPr lang="it-IT" altLang="it-IT" sz="1200" i="1" dirty="0" smtClean="0">
                <a:solidFill>
                  <a:srgbClr val="FF3300"/>
                </a:solidFill>
                <a:latin typeface="Times New Roman" panose="02020603050405020304" pitchFamily="18" charset="0"/>
              </a:rPr>
              <a:t>intelligenza emotiva (o intelligenza emozionale):</a:t>
            </a:r>
          </a:p>
          <a:p>
            <a:pPr eaLnBrk="1" hangingPunct="1"/>
            <a:endParaRPr lang="it-IT" altLang="it-IT" sz="1200" i="1" dirty="0" smtClean="0">
              <a:latin typeface="Times New Roman" panose="02020603050405020304" pitchFamily="18" charset="0"/>
            </a:endParaRPr>
          </a:p>
          <a:p>
            <a:pPr eaLnBrk="1" hangingPunct="1"/>
            <a:r>
              <a:rPr lang="it-IT" altLang="it-IT" sz="1200" dirty="0" smtClean="0">
                <a:latin typeface="Times New Roman" panose="02020603050405020304" pitchFamily="18" charset="0"/>
              </a:rPr>
              <a:t>La capacità di riconoscere i propri sentimenti, i sentimenti altrui, motivarci e </a:t>
            </a:r>
            <a:r>
              <a:rPr lang="it-IT" altLang="it-IT" sz="1200" dirty="0" err="1" smtClean="0">
                <a:latin typeface="Times New Roman" panose="02020603050405020304" pitchFamily="18" charset="0"/>
              </a:rPr>
              <a:t>gestionare</a:t>
            </a:r>
            <a:r>
              <a:rPr lang="it-IT" altLang="it-IT" sz="1200" dirty="0" smtClean="0">
                <a:latin typeface="Times New Roman" panose="02020603050405020304" pitchFamily="18" charset="0"/>
              </a:rPr>
              <a:t> adeguatamente le relazioni che abbiamo con gli altri</a:t>
            </a:r>
          </a:p>
          <a:p>
            <a:pPr eaLnBrk="1" hangingPunct="1"/>
            <a:endParaRPr lang="it-IT" altLang="it-IT" sz="1200" dirty="0" smtClean="0">
              <a:latin typeface="Times New Roman" panose="02020603050405020304" pitchFamily="18" charset="0"/>
            </a:endParaRPr>
          </a:p>
          <a:p>
            <a:pPr algn="r" eaLnBrk="1" hangingPunct="1"/>
            <a:r>
              <a:rPr lang="it-IT" altLang="it-IT" sz="1200" dirty="0" err="1" smtClean="0">
                <a:latin typeface="Times New Roman" panose="02020603050405020304" pitchFamily="18" charset="0"/>
              </a:rPr>
              <a:t>Goleman</a:t>
            </a:r>
            <a:r>
              <a:rPr lang="it-IT" altLang="it-IT" sz="1200" dirty="0" smtClean="0">
                <a:latin typeface="Times New Roman" panose="02020603050405020304" pitchFamily="18" charset="0"/>
              </a:rPr>
              <a:t> (1998)</a:t>
            </a:r>
          </a:p>
          <a:p>
            <a:pPr algn="just">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1277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6"/>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1pPr>
            <a:lvl2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2pPr>
            <a:lvl3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3pPr>
            <a:lvl4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4pPr>
            <a:lvl5pPr>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cs typeface="Arial" panose="020B0604020202020204" pitchFamily="34" charset="0"/>
              </a:defRPr>
            </a:lvl9pPr>
          </a:lstStyle>
          <a:p>
            <a:fld id="{85655716-0A78-41C7-9284-5337FFA717D4}" type="slidenum">
              <a:rPr lang="it-IT" altLang="it-IT" smtClean="0">
                <a:solidFill>
                  <a:srgbClr val="000000"/>
                </a:solidFill>
                <a:latin typeface="Verdana" panose="020B0604030504040204" pitchFamily="34" charset="0"/>
              </a:rPr>
              <a:pPr/>
              <a:t>9</a:t>
            </a:fld>
            <a:endParaRPr lang="it-IT" altLang="it-IT" smtClean="0">
              <a:solidFill>
                <a:srgbClr val="000000"/>
              </a:solidFill>
              <a:latin typeface="Verdana" panose="020B0604030504040204" pitchFamily="34" charset="0"/>
            </a:endParaRPr>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8" name="Segnaposto note 2"/>
          <p:cNvSpPr>
            <a:spLocks noGrp="1"/>
          </p:cNvSpPr>
          <p:nvPr>
            <p:ph type="body" sz="quarter" idx="1"/>
          </p:nvPr>
        </p:nvSpPr>
        <p:spPr>
          <a:xfrm>
            <a:off x="612775" y="5089525"/>
            <a:ext cx="6046788" cy="481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1200" i="1" dirty="0" smtClean="0">
                <a:solidFill>
                  <a:srgbClr val="FF3300"/>
                </a:solidFill>
                <a:latin typeface="Times New Roman" panose="02020603050405020304" pitchFamily="18" charset="0"/>
              </a:rPr>
              <a:t>Teoria delle intelligenze multiple: </a:t>
            </a:r>
            <a:r>
              <a:rPr lang="it-IT" altLang="it-IT" sz="1200" dirty="0" smtClean="0">
                <a:latin typeface="Times New Roman" panose="02020603050405020304" pitchFamily="18" charset="0"/>
              </a:rPr>
              <a:t>gli esseri viventi si sono evoluti in modo da esprimere sette forme di intelligenza: linguistica, musicale,  logico-matematica, spaziale, corporeo-cinestetica,  intrapersonale e interpersonale.</a:t>
            </a:r>
          </a:p>
          <a:p>
            <a:pPr eaLnBrk="1" hangingPunct="1"/>
            <a:r>
              <a:rPr lang="it-IT" altLang="it-IT" sz="1200" dirty="0" smtClean="0">
                <a:latin typeface="Times New Roman" panose="02020603050405020304" pitchFamily="18" charset="0"/>
              </a:rPr>
              <a:t> </a:t>
            </a:r>
          </a:p>
          <a:p>
            <a:pPr eaLnBrk="1" hangingPunct="1"/>
            <a:r>
              <a:rPr lang="it-IT" altLang="it-IT" sz="1200" dirty="0" smtClean="0">
                <a:latin typeface="Times New Roman" panose="02020603050405020304" pitchFamily="18" charset="0"/>
              </a:rPr>
              <a:t>Ciascuna intelligenza implica particolari forme di  processualità e rappresenta un sistema a sé che si sviluppa secondo ritmi e modi diversi, con basi e regole biologiche sue proprie (ipotizza una base biologica per ogni intelligenza) </a:t>
            </a:r>
          </a:p>
          <a:p>
            <a:r>
              <a:rPr lang="it-IT" sz="1200" kern="1200" dirty="0" smtClean="0">
                <a:solidFill>
                  <a:schemeClr val="tx1"/>
                </a:solidFill>
                <a:effectLst/>
                <a:latin typeface="Arial" panose="020B0604020202020204" pitchFamily="34" charset="0"/>
                <a:ea typeface="+mn-ea"/>
                <a:cs typeface="Arial" panose="020B0604020202020204" pitchFamily="34" charset="0"/>
              </a:rPr>
              <a:t>cui, appunto, tali concetti si sovrappongono, si intersecano, si confondo sino, a volte, ad identificarsi l’uno con l’altro</a:t>
            </a:r>
          </a:p>
          <a:p>
            <a:endParaRPr lang="it-IT" sz="1200" kern="1200" dirty="0" smtClean="0">
              <a:solidFill>
                <a:schemeClr val="tx1"/>
              </a:solidFill>
              <a:effectLst/>
              <a:latin typeface="Arial" panose="020B0604020202020204" pitchFamily="34" charset="0"/>
              <a:ea typeface="+mn-ea"/>
              <a:cs typeface="Arial" panose="020B0604020202020204" pitchFamily="34" charset="0"/>
            </a:endParaRPr>
          </a:p>
          <a:p>
            <a:r>
              <a:rPr lang="it-IT" sz="1200" kern="1200" dirty="0" smtClean="0">
                <a:solidFill>
                  <a:schemeClr val="tx1"/>
                </a:solidFill>
                <a:effectLst/>
                <a:latin typeface="Arial" panose="020B0604020202020204" pitchFamily="34" charset="0"/>
                <a:ea typeface="+mn-ea"/>
                <a:cs typeface="Arial" panose="020B0604020202020204" pitchFamily="34" charset="0"/>
              </a:rPr>
              <a:t>Naturale modello teorico di riferimento per attività interdisciplinari</a:t>
            </a:r>
          </a:p>
        </p:txBody>
      </p:sp>
    </p:spTree>
    <p:extLst>
      <p:ext uri="{BB962C8B-B14F-4D97-AF65-F5344CB8AC3E}">
        <p14:creationId xmlns:p14="http://schemas.microsoft.com/office/powerpoint/2010/main" val="1952303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3533" y="148701"/>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accent6"/>
                </a:solidFill>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chemeClr val="bg1"/>
                </a:solidFill>
                <a:latin typeface="+mn-lt"/>
              </a:defRPr>
            </a:lvl1pPr>
          </a:lstStyle>
          <a:p>
            <a:pPr lvl="0"/>
            <a:r>
              <a:rPr lang="en-US" smtClean="0"/>
              <a:t>Click to edit Master text styles</a:t>
            </a:r>
            <a:endParaRPr lang="en-US"/>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smtClean="0"/>
              <a:t>Insert photographic image</a:t>
            </a:r>
            <a:endParaRPr lang="en-US" dirty="0"/>
          </a:p>
        </p:txBody>
      </p:sp>
    </p:spTree>
    <p:extLst>
      <p:ext uri="{BB962C8B-B14F-4D97-AF65-F5344CB8AC3E}">
        <p14:creationId xmlns:p14="http://schemas.microsoft.com/office/powerpoint/2010/main" val="23429107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4000"/>
              </a:lnSpc>
              <a:defRPr sz="3400">
                <a:solidFill>
                  <a:schemeClr val="tx2"/>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137958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4000"/>
              </a:lnSpc>
              <a:defRPr sz="3400">
                <a:solidFill>
                  <a:schemeClr val="tx2"/>
                </a:solidFill>
                <a:latin typeface="+mj-lt"/>
              </a:defRPr>
            </a:lvl1pPr>
          </a:lstStyle>
          <a:p>
            <a:r>
              <a:rPr lang="en-US" smtClean="0"/>
              <a:t>Click to edit Master title style</a:t>
            </a:r>
            <a:endParaRPr lang="en-GB"/>
          </a:p>
        </p:txBody>
      </p:sp>
      <p:sp>
        <p:nvSpPr>
          <p:cNvPr id="6" name="Picture Placeholder 5"/>
          <p:cNvSpPr>
            <a:spLocks noGrp="1"/>
          </p:cNvSpPr>
          <p:nvPr>
            <p:ph type="pic" sz="quarter" idx="10" hasCustomPrompt="1"/>
          </p:nvPr>
        </p:nvSpPr>
        <p:spPr>
          <a:xfrm>
            <a:off x="5876925" y="0"/>
            <a:ext cx="32670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2515249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3681163" cy="1144958"/>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sp>
        <p:nvSpPr>
          <p:cNvPr id="7" name="Text Placeholder 6"/>
          <p:cNvSpPr>
            <a:spLocks noGrp="1"/>
          </p:cNvSpPr>
          <p:nvPr>
            <p:ph type="body" sz="quarter" idx="11"/>
          </p:nvPr>
        </p:nvSpPr>
        <p:spPr>
          <a:xfrm>
            <a:off x="542925" y="5838825"/>
            <a:ext cx="3678238" cy="457200"/>
          </a:xfrm>
        </p:spPr>
        <p:txBody>
          <a:bodyPr/>
          <a:lstStyle>
            <a:lvl1pPr>
              <a:lnSpc>
                <a:spcPts val="1300"/>
              </a:lnSpc>
              <a:spcAft>
                <a:spcPts val="0"/>
              </a:spcAft>
              <a:defRPr sz="1100">
                <a:solidFill>
                  <a:schemeClr val="tx1"/>
                </a:solidFill>
              </a:defRPr>
            </a:lvl1pPr>
          </a:lstStyle>
          <a:p>
            <a:pPr lvl="0"/>
            <a:r>
              <a:rPr lang="en-US" smtClean="0"/>
              <a:t>Click to edit Master text styles</a:t>
            </a: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359141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695449"/>
            <a:ext cx="451777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sp>
        <p:nvSpPr>
          <p:cNvPr id="7" name="Text Placeholder 6"/>
          <p:cNvSpPr>
            <a:spLocks noGrp="1"/>
          </p:cNvSpPr>
          <p:nvPr>
            <p:ph type="body" sz="quarter" idx="11"/>
          </p:nvPr>
        </p:nvSpPr>
        <p:spPr>
          <a:xfrm>
            <a:off x="542925" y="5838825"/>
            <a:ext cx="3581400" cy="457200"/>
          </a:xfrm>
        </p:spPr>
        <p:txBody>
          <a:bodyPr/>
          <a:lstStyle>
            <a:lvl1pPr>
              <a:lnSpc>
                <a:spcPts val="1300"/>
              </a:lnSpc>
              <a:spcAft>
                <a:spcPts val="0"/>
              </a:spcAft>
              <a:defRPr sz="1100">
                <a:solidFill>
                  <a:schemeClr val="tx1"/>
                </a:solidFill>
              </a:defRPr>
            </a:lvl1pPr>
          </a:lstStyle>
          <a:p>
            <a:pPr lvl="0"/>
            <a:r>
              <a:rPr lang="en-US" smtClean="0"/>
              <a:t>Click to edit Master text styles</a:t>
            </a: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8790250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cxnSp>
        <p:nvCxnSpPr>
          <p:cNvPr id="5" name="Straight Connector 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5365227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cxnSp>
        <p:nvCxnSpPr>
          <p:cNvPr id="8" name="Straight Connector 7"/>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smtClean="0"/>
              <a:t>Click to edit Master text styles</a:t>
            </a:r>
            <a:endParaRPr lang="en-US"/>
          </a:p>
        </p:txBody>
      </p: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‹N›</a:t>
            </a:fld>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7529506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522575" y="2759845"/>
            <a:ext cx="6296400" cy="1338309"/>
          </a:xfrm>
        </p:spPr>
        <p:txBody>
          <a:bodyPr anchor="ctr" anchorCtr="0"/>
          <a:lstStyle>
            <a:lvl1pPr algn="ctr">
              <a:lnSpc>
                <a:spcPts val="4000"/>
              </a:lnSpc>
              <a:defRPr sz="3400" i="0">
                <a:solidFill>
                  <a:schemeClr val="tx2"/>
                </a:solidFill>
                <a:latin typeface="+mj-lt"/>
              </a:defRPr>
            </a:lvl1pPr>
          </a:lstStyle>
          <a:p>
            <a:r>
              <a:rPr lang="en-US" smtClean="0"/>
              <a:t>Click to edit Master title style</a:t>
            </a:r>
            <a:endParaRPr lang="en-GB"/>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41025467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494000" y="2389031"/>
            <a:ext cx="6296400" cy="1644743"/>
          </a:xfrm>
        </p:spPr>
        <p:txBody>
          <a:bodyPr anchor="b" anchorCtr="0"/>
          <a:lstStyle>
            <a:lvl1pPr algn="ctr">
              <a:lnSpc>
                <a:spcPts val="3600"/>
              </a:lnSpc>
              <a:defRPr sz="3400" i="1">
                <a:solidFill>
                  <a:schemeClr val="tx1"/>
                </a:solidFill>
                <a:latin typeface="+mj-lt"/>
              </a:defRPr>
            </a:lvl1pPr>
          </a:lstStyle>
          <a:p>
            <a:r>
              <a:rPr lang="en-US" smtClean="0"/>
              <a:t>Click to edit Master title style</a:t>
            </a:r>
            <a:endParaRPr lang="en-GB"/>
          </a:p>
        </p:txBody>
      </p:sp>
      <p:sp>
        <p:nvSpPr>
          <p:cNvPr id="4" name="Text Placeholder 3"/>
          <p:cNvSpPr>
            <a:spLocks noGrp="1"/>
          </p:cNvSpPr>
          <p:nvPr>
            <p:ph type="body" sz="quarter" idx="10"/>
          </p:nvPr>
        </p:nvSpPr>
        <p:spPr>
          <a:xfrm>
            <a:off x="1616075" y="4179105"/>
            <a:ext cx="6015038" cy="366713"/>
          </a:xfrm>
        </p:spPr>
        <p:txBody>
          <a:bodyPr/>
          <a:lstStyle>
            <a:lvl1pPr algn="ctr">
              <a:lnSpc>
                <a:spcPts val="1800"/>
              </a:lnSpc>
              <a:spcAft>
                <a:spcPts val="0"/>
              </a:spcAft>
              <a:defRPr sz="1600" b="0" i="0">
                <a:solidFill>
                  <a:schemeClr val="tx2"/>
                </a:solidFill>
                <a:latin typeface="+mn-lt"/>
              </a:defRPr>
            </a:lvl1pPr>
          </a:lstStyle>
          <a:p>
            <a:pPr lvl="0"/>
            <a:r>
              <a:rPr lang="en-US" smtClean="0"/>
              <a:t>Click to edit Master text styles</a:t>
            </a: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071406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0"/>
            <a:ext cx="5956050" cy="525375"/>
          </a:xfrm>
        </p:spPr>
        <p:txBody>
          <a:bodyPr/>
          <a:lstStyle/>
          <a:p>
            <a:r>
              <a:rPr lang="en-US" smtClean="0"/>
              <a:t>Click to edit Master title style</a:t>
            </a:r>
            <a:endParaRPr lang="en-US"/>
          </a:p>
        </p:txBody>
      </p:sp>
      <p:sp>
        <p:nvSpPr>
          <p:cNvPr id="8" name="Text Placeholder 7"/>
          <p:cNvSpPr>
            <a:spLocks noGrp="1"/>
          </p:cNvSpPr>
          <p:nvPr>
            <p:ph type="body" sz="quarter" idx="10"/>
          </p:nvPr>
        </p:nvSpPr>
        <p:spPr>
          <a:xfrm>
            <a:off x="790575" y="1943100"/>
            <a:ext cx="4257675" cy="3162300"/>
          </a:xfrm>
        </p:spPr>
        <p:txBody>
          <a:bodyPr/>
          <a:lstStyle>
            <a:lvl1pPr>
              <a:lnSpc>
                <a:spcPts val="1500"/>
              </a:lnSpc>
              <a:spcBef>
                <a:spcPts val="0"/>
              </a:spcBef>
              <a:spcAft>
                <a:spcPts val="0"/>
              </a:spcAft>
              <a:defRPr sz="13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smtClean="0"/>
              <a:t>Click to edit Master text styles</a:t>
            </a:r>
            <a:endParaRPr lang="en-US"/>
          </a:p>
        </p:txBody>
      </p:sp>
      <p:sp>
        <p:nvSpPr>
          <p:cNvPr id="9" name="Rectangle 8"/>
          <p:cNvSpPr/>
          <p:nvPr userDrawn="1"/>
        </p:nvSpPr>
        <p:spPr>
          <a:xfrm>
            <a:off x="5524500"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1000" b="0"/>
            </a:lvl1pPr>
          </a:lstStyle>
          <a:p>
            <a:r>
              <a:rPr lang="en-GB" smtClean="0"/>
              <a:t>insert photographic image</a:t>
            </a:r>
            <a:endParaRPr lang="en-US" dirty="0"/>
          </a:p>
        </p:txBody>
      </p:sp>
      <p:sp>
        <p:nvSpPr>
          <p:cNvPr id="11" name="Text Placeholder 7"/>
          <p:cNvSpPr>
            <a:spLocks noGrp="1"/>
          </p:cNvSpPr>
          <p:nvPr>
            <p:ph type="body" sz="quarter" idx="13"/>
          </p:nvPr>
        </p:nvSpPr>
        <p:spPr>
          <a:xfrm>
            <a:off x="5663790" y="3457574"/>
            <a:ext cx="2756310" cy="2390775"/>
          </a:xfrm>
        </p:spPr>
        <p:txBody>
          <a:bodyPr/>
          <a:lstStyle>
            <a:lvl1pPr>
              <a:lnSpc>
                <a:spcPts val="1100"/>
              </a:lnSpc>
              <a:spcBef>
                <a:spcPts val="600"/>
              </a:spcBef>
              <a:spcAft>
                <a:spcPts val="0"/>
              </a:spcAft>
              <a:defRPr sz="900" b="1" cap="none" spc="0" baseline="0">
                <a:solidFill>
                  <a:schemeClr val="tx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smtClean="0"/>
              <a:t>Click to edit Master text styles</a:t>
            </a:r>
          </a:p>
          <a:p>
            <a:pPr lvl="1"/>
            <a:r>
              <a:rPr lang="en-GB" smtClean="0"/>
              <a:t>Level 2</a:t>
            </a:r>
            <a:endParaRPr lang="en-US"/>
          </a:p>
        </p:txBody>
      </p:sp>
      <p:sp>
        <p:nvSpPr>
          <p:cNvPr id="22" name="Text Placeholder 21"/>
          <p:cNvSpPr>
            <a:spLocks noGrp="1"/>
          </p:cNvSpPr>
          <p:nvPr>
            <p:ph type="body" sz="quarter" idx="17"/>
          </p:nvPr>
        </p:nvSpPr>
        <p:spPr>
          <a:xfrm>
            <a:off x="542925" y="1076325"/>
            <a:ext cx="4381500" cy="400050"/>
          </a:xfrm>
        </p:spPr>
        <p:txBody>
          <a:bodyPr/>
          <a:lstStyle>
            <a:lvl1pPr>
              <a:lnSpc>
                <a:spcPts val="1500"/>
              </a:lnSpc>
              <a:spcAft>
                <a:spcPts val="0"/>
              </a:spcAft>
              <a:defRPr sz="1500" b="1">
                <a:solidFill>
                  <a:schemeClr val="accent1"/>
                </a:solidFill>
              </a:defRPr>
            </a:lvl1pPr>
          </a:lstStyle>
          <a:p>
            <a:pPr lvl="0"/>
            <a:r>
              <a:rPr lang="en-US" smtClean="0"/>
              <a:t>Click to edit Master text styles</a:t>
            </a:r>
            <a:endParaRPr lang="en-US"/>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smtClean="0"/>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17676757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Option1">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0350" cy="545247"/>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3474384" y="1437715"/>
            <a:ext cx="4983816" cy="428625"/>
          </a:xfrm>
        </p:spPr>
        <p:txBody>
          <a:bodyPr anchor="ctr" anchorCtr="0"/>
          <a:lstStyle>
            <a:lvl1pP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smtClean="0"/>
              <a:t>Click to edit Master text styles</a:t>
            </a:r>
            <a:endParaRPr lang="en-US"/>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6"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smtClean="0"/>
              <a:t>Space for logo</a:t>
            </a:r>
            <a:endParaRPr lang="en-US"/>
          </a:p>
        </p:txBody>
      </p:sp>
      <p:sp>
        <p:nvSpPr>
          <p:cNvPr id="1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2456063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0"/>
            <a:ext cx="3733800" cy="2063261"/>
          </a:xfrm>
        </p:spPr>
        <p:txBody>
          <a:bodyPr anchor="t" anchorCtr="0"/>
          <a:lstStyle>
            <a:lvl1pPr algn="l">
              <a:lnSpc>
                <a:spcPts val="4200"/>
              </a:lnSpc>
              <a:defRPr sz="3600" spc="20" baseline="0">
                <a:solidFill>
                  <a:schemeClr val="tx2"/>
                </a:solidFill>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tx2"/>
                </a:solidFill>
                <a:latin typeface="+mn-lt"/>
              </a:defRPr>
            </a:lvl1pPr>
          </a:lstStyle>
          <a:p>
            <a:pPr lvl="0"/>
            <a:r>
              <a:rPr lang="en-US" smtClean="0"/>
              <a:t>Click to edit Master text styles</a:t>
            </a:r>
            <a:endParaRPr lang="en-US"/>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13794983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Option2">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9875" cy="545247"/>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3474384" y="1447240"/>
            <a:ext cx="4983816" cy="428625"/>
          </a:xfrm>
        </p:spPr>
        <p:txBody>
          <a:bodyPr anchor="ctr" anchorCtr="0"/>
          <a:lstStyle>
            <a:lvl1pPr>
              <a:lnSpc>
                <a:spcPts val="2100"/>
              </a:lnSpc>
              <a:defRPr sz="2000" b="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smtClean="0"/>
              <a:t>Click to edit Master text styles</a:t>
            </a:r>
            <a:endParaRPr lang="en-US"/>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smtClean="0"/>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29516895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ple Boxed Text x3">
    <p:spTree>
      <p:nvGrpSpPr>
        <p:cNvPr id="1" name=""/>
        <p:cNvGrpSpPr/>
        <p:nvPr/>
      </p:nvGrpSpPr>
      <p:grpSpPr>
        <a:xfrm>
          <a:off x="0" y="0"/>
          <a:ext cx="0" cy="0"/>
          <a:chOff x="0" y="0"/>
          <a:chExt cx="0" cy="0"/>
        </a:xfrm>
      </p:grpSpPr>
      <p:sp>
        <p:nvSpPr>
          <p:cNvPr id="3" name="Rectangle 2"/>
          <p:cNvSpPr/>
          <p:nvPr userDrawn="1"/>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724618"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737419"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17" name="Rectangle 16"/>
          <p:cNvSpPr/>
          <p:nvPr userDrawn="1"/>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6"/>
          <p:cNvSpPr>
            <a:spLocks noGrp="1"/>
          </p:cNvSpPr>
          <p:nvPr>
            <p:ph type="body" sz="quarter" idx="12"/>
          </p:nvPr>
        </p:nvSpPr>
        <p:spPr>
          <a:xfrm>
            <a:off x="3476246"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3489047"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21" name="Rectangle 20"/>
          <p:cNvSpPr/>
          <p:nvPr userDrawn="1"/>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6"/>
          <p:cNvSpPr>
            <a:spLocks noGrp="1"/>
          </p:cNvSpPr>
          <p:nvPr>
            <p:ph type="body" sz="quarter" idx="14"/>
          </p:nvPr>
        </p:nvSpPr>
        <p:spPr>
          <a:xfrm>
            <a:off x="6208779"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4" name="Text Placeholder 8"/>
          <p:cNvSpPr>
            <a:spLocks noGrp="1"/>
          </p:cNvSpPr>
          <p:nvPr>
            <p:ph type="body" sz="quarter" idx="15"/>
          </p:nvPr>
        </p:nvSpPr>
        <p:spPr>
          <a:xfrm>
            <a:off x="6221580"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smtClean="0"/>
              <a:t>Click to edit Master text styles</a:t>
            </a:r>
            <a:endParaRPr lang="en-US"/>
          </a:p>
        </p:txBody>
      </p:sp>
      <p:sp>
        <p:nvSpPr>
          <p:cNvPr id="16"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89674579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spTree>
      <p:nvGrpSpPr>
        <p:cNvPr id="1" name=""/>
        <p:cNvGrpSpPr/>
        <p:nvPr/>
      </p:nvGrpSpPr>
      <p:grpSpPr>
        <a:xfrm>
          <a:off x="0" y="0"/>
          <a:ext cx="0" cy="0"/>
          <a:chOff x="0" y="0"/>
          <a:chExt cx="0" cy="0"/>
        </a:xfrm>
      </p:grpSpPr>
      <p:sp>
        <p:nvSpPr>
          <p:cNvPr id="26" name="Rectangle 25"/>
          <p:cNvSpPr/>
          <p:nvPr userDrawn="1"/>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smtClean="0"/>
              <a:t>Click to edit Master title style</a:t>
            </a:r>
            <a:endParaRPr lang="en-US"/>
          </a:p>
        </p:txBody>
      </p:sp>
      <p:sp>
        <p:nvSpPr>
          <p:cNvPr id="9" name="Text Placeholder 8"/>
          <p:cNvSpPr>
            <a:spLocks noGrp="1"/>
          </p:cNvSpPr>
          <p:nvPr>
            <p:ph type="body" sz="quarter" idx="11"/>
          </p:nvPr>
        </p:nvSpPr>
        <p:spPr>
          <a:xfrm>
            <a:off x="6762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smtClean="0"/>
              <a:t>Click to edit Master text styles</a:t>
            </a:r>
            <a:endParaRPr lang="en-US"/>
          </a:p>
        </p:txBody>
      </p:sp>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1000" b="0"/>
            </a:lvl1pPr>
          </a:lstStyle>
          <a:p>
            <a:r>
              <a:rPr lang="en-GB" smtClean="0"/>
              <a:t>insert photographic image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5711" y="2660141"/>
            <a:ext cx="551689" cy="1082727"/>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7936" y="2657742"/>
            <a:ext cx="552878" cy="1085059"/>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68261" y="2645817"/>
            <a:ext cx="552878" cy="1085059"/>
          </a:xfrm>
          <a:prstGeom prst="rect">
            <a:avLst/>
          </a:prstGeom>
        </p:spPr>
      </p:pic>
      <p:sp>
        <p:nvSpPr>
          <p:cNvPr id="27" name="Text Placeholder 8"/>
          <p:cNvSpPr>
            <a:spLocks noGrp="1"/>
          </p:cNvSpPr>
          <p:nvPr>
            <p:ph type="body" sz="quarter" idx="18"/>
          </p:nvPr>
        </p:nvSpPr>
        <p:spPr>
          <a:xfrm>
            <a:off x="34194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1000" b="0"/>
            </a:lvl1pPr>
          </a:lstStyle>
          <a:p>
            <a:r>
              <a:rPr lang="en-GB" smtClean="0"/>
              <a:t>insert photographic image</a:t>
            </a:r>
            <a:endParaRPr lang="en-US" dirty="0"/>
          </a:p>
        </p:txBody>
      </p:sp>
      <p:sp>
        <p:nvSpPr>
          <p:cNvPr id="31" name="Text Placeholder 8"/>
          <p:cNvSpPr>
            <a:spLocks noGrp="1"/>
          </p:cNvSpPr>
          <p:nvPr>
            <p:ph type="body" sz="quarter" idx="20"/>
          </p:nvPr>
        </p:nvSpPr>
        <p:spPr>
          <a:xfrm>
            <a:off x="61626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1000" b="0"/>
            </a:lvl1pPr>
          </a:lstStyle>
          <a:p>
            <a:r>
              <a:rPr lang="en-GB" smtClean="0"/>
              <a:t>insert photographic image</a:t>
            </a:r>
            <a:endParaRPr lang="en-US" dirty="0"/>
          </a:p>
        </p:txBody>
      </p:sp>
      <p:sp>
        <p:nvSpPr>
          <p:cNvPr id="17"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1095989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096875"/>
          </a:xfrm>
        </p:spPr>
        <p:txBody>
          <a:bodyPr/>
          <a:lstStyle/>
          <a:p>
            <a:r>
              <a:rPr lang="en-US" smtClean="0"/>
              <a:t>Click to edit Master title style</a:t>
            </a:r>
            <a:endParaRPr lang="en-GB"/>
          </a:p>
        </p:txBody>
      </p:sp>
      <p:sp>
        <p:nvSpPr>
          <p:cNvPr id="5" name="Text Placeholder 4"/>
          <p:cNvSpPr>
            <a:spLocks noGrp="1"/>
          </p:cNvSpPr>
          <p:nvPr>
            <p:ph type="body" sz="quarter" idx="10"/>
          </p:nvPr>
        </p:nvSpPr>
        <p:spPr>
          <a:xfrm>
            <a:off x="542926" y="1704975"/>
            <a:ext cx="6059488"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32660866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26730416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726363" cy="1030200"/>
          </a:xfrm>
        </p:spPr>
        <p:txBody>
          <a:bodyPr/>
          <a:lstStyle/>
          <a:p>
            <a:r>
              <a:rPr lang="en-US" smtClean="0"/>
              <a:t>Click to edit Master title style</a:t>
            </a:r>
            <a:endParaRPr lang="en-GB"/>
          </a:p>
        </p:txBody>
      </p:sp>
      <p:sp>
        <p:nvSpPr>
          <p:cNvPr id="5" name="Picture Placeholder 4"/>
          <p:cNvSpPr>
            <a:spLocks noGrp="1"/>
          </p:cNvSpPr>
          <p:nvPr>
            <p:ph type="pic" sz="quarter" idx="10" hasCustomPrompt="1"/>
          </p:nvPr>
        </p:nvSpPr>
        <p:spPr>
          <a:xfrm>
            <a:off x="836613"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smtClean="0"/>
              <a:t>Insert infographic or photographic image</a:t>
            </a:r>
            <a:endParaRPr lang="en-US"/>
          </a:p>
        </p:txBody>
      </p:sp>
      <p:sp>
        <p:nvSpPr>
          <p:cNvPr id="11" name="Text Placeholder 10"/>
          <p:cNvSpPr>
            <a:spLocks noGrp="1"/>
          </p:cNvSpPr>
          <p:nvPr>
            <p:ph type="body" sz="quarter" idx="11"/>
          </p:nvPr>
        </p:nvSpPr>
        <p:spPr>
          <a:xfrm>
            <a:off x="830263" y="4425950"/>
            <a:ext cx="1990725"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bg2"/>
                </a:solidFill>
              </a:defRPr>
            </a:lvl2pPr>
          </a:lstStyle>
          <a:p>
            <a:pPr lvl="0"/>
            <a:r>
              <a:rPr lang="en-US" smtClean="0"/>
              <a:t>Click to edit Master text styles</a:t>
            </a:r>
          </a:p>
          <a:p>
            <a:pPr lvl="1"/>
            <a:r>
              <a:rPr lang="en-US" smtClean="0"/>
              <a:t>Second level</a:t>
            </a:r>
            <a:endParaRPr lang="en-US"/>
          </a:p>
        </p:txBody>
      </p:sp>
      <p:sp>
        <p:nvSpPr>
          <p:cNvPr id="13" name="Text Placeholder 12"/>
          <p:cNvSpPr>
            <a:spLocks noGrp="1"/>
          </p:cNvSpPr>
          <p:nvPr>
            <p:ph type="body" sz="quarter" idx="12"/>
          </p:nvPr>
        </p:nvSpPr>
        <p:spPr>
          <a:xfrm>
            <a:off x="836613" y="3924926"/>
            <a:ext cx="1984375" cy="418474"/>
          </a:xfrm>
        </p:spPr>
        <p:txBody>
          <a:bodyPr/>
          <a:lstStyle>
            <a:lvl1pPr algn="ctr">
              <a:lnSpc>
                <a:spcPts val="4000"/>
              </a:lnSpc>
              <a:defRPr sz="3400" b="1">
                <a:solidFill>
                  <a:schemeClr val="tx2"/>
                </a:solidFill>
                <a:latin typeface="+mn-lt"/>
              </a:defRPr>
            </a:lvl1pPr>
          </a:lstStyle>
          <a:p>
            <a:pPr lvl="0"/>
            <a:r>
              <a:rPr lang="en-US" smtClean="0"/>
              <a:t>Click</a:t>
            </a:r>
            <a:endParaRPr lang="en-US"/>
          </a:p>
        </p:txBody>
      </p:sp>
      <p:sp>
        <p:nvSpPr>
          <p:cNvPr id="18" name="Text Placeholder 12"/>
          <p:cNvSpPr>
            <a:spLocks noGrp="1"/>
          </p:cNvSpPr>
          <p:nvPr>
            <p:ph type="body" sz="quarter" idx="15"/>
          </p:nvPr>
        </p:nvSpPr>
        <p:spPr>
          <a:xfrm>
            <a:off x="3563888" y="3924926"/>
            <a:ext cx="1984375" cy="418474"/>
          </a:xfrm>
        </p:spPr>
        <p:txBody>
          <a:bodyPr/>
          <a:lstStyle>
            <a:lvl1pPr algn="ctr">
              <a:lnSpc>
                <a:spcPts val="4000"/>
              </a:lnSpc>
              <a:defRPr sz="3400" b="1">
                <a:solidFill>
                  <a:schemeClr val="accent1"/>
                </a:solidFill>
                <a:latin typeface="+mn-lt"/>
              </a:defRPr>
            </a:lvl1pPr>
          </a:lstStyle>
          <a:p>
            <a:pPr lvl="0"/>
            <a:r>
              <a:rPr lang="en-US" smtClean="0"/>
              <a:t>Click</a:t>
            </a:r>
            <a:endParaRPr lang="en-US"/>
          </a:p>
        </p:txBody>
      </p:sp>
      <p:sp>
        <p:nvSpPr>
          <p:cNvPr id="22" name="Text Placeholder 12"/>
          <p:cNvSpPr>
            <a:spLocks noGrp="1"/>
          </p:cNvSpPr>
          <p:nvPr>
            <p:ph type="body" sz="quarter" idx="18"/>
          </p:nvPr>
        </p:nvSpPr>
        <p:spPr>
          <a:xfrm>
            <a:off x="6300192" y="3924926"/>
            <a:ext cx="1984375" cy="408949"/>
          </a:xfrm>
        </p:spPr>
        <p:txBody>
          <a:bodyPr/>
          <a:lstStyle>
            <a:lvl1pPr algn="ctr">
              <a:lnSpc>
                <a:spcPts val="4000"/>
              </a:lnSpc>
              <a:defRPr sz="3400" b="1">
                <a:solidFill>
                  <a:schemeClr val="accent2"/>
                </a:solidFill>
                <a:latin typeface="+mn-lt"/>
              </a:defRPr>
            </a:lvl1pPr>
          </a:lstStyle>
          <a:p>
            <a:pPr lvl="0"/>
            <a:r>
              <a:rPr lang="en-US" smtClean="0"/>
              <a:t>Click</a:t>
            </a:r>
            <a:endParaRPr lang="en-US"/>
          </a:p>
        </p:txBody>
      </p:sp>
      <p:sp>
        <p:nvSpPr>
          <p:cNvPr id="23" name="Text Placeholder 10"/>
          <p:cNvSpPr>
            <a:spLocks noGrp="1"/>
          </p:cNvSpPr>
          <p:nvPr>
            <p:ph type="body" sz="quarter" idx="19"/>
          </p:nvPr>
        </p:nvSpPr>
        <p:spPr>
          <a:xfrm>
            <a:off x="3582988" y="4425950"/>
            <a:ext cx="1990725" cy="979488"/>
          </a:xfrm>
        </p:spPr>
        <p:txBody>
          <a:bodyPr/>
          <a:lstStyle>
            <a:lvl1pPr algn="ctr">
              <a:lnSpc>
                <a:spcPts val="1700"/>
              </a:lnSpc>
              <a:spcAft>
                <a:spcPts val="800"/>
              </a:spcAft>
              <a:defRPr sz="1500" b="1">
                <a:solidFill>
                  <a:schemeClr val="tx1"/>
                </a:solidFill>
              </a:defRPr>
            </a:lvl1pPr>
            <a:lvl2pPr marL="0" indent="0" algn="ctr">
              <a:lnSpc>
                <a:spcPts val="1100"/>
              </a:lnSpc>
              <a:buNone/>
              <a:defRPr sz="1000" i="0">
                <a:solidFill>
                  <a:schemeClr val="bg2"/>
                </a:solidFill>
              </a:defRPr>
            </a:lvl2pPr>
          </a:lstStyle>
          <a:p>
            <a:pPr lvl="0"/>
            <a:r>
              <a:rPr lang="en-US" smtClean="0"/>
              <a:t>Click to edit Master text styles</a:t>
            </a:r>
          </a:p>
          <a:p>
            <a:pPr lvl="1"/>
            <a:r>
              <a:rPr lang="en-US" smtClean="0"/>
              <a:t>Second level</a:t>
            </a:r>
            <a:endParaRPr lang="en-US"/>
          </a:p>
        </p:txBody>
      </p:sp>
      <p:sp>
        <p:nvSpPr>
          <p:cNvPr id="24" name="Text Placeholder 10"/>
          <p:cNvSpPr>
            <a:spLocks noGrp="1"/>
          </p:cNvSpPr>
          <p:nvPr>
            <p:ph type="body" sz="quarter" idx="20"/>
          </p:nvPr>
        </p:nvSpPr>
        <p:spPr>
          <a:xfrm>
            <a:off x="6307138" y="4425950"/>
            <a:ext cx="1990725" cy="979488"/>
          </a:xfrm>
        </p:spPr>
        <p:txBody>
          <a:bodyPr/>
          <a:lstStyle>
            <a:lvl1pPr algn="ctr">
              <a:lnSpc>
                <a:spcPts val="1700"/>
              </a:lnSpc>
              <a:spcAft>
                <a:spcPts val="800"/>
              </a:spcAft>
              <a:defRPr sz="1500" b="1">
                <a:solidFill>
                  <a:schemeClr val="accent2"/>
                </a:solidFill>
              </a:defRPr>
            </a:lvl1pPr>
            <a:lvl2pPr marL="0" indent="0" algn="ctr">
              <a:lnSpc>
                <a:spcPts val="1100"/>
              </a:lnSpc>
              <a:buNone/>
              <a:defRPr sz="1000" i="0">
                <a:solidFill>
                  <a:schemeClr val="bg2"/>
                </a:solidFill>
              </a:defRPr>
            </a:lvl2pPr>
          </a:lstStyle>
          <a:p>
            <a:pPr lvl="0"/>
            <a:r>
              <a:rPr lang="en-US" smtClean="0"/>
              <a:t>Click to edit Master text styles</a:t>
            </a:r>
          </a:p>
          <a:p>
            <a:pPr lvl="1"/>
            <a:r>
              <a:rPr lang="en-US" smtClean="0"/>
              <a:t>Second level</a:t>
            </a:r>
            <a:endParaRPr lang="en-US"/>
          </a:p>
        </p:txBody>
      </p:sp>
      <p:cxnSp>
        <p:nvCxnSpPr>
          <p:cNvPr id="25" name="Straight Connector 24"/>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smtClean="0"/>
              <a:t>Click to edit Master text styles</a:t>
            </a:r>
            <a:endParaRPr lang="en-US"/>
          </a:p>
        </p:txBody>
      </p:sp>
      <p:sp>
        <p:nvSpPr>
          <p:cNvPr id="17" name="Picture Placeholder 4"/>
          <p:cNvSpPr>
            <a:spLocks noGrp="1"/>
          </p:cNvSpPr>
          <p:nvPr>
            <p:ph type="pic" sz="quarter" idx="22" hasCustomPrompt="1"/>
          </p:nvPr>
        </p:nvSpPr>
        <p:spPr>
          <a:xfrm>
            <a:off x="35376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smtClean="0"/>
              <a:t>Insert infographic or photographic image</a:t>
            </a:r>
            <a:endParaRPr lang="en-US"/>
          </a:p>
        </p:txBody>
      </p:sp>
      <p:sp>
        <p:nvSpPr>
          <p:cNvPr id="21" name="Picture Placeholder 4"/>
          <p:cNvSpPr>
            <a:spLocks noGrp="1"/>
          </p:cNvSpPr>
          <p:nvPr>
            <p:ph type="pic" sz="quarter" idx="23" hasCustomPrompt="1"/>
          </p:nvPr>
        </p:nvSpPr>
        <p:spPr>
          <a:xfrm>
            <a:off x="62808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smtClean="0"/>
              <a:t>Insert infographic or photographic image</a:t>
            </a:r>
            <a:endParaRPr lang="en-US"/>
          </a:p>
        </p:txBody>
      </p:sp>
      <p:sp>
        <p:nvSpPr>
          <p:cNvPr id="1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25989411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29751268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p>
            <a:r>
              <a:rPr lang="en-US" smtClean="0"/>
              <a:t>Click to edit Master title style</a:t>
            </a:r>
            <a:endParaRPr lang="en-GB"/>
          </a:p>
        </p:txBody>
      </p:sp>
      <p:sp>
        <p:nvSpPr>
          <p:cNvPr id="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7577435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p>
            <a:r>
              <a:rPr lang="en-US" smtClean="0"/>
              <a:t>Click to edit Master title style</a:t>
            </a:r>
            <a:endParaRPr lang="en-GB"/>
          </a:p>
        </p:txBody>
      </p:sp>
      <p:sp>
        <p:nvSpPr>
          <p:cNvPr id="5" name="Text Placeholder 4"/>
          <p:cNvSpPr>
            <a:spLocks noGrp="1"/>
          </p:cNvSpPr>
          <p:nvPr>
            <p:ph type="body" sz="quarter" idx="10"/>
          </p:nvPr>
        </p:nvSpPr>
        <p:spPr>
          <a:xfrm>
            <a:off x="552450" y="1685925"/>
            <a:ext cx="4495800" cy="647700"/>
          </a:xfrm>
        </p:spPr>
        <p:txBody>
          <a:bodyPr/>
          <a:lstStyle>
            <a:lvl1pPr>
              <a:defRPr>
                <a:solidFill>
                  <a:srgbClr val="000000"/>
                </a:solidFill>
              </a:defRPr>
            </a:lvl1pPr>
          </a:lstStyle>
          <a:p>
            <a:pPr lvl="0"/>
            <a:r>
              <a:rPr lang="en-US" smtClean="0"/>
              <a:t>Click to edit Master text styles</a:t>
            </a:r>
            <a:endParaRPr lang="en-US"/>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88698211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1"/>
                </a:solidFill>
                <a:latin typeface="+mj-lt"/>
              </a:defRPr>
            </a:lvl1pPr>
          </a:lstStyle>
          <a:p>
            <a:r>
              <a:rPr lang="en-US" smtClean="0"/>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259798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4200"/>
              </a:lnSpc>
              <a:defRPr sz="3600" spc="20" baseline="0">
                <a:solidFill>
                  <a:schemeClr val="bg1"/>
                </a:solidFill>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accent6"/>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accent6"/>
                </a:solidFill>
                <a:latin typeface="+mn-lt"/>
              </a:defRPr>
            </a:lvl1pPr>
          </a:lstStyle>
          <a:p>
            <a:pPr lvl="0"/>
            <a:r>
              <a:rPr lang="en-US" smtClean="0"/>
              <a:t>Click to edit Master text styles</a:t>
            </a:r>
            <a:endParaRPr lang="en-US"/>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spTree>
    <p:extLst>
      <p:ext uri="{BB962C8B-B14F-4D97-AF65-F5344CB8AC3E}">
        <p14:creationId xmlns:p14="http://schemas.microsoft.com/office/powerpoint/2010/main" val="8688139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tx2"/>
        </a:solidFill>
        <a:effectLst/>
      </p:bgPr>
    </p:bg>
    <p:spTree>
      <p:nvGrpSpPr>
        <p:cNvPr id="1" name=""/>
        <p:cNvGrpSpPr/>
        <p:nvPr/>
      </p:nvGrpSpPr>
      <p:grpSpPr>
        <a:xfrm>
          <a:off x="0" y="0"/>
          <a:ext cx="0" cy="0"/>
          <a:chOff x="0" y="0"/>
          <a:chExt cx="0" cy="0"/>
        </a:xfrm>
      </p:grpSpPr>
      <p:pic>
        <p:nvPicPr>
          <p:cNvPr id="4" name="Immagine 3" descr="Always_Learning_ITA_W.png"/>
          <p:cNvPicPr>
            <a:picLocks noChangeAspect="1"/>
          </p:cNvPicPr>
          <p:nvPr userDrawn="1"/>
        </p:nvPicPr>
        <p:blipFill>
          <a:blip r:embed="rId2" cstate="print"/>
          <a:stretch>
            <a:fillRect/>
          </a:stretch>
        </p:blipFill>
        <p:spPr>
          <a:xfrm>
            <a:off x="2434445" y="3347507"/>
            <a:ext cx="4298865" cy="322280"/>
          </a:xfrm>
          <a:prstGeom prst="rect">
            <a:avLst/>
          </a:prstGeom>
        </p:spPr>
      </p:pic>
    </p:spTree>
    <p:extLst>
      <p:ext uri="{BB962C8B-B14F-4D97-AF65-F5344CB8AC3E}">
        <p14:creationId xmlns:p14="http://schemas.microsoft.com/office/powerpoint/2010/main" val="14388437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accent6"/>
        </a:solidFill>
        <a:effectLst/>
      </p:bgPr>
    </p:bg>
    <p:spTree>
      <p:nvGrpSpPr>
        <p:cNvPr id="1" name=""/>
        <p:cNvGrpSpPr/>
        <p:nvPr/>
      </p:nvGrpSpPr>
      <p:grpSpPr>
        <a:xfrm>
          <a:off x="0" y="0"/>
          <a:ext cx="0" cy="0"/>
          <a:chOff x="0" y="0"/>
          <a:chExt cx="0" cy="0"/>
        </a:xfrm>
      </p:grpSpPr>
      <p:pic>
        <p:nvPicPr>
          <p:cNvPr id="4" name="Immagine 3" descr="Always_Learning_ITA_BLK.png"/>
          <p:cNvPicPr>
            <a:picLocks noChangeAspect="1"/>
          </p:cNvPicPr>
          <p:nvPr userDrawn="1"/>
        </p:nvPicPr>
        <p:blipFill>
          <a:blip r:embed="rId2" cstate="print"/>
          <a:stretch>
            <a:fillRect/>
          </a:stretch>
        </p:blipFill>
        <p:spPr>
          <a:xfrm>
            <a:off x="2493820" y="3397360"/>
            <a:ext cx="4370117" cy="382123"/>
          </a:xfrm>
          <a:prstGeom prst="rect">
            <a:avLst/>
          </a:prstGeom>
        </p:spPr>
      </p:pic>
    </p:spTree>
    <p:extLst>
      <p:ext uri="{BB962C8B-B14F-4D97-AF65-F5344CB8AC3E}">
        <p14:creationId xmlns:p14="http://schemas.microsoft.com/office/powerpoint/2010/main" val="4208007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rgbClr val="505759"/>
        </a:solidFill>
        <a:effectLst/>
      </p:bgPr>
    </p:bg>
    <p:spTree>
      <p:nvGrpSpPr>
        <p:cNvPr id="1" name=""/>
        <p:cNvGrpSpPr/>
        <p:nvPr/>
      </p:nvGrpSpPr>
      <p:grpSpPr>
        <a:xfrm>
          <a:off x="0" y="0"/>
          <a:ext cx="0" cy="0"/>
          <a:chOff x="0" y="0"/>
          <a:chExt cx="0" cy="0"/>
        </a:xfrm>
      </p:grpSpPr>
      <p:pic>
        <p:nvPicPr>
          <p:cNvPr id="4" name="Immagine 3" descr="Always_Learning_ITA_W.png"/>
          <p:cNvPicPr>
            <a:picLocks noChangeAspect="1"/>
          </p:cNvPicPr>
          <p:nvPr userDrawn="1"/>
        </p:nvPicPr>
        <p:blipFill>
          <a:blip r:embed="rId2" cstate="print"/>
          <a:stretch>
            <a:fillRect/>
          </a:stretch>
        </p:blipFill>
        <p:spPr>
          <a:xfrm>
            <a:off x="2517572" y="3347506"/>
            <a:ext cx="4298865" cy="322280"/>
          </a:xfrm>
          <a:prstGeom prst="rect">
            <a:avLst/>
          </a:prstGeom>
        </p:spPr>
      </p:pic>
    </p:spTree>
    <p:extLst>
      <p:ext uri="{BB962C8B-B14F-4D97-AF65-F5344CB8AC3E}">
        <p14:creationId xmlns:p14="http://schemas.microsoft.com/office/powerpoint/2010/main" val="168703051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333424" y="1427475"/>
            <a:ext cx="4162876" cy="393450"/>
          </a:xfrm>
        </p:spPr>
        <p:txBody>
          <a:bodyPr anchor="b" anchorCtr="0"/>
          <a:lstStyle>
            <a:lvl1pPr>
              <a:lnSpc>
                <a:spcPts val="3600"/>
              </a:lnSpc>
              <a:defRPr sz="3400"/>
            </a:lvl1pPr>
          </a:lstStyle>
          <a:p>
            <a:r>
              <a:rPr lang="en-US" smtClean="0"/>
              <a:t>Click to edit Master title style</a:t>
            </a:r>
            <a:endParaRPr lang="en-GB"/>
          </a:p>
        </p:txBody>
      </p:sp>
      <p:sp>
        <p:nvSpPr>
          <p:cNvPr id="5" name="Text Placeholder 4"/>
          <p:cNvSpPr>
            <a:spLocks noGrp="1"/>
          </p:cNvSpPr>
          <p:nvPr>
            <p:ph type="body" sz="quarter" idx="10" hasCustomPrompt="1"/>
          </p:nvPr>
        </p:nvSpPr>
        <p:spPr>
          <a:xfrm>
            <a:off x="4333424" y="2200275"/>
            <a:ext cx="4391476" cy="3113088"/>
          </a:xfrm>
        </p:spPr>
        <p:txBody>
          <a:bodyPr/>
          <a:lstStyle>
            <a:lvl1pPr marL="452438" indent="-452438">
              <a:lnSpc>
                <a:spcPts val="1800"/>
              </a:lnSpc>
              <a:spcAft>
                <a:spcPts val="2400"/>
              </a:spcAft>
              <a:tabLst/>
              <a:defRPr sz="1500">
                <a:solidFill>
                  <a:schemeClr val="bg2"/>
                </a:solidFill>
              </a:defRPr>
            </a:lvl1pPr>
            <a:lvl2pPr>
              <a:lnSpc>
                <a:spcPts val="1800"/>
              </a:lnSpc>
              <a:spcAft>
                <a:spcPts val="0"/>
              </a:spcAft>
              <a:defRPr sz="1600">
                <a:solidFill>
                  <a:schemeClr val="tx2"/>
                </a:solidFill>
              </a:defRPr>
            </a:lvl2pPr>
          </a:lstStyle>
          <a:p>
            <a:pPr lvl="0"/>
            <a:r>
              <a:rPr lang="en-US" smtClean="0"/>
              <a:t>00	Click to edit Master text styles</a:t>
            </a:r>
          </a:p>
        </p:txBody>
      </p:sp>
      <p:sp>
        <p:nvSpPr>
          <p:cNvPr id="8" name="Picture Placeholder 6"/>
          <p:cNvSpPr>
            <a:spLocks noGrp="1"/>
          </p:cNvSpPr>
          <p:nvPr>
            <p:ph type="pic" sz="quarter" idx="12" hasCustomPrompt="1"/>
          </p:nvPr>
        </p:nvSpPr>
        <p:spPr>
          <a:xfrm>
            <a:off x="0" y="0"/>
            <a:ext cx="3895725" cy="6858000"/>
          </a:xfrm>
          <a:solidFill>
            <a:schemeClr val="bg1">
              <a:lumMod val="85000"/>
            </a:schemeClr>
          </a:solidFill>
        </p:spPr>
        <p:txBody>
          <a:bodyPr tIns="360000"/>
          <a:lstStyle>
            <a:lvl1pPr algn="ctr">
              <a:defRPr sz="1100"/>
            </a:lvl1pPr>
          </a:lstStyle>
          <a:p>
            <a:r>
              <a:rPr lang="en-GB" dirty="0" smtClean="0"/>
              <a:t>Insert photo</a:t>
            </a:r>
            <a:endParaRPr lang="en-US" dirty="0"/>
          </a:p>
        </p:txBody>
      </p:sp>
      <p:sp>
        <p:nvSpPr>
          <p:cNvPr id="11" name="Text Placeholder 7"/>
          <p:cNvSpPr>
            <a:spLocks noGrp="1"/>
          </p:cNvSpPr>
          <p:nvPr>
            <p:ph type="body" sz="quarter" idx="11" hasCustomPrompt="1"/>
          </p:nvPr>
        </p:nvSpPr>
        <p:spPr>
          <a:xfrm>
            <a:off x="6293644" y="6490800"/>
            <a:ext cx="2135978" cy="116681"/>
          </a:xfrm>
        </p:spPr>
        <p:txBody>
          <a:bodyPr anchor="b" anchorCtr="0"/>
          <a:lstStyle>
            <a:lvl1pPr algn="r">
              <a:lnSpc>
                <a:spcPct val="100000"/>
              </a:lnSpc>
              <a:spcAft>
                <a:spcPts val="0"/>
              </a:spcAft>
              <a:defRPr sz="700" b="1" baseline="0">
                <a:solidFill>
                  <a:schemeClr val="tx2"/>
                </a:solidFill>
              </a:defRPr>
            </a:lvl1pPr>
          </a:lstStyle>
          <a:p>
            <a:pPr lvl="0"/>
            <a:r>
              <a:rPr lang="en-US" smtClean="0"/>
              <a:t>Insert Footer</a:t>
            </a:r>
            <a:endParaRPr lang="en-US"/>
          </a:p>
        </p:txBody>
      </p:sp>
      <p:cxnSp>
        <p:nvCxnSpPr>
          <p:cNvPr id="12" name="Straight Connector 11"/>
          <p:cNvCxnSpPr/>
          <p:nvPr userDrawn="1"/>
        </p:nvCxnSpPr>
        <p:spPr>
          <a:xfrm>
            <a:off x="8455075" y="6509542"/>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8421449" y="6490800"/>
            <a:ext cx="192325" cy="125534"/>
          </a:xfrm>
          <a:prstGeom prst="rect">
            <a:avLst/>
          </a:prstGeom>
        </p:spPr>
        <p:txBody>
          <a:bodyPr vert="horz" lIns="0" tIns="0" rIns="0" bIns="0" rtlCol="0" anchor="ctr" anchorCtr="0"/>
          <a:lstStyle>
            <a:lvl1pPr algn="r">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‹N›</a:t>
            </a:fld>
            <a:endParaRPr lang="en-GB" dirty="0"/>
          </a:p>
        </p:txBody>
      </p:sp>
    </p:spTree>
    <p:extLst>
      <p:ext uri="{BB962C8B-B14F-4D97-AF65-F5344CB8AC3E}">
        <p14:creationId xmlns:p14="http://schemas.microsoft.com/office/powerpoint/2010/main" val="114881252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p>
            <a:fld id="{DDBE135E-2566-4748-853C-8A3B78F0FB00}" type="slidenum">
              <a:rPr lang="en-GB" smtClean="0"/>
              <a:pPr/>
              <a:t>‹N›</a:t>
            </a:fld>
            <a:endParaRPr lang="en-GB"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DDBE135E-2566-4748-853C-8A3B78F0FB00}" type="slidenum">
              <a:rPr lang="en-GB" smtClean="0"/>
              <a:pPr/>
              <a:t>‹N›</a:t>
            </a:fld>
            <a:endParaRPr lang="en-GB" dirty="0"/>
          </a:p>
        </p:txBody>
      </p:sp>
      <p:sp>
        <p:nvSpPr>
          <p:cNvPr id="5" name="Rettangolo 4"/>
          <p:cNvSpPr/>
          <p:nvPr userDrawn="1"/>
        </p:nvSpPr>
        <p:spPr>
          <a:xfrm>
            <a:off x="791707" y="2969828"/>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1</a:t>
            </a:r>
          </a:p>
          <a:p>
            <a:pPr algn="ctr"/>
            <a:r>
              <a:rPr lang="it-IT" sz="1400" dirty="0" smtClean="0"/>
              <a:t>(SB+WB)</a:t>
            </a:r>
            <a:endParaRPr lang="it-IT" sz="1400" dirty="0"/>
          </a:p>
        </p:txBody>
      </p:sp>
      <p:sp>
        <p:nvSpPr>
          <p:cNvPr id="6" name="Rettangolo 5"/>
          <p:cNvSpPr/>
          <p:nvPr userDrawn="1"/>
        </p:nvSpPr>
        <p:spPr>
          <a:xfrm>
            <a:off x="2587850" y="2969828"/>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2</a:t>
            </a:r>
          </a:p>
          <a:p>
            <a:pPr algn="ctr"/>
            <a:r>
              <a:rPr lang="it-IT" sz="1400" dirty="0" smtClean="0"/>
              <a:t>(SB+WB)</a:t>
            </a:r>
            <a:endParaRPr lang="it-IT" sz="1400" dirty="0"/>
          </a:p>
        </p:txBody>
      </p:sp>
      <p:sp>
        <p:nvSpPr>
          <p:cNvPr id="7" name="Rettangolo 6"/>
          <p:cNvSpPr/>
          <p:nvPr userDrawn="1"/>
        </p:nvSpPr>
        <p:spPr>
          <a:xfrm>
            <a:off x="5287509" y="2969828"/>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1</a:t>
            </a:r>
          </a:p>
          <a:p>
            <a:pPr algn="ctr"/>
            <a:r>
              <a:rPr lang="it-IT" sz="1400" dirty="0" smtClean="0"/>
              <a:t>(SB+WB)</a:t>
            </a:r>
            <a:endParaRPr lang="it-IT" sz="1400" dirty="0"/>
          </a:p>
        </p:txBody>
      </p:sp>
      <p:sp>
        <p:nvSpPr>
          <p:cNvPr id="8" name="Rettangolo 7"/>
          <p:cNvSpPr/>
          <p:nvPr userDrawn="1"/>
        </p:nvSpPr>
        <p:spPr>
          <a:xfrm>
            <a:off x="7083652" y="2969828"/>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2</a:t>
            </a:r>
          </a:p>
          <a:p>
            <a:pPr algn="ctr"/>
            <a:r>
              <a:rPr lang="it-IT" sz="1400" dirty="0" smtClean="0"/>
              <a:t>(SB+WB)</a:t>
            </a:r>
            <a:endParaRPr lang="it-IT" sz="1400" dirty="0"/>
          </a:p>
        </p:txBody>
      </p:sp>
      <p:cxnSp>
        <p:nvCxnSpPr>
          <p:cNvPr id="9" name="Connettore 1 8"/>
          <p:cNvCxnSpPr/>
          <p:nvPr userDrawn="1"/>
        </p:nvCxnSpPr>
        <p:spPr>
          <a:xfrm flipH="1">
            <a:off x="4561116" y="2394855"/>
            <a:ext cx="0" cy="3744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e 9"/>
          <p:cNvSpPr/>
          <p:nvPr userDrawn="1"/>
        </p:nvSpPr>
        <p:spPr>
          <a:xfrm>
            <a:off x="3521806" y="2699655"/>
            <a:ext cx="612000" cy="612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smtClean="0"/>
              <a:t>AB</a:t>
            </a:r>
            <a:endParaRPr lang="it-IT" sz="1100" dirty="0"/>
          </a:p>
        </p:txBody>
      </p:sp>
      <p:sp>
        <p:nvSpPr>
          <p:cNvPr id="11" name="Rettangolo 10"/>
          <p:cNvSpPr/>
          <p:nvPr userDrawn="1"/>
        </p:nvSpPr>
        <p:spPr>
          <a:xfrm>
            <a:off x="5029200" y="2699655"/>
            <a:ext cx="685800" cy="446317"/>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err="1" smtClean="0"/>
              <a:t>MyLab</a:t>
            </a:r>
            <a:endParaRPr lang="it-IT" sz="1100" dirty="0"/>
          </a:p>
        </p:txBody>
      </p:sp>
      <p:sp>
        <p:nvSpPr>
          <p:cNvPr id="12" name="Rettangolo 11"/>
          <p:cNvSpPr/>
          <p:nvPr userDrawn="1"/>
        </p:nvSpPr>
        <p:spPr>
          <a:xfrm>
            <a:off x="7797219" y="2699654"/>
            <a:ext cx="685800" cy="446317"/>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err="1" smtClean="0"/>
              <a:t>MyLab</a:t>
            </a:r>
            <a:endParaRPr lang="it-IT" sz="1100" dirty="0"/>
          </a:p>
        </p:txBody>
      </p:sp>
      <p:sp>
        <p:nvSpPr>
          <p:cNvPr id="16" name="Rettangolo 15"/>
          <p:cNvSpPr/>
          <p:nvPr userDrawn="1"/>
        </p:nvSpPr>
        <p:spPr>
          <a:xfrm>
            <a:off x="1484483" y="5387710"/>
            <a:ext cx="1942733" cy="458635"/>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200" dirty="0" smtClean="0"/>
              <a:t>GRAMMAR STORE 1</a:t>
            </a:r>
            <a:endParaRPr lang="it-IT" sz="1200" dirty="0"/>
          </a:p>
        </p:txBody>
      </p:sp>
      <p:sp>
        <p:nvSpPr>
          <p:cNvPr id="17" name="Rettangolo 16"/>
          <p:cNvSpPr/>
          <p:nvPr userDrawn="1"/>
        </p:nvSpPr>
        <p:spPr>
          <a:xfrm>
            <a:off x="5832962" y="5387709"/>
            <a:ext cx="1942733" cy="458635"/>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200" dirty="0" smtClean="0"/>
              <a:t>GRAMMAR STORE 2</a:t>
            </a:r>
            <a:endParaRPr lang="it-IT" sz="1200" dirty="0"/>
          </a:p>
        </p:txBody>
      </p:sp>
      <p:sp>
        <p:nvSpPr>
          <p:cNvPr id="18" name="Ovale 17"/>
          <p:cNvSpPr/>
          <p:nvPr userDrawn="1"/>
        </p:nvSpPr>
        <p:spPr>
          <a:xfrm>
            <a:off x="511628" y="2699655"/>
            <a:ext cx="612000" cy="612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smtClean="0"/>
              <a:t>AB</a:t>
            </a:r>
            <a:endParaRPr lang="it-IT" sz="1100" dirty="0"/>
          </a:p>
        </p:txBody>
      </p:sp>
      <p:sp>
        <p:nvSpPr>
          <p:cNvPr id="19" name="CasellaDiTesto 18"/>
          <p:cNvSpPr txBox="1"/>
          <p:nvPr userDrawn="1"/>
        </p:nvSpPr>
        <p:spPr>
          <a:xfrm>
            <a:off x="2588821" y="4726379"/>
            <a:ext cx="1306285" cy="184666"/>
          </a:xfrm>
          <a:prstGeom prst="rect">
            <a:avLst/>
          </a:prstGeom>
          <a:noFill/>
        </p:spPr>
        <p:txBody>
          <a:bodyPr wrap="square" lIns="0" tIns="0" rIns="0" bIns="0" rtlCol="0">
            <a:spAutoFit/>
          </a:bodyPr>
          <a:lstStyle/>
          <a:p>
            <a:endParaRPr lang="it-IT" sz="1200" dirty="0">
              <a:solidFill>
                <a:schemeClr val="tx2"/>
              </a:solidFill>
            </a:endParaRPr>
          </a:p>
        </p:txBody>
      </p:sp>
      <p:sp>
        <p:nvSpPr>
          <p:cNvPr id="20" name="CasellaDiTesto 19"/>
          <p:cNvSpPr txBox="1"/>
          <p:nvPr userDrawn="1"/>
        </p:nvSpPr>
        <p:spPr>
          <a:xfrm>
            <a:off x="769917" y="4712525"/>
            <a:ext cx="1306285" cy="184666"/>
          </a:xfrm>
          <a:prstGeom prst="rect">
            <a:avLst/>
          </a:prstGeom>
          <a:noFill/>
        </p:spPr>
        <p:txBody>
          <a:bodyPr wrap="square" lIns="0" tIns="0" rIns="0" bIns="0" rtlCol="0">
            <a:spAutoFit/>
          </a:bodyPr>
          <a:lstStyle/>
          <a:p>
            <a:endParaRPr lang="it-IT" sz="1200" dirty="0">
              <a:solidFill>
                <a:schemeClr val="tx2"/>
              </a:solidFill>
            </a:endParaRPr>
          </a:p>
        </p:txBody>
      </p:sp>
      <p:sp>
        <p:nvSpPr>
          <p:cNvPr id="22" name="CasellaDiTesto 21"/>
          <p:cNvSpPr txBox="1"/>
          <p:nvPr userDrawn="1"/>
        </p:nvSpPr>
        <p:spPr>
          <a:xfrm>
            <a:off x="5235039" y="4736276"/>
            <a:ext cx="1306285" cy="184666"/>
          </a:xfrm>
          <a:prstGeom prst="rect">
            <a:avLst/>
          </a:prstGeom>
          <a:noFill/>
        </p:spPr>
        <p:txBody>
          <a:bodyPr wrap="square" lIns="0" tIns="0" rIns="0" bIns="0" rtlCol="0">
            <a:spAutoFit/>
          </a:bodyPr>
          <a:lstStyle/>
          <a:p>
            <a:endParaRPr lang="it-IT" sz="1200" dirty="0">
              <a:solidFill>
                <a:schemeClr val="tx2"/>
              </a:solidFill>
            </a:endParaRPr>
          </a:p>
        </p:txBody>
      </p:sp>
      <p:sp>
        <p:nvSpPr>
          <p:cNvPr id="23" name="CasellaDiTesto 22"/>
          <p:cNvSpPr txBox="1"/>
          <p:nvPr userDrawn="1"/>
        </p:nvSpPr>
        <p:spPr>
          <a:xfrm>
            <a:off x="7097487" y="4758048"/>
            <a:ext cx="1306285" cy="184666"/>
          </a:xfrm>
          <a:prstGeom prst="rect">
            <a:avLst/>
          </a:prstGeom>
          <a:noFill/>
        </p:spPr>
        <p:txBody>
          <a:bodyPr wrap="square" lIns="0" tIns="0" rIns="0" bIns="0" rtlCol="0">
            <a:spAutoFit/>
          </a:bodyPr>
          <a:lstStyle/>
          <a:p>
            <a:endParaRPr lang="it-IT" sz="1200" dirty="0">
              <a:solidFill>
                <a:schemeClr val="tx2"/>
              </a:solidFill>
            </a:endParaRPr>
          </a:p>
        </p:txBody>
      </p:sp>
      <p:sp>
        <p:nvSpPr>
          <p:cNvPr id="24" name="Titolo 1"/>
          <p:cNvSpPr>
            <a:spLocks noGrp="1"/>
          </p:cNvSpPr>
          <p:nvPr>
            <p:ph type="title"/>
          </p:nvPr>
        </p:nvSpPr>
        <p:spPr>
          <a:xfrm>
            <a:off x="541337" y="417599"/>
            <a:ext cx="5983288" cy="906375"/>
          </a:xfrm>
        </p:spPr>
        <p:txBody>
          <a:bodyPr/>
          <a:lstStyle/>
          <a:p>
            <a:r>
              <a:rPr lang="it-IT" dirty="0" smtClean="0"/>
              <a:t>Fare clic per modificare lo stile del titolo</a:t>
            </a:r>
            <a:endParaRPr lang="it-IT"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DDBE135E-2566-4748-853C-8A3B78F0FB00}" type="slidenum">
              <a:rPr lang="en-GB" smtClean="0"/>
              <a:pPr/>
              <a:t>‹N›</a:t>
            </a:fld>
            <a:endParaRPr lang="en-GB" dirty="0"/>
          </a:p>
        </p:txBody>
      </p:sp>
      <p:sp>
        <p:nvSpPr>
          <p:cNvPr id="5" name="Rettangolo 4"/>
          <p:cNvSpPr/>
          <p:nvPr userDrawn="1"/>
        </p:nvSpPr>
        <p:spPr>
          <a:xfrm>
            <a:off x="2250392" y="2969828"/>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unico</a:t>
            </a:r>
          </a:p>
          <a:p>
            <a:pPr algn="ctr"/>
            <a:r>
              <a:rPr lang="it-IT" sz="1400" dirty="0" smtClean="0"/>
              <a:t>(SB+WB)</a:t>
            </a:r>
            <a:endParaRPr lang="it-IT" sz="1400" dirty="0"/>
          </a:p>
        </p:txBody>
      </p:sp>
      <p:sp>
        <p:nvSpPr>
          <p:cNvPr id="6" name="Rettangolo 5"/>
          <p:cNvSpPr/>
          <p:nvPr userDrawn="1"/>
        </p:nvSpPr>
        <p:spPr>
          <a:xfrm>
            <a:off x="5733824" y="2969828"/>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unico</a:t>
            </a:r>
          </a:p>
          <a:p>
            <a:pPr algn="ctr"/>
            <a:r>
              <a:rPr lang="it-IT" sz="1400" dirty="0" smtClean="0"/>
              <a:t>(SB+WB)</a:t>
            </a:r>
            <a:endParaRPr lang="it-IT" sz="1400" dirty="0"/>
          </a:p>
        </p:txBody>
      </p:sp>
      <p:cxnSp>
        <p:nvCxnSpPr>
          <p:cNvPr id="7" name="Connettore 1 6"/>
          <p:cNvCxnSpPr/>
          <p:nvPr userDrawn="1"/>
        </p:nvCxnSpPr>
        <p:spPr>
          <a:xfrm flipH="1">
            <a:off x="4561116" y="2394855"/>
            <a:ext cx="0" cy="3744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e 7"/>
          <p:cNvSpPr/>
          <p:nvPr userDrawn="1"/>
        </p:nvSpPr>
        <p:spPr>
          <a:xfrm>
            <a:off x="1944392" y="2699655"/>
            <a:ext cx="612000" cy="612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smtClean="0"/>
              <a:t>AB</a:t>
            </a:r>
            <a:endParaRPr lang="it-IT" sz="1100" dirty="0"/>
          </a:p>
        </p:txBody>
      </p:sp>
      <p:sp>
        <p:nvSpPr>
          <p:cNvPr id="9" name="Rettangolo 8"/>
          <p:cNvSpPr/>
          <p:nvPr userDrawn="1"/>
        </p:nvSpPr>
        <p:spPr>
          <a:xfrm>
            <a:off x="6769798" y="2732313"/>
            <a:ext cx="685800" cy="446317"/>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err="1" smtClean="0"/>
              <a:t>MyLab</a:t>
            </a:r>
            <a:endParaRPr lang="it-IT" sz="1100" dirty="0"/>
          </a:p>
        </p:txBody>
      </p:sp>
      <p:sp>
        <p:nvSpPr>
          <p:cNvPr id="12" name="Rettangolo 11"/>
          <p:cNvSpPr/>
          <p:nvPr userDrawn="1"/>
        </p:nvSpPr>
        <p:spPr>
          <a:xfrm>
            <a:off x="3589749" y="5575872"/>
            <a:ext cx="1942733" cy="458635"/>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200" dirty="0" smtClean="0"/>
              <a:t>GRAMMAR STORE</a:t>
            </a:r>
            <a:endParaRPr lang="it-IT" sz="1200" dirty="0"/>
          </a:p>
        </p:txBody>
      </p:sp>
      <p:sp>
        <p:nvSpPr>
          <p:cNvPr id="10" name="Titolo 1"/>
          <p:cNvSpPr>
            <a:spLocks noGrp="1"/>
          </p:cNvSpPr>
          <p:nvPr>
            <p:ph type="title"/>
          </p:nvPr>
        </p:nvSpPr>
        <p:spPr>
          <a:xfrm>
            <a:off x="541337" y="417599"/>
            <a:ext cx="5983288" cy="906375"/>
          </a:xfrm>
        </p:spPr>
        <p:txBody>
          <a:bodyPr/>
          <a:lstStyle/>
          <a:p>
            <a:r>
              <a:rPr lang="it-IT" dirty="0" smtClean="0"/>
              <a:t>Fare clic per modificare lo stile del titolo</a:t>
            </a:r>
            <a:endParaRPr lang="it-IT"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DDBE135E-2566-4748-853C-8A3B78F0FB00}" type="slidenum">
              <a:rPr lang="en-GB" smtClean="0"/>
              <a:pPr/>
              <a:t>‹N›</a:t>
            </a:fld>
            <a:endParaRPr lang="en-GB" dirty="0"/>
          </a:p>
        </p:txBody>
      </p:sp>
      <p:sp>
        <p:nvSpPr>
          <p:cNvPr id="4" name="Rettangolo 3"/>
          <p:cNvSpPr/>
          <p:nvPr userDrawn="1"/>
        </p:nvSpPr>
        <p:spPr>
          <a:xfrm>
            <a:off x="3901095" y="2915400"/>
            <a:ext cx="1260000" cy="1620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600" dirty="0" smtClean="0"/>
              <a:t>Vol. unico</a:t>
            </a:r>
          </a:p>
          <a:p>
            <a:pPr algn="ctr"/>
            <a:r>
              <a:rPr lang="it-IT" sz="1400" dirty="0" smtClean="0"/>
              <a:t>(SB+WB)</a:t>
            </a:r>
            <a:endParaRPr lang="it-IT" sz="1400" dirty="0"/>
          </a:p>
        </p:txBody>
      </p:sp>
      <p:sp>
        <p:nvSpPr>
          <p:cNvPr id="5" name="Rettangolo 4"/>
          <p:cNvSpPr/>
          <p:nvPr userDrawn="1"/>
        </p:nvSpPr>
        <p:spPr>
          <a:xfrm>
            <a:off x="4818195" y="2705098"/>
            <a:ext cx="685800" cy="446317"/>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err="1" smtClean="0"/>
              <a:t>MyLab</a:t>
            </a:r>
            <a:endParaRPr lang="it-IT" sz="1100" dirty="0"/>
          </a:p>
        </p:txBody>
      </p:sp>
      <p:sp>
        <p:nvSpPr>
          <p:cNvPr id="7" name="Ovale 6"/>
          <p:cNvSpPr/>
          <p:nvPr userDrawn="1"/>
        </p:nvSpPr>
        <p:spPr>
          <a:xfrm>
            <a:off x="3595095" y="2593071"/>
            <a:ext cx="612000" cy="612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it-IT" sz="1100" dirty="0" smtClean="0"/>
              <a:t>AB</a:t>
            </a:r>
            <a:endParaRPr lang="it-IT" sz="1100" dirty="0"/>
          </a:p>
        </p:txBody>
      </p:sp>
      <p:sp>
        <p:nvSpPr>
          <p:cNvPr id="8" name="Titolo 1"/>
          <p:cNvSpPr>
            <a:spLocks noGrp="1"/>
          </p:cNvSpPr>
          <p:nvPr>
            <p:ph type="title"/>
          </p:nvPr>
        </p:nvSpPr>
        <p:spPr>
          <a:xfrm>
            <a:off x="541337" y="417599"/>
            <a:ext cx="5983288" cy="906375"/>
          </a:xfrm>
        </p:spPr>
        <p:txBody>
          <a:bodyPr/>
          <a:lstStyle/>
          <a:p>
            <a:r>
              <a:rPr lang="it-IT" dirty="0" smtClean="0"/>
              <a:t>Fare clic per modificare lo stile del titolo</a:t>
            </a:r>
            <a:endParaRPr lang="it-IT"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DDBE135E-2566-4748-853C-8A3B78F0FB00}" type="slidenum">
              <a:rPr lang="en-GB" smtClean="0"/>
              <a:pPr/>
              <a:t>‹N›</a:t>
            </a:fld>
            <a:endParaRPr lang="en-GB" dirty="0"/>
          </a:p>
        </p:txBody>
      </p:sp>
      <p:sp>
        <p:nvSpPr>
          <p:cNvPr id="4" name="Rettangolo 3"/>
          <p:cNvSpPr/>
          <p:nvPr userDrawn="1"/>
        </p:nvSpPr>
        <p:spPr>
          <a:xfrm>
            <a:off x="2009917" y="3724902"/>
            <a:ext cx="1260000" cy="16200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1600" dirty="0" smtClean="0">
                <a:solidFill>
                  <a:schemeClr val="bg1"/>
                </a:solidFill>
              </a:rPr>
              <a:t>Guida</a:t>
            </a:r>
            <a:r>
              <a:rPr lang="it-IT" sz="1400" dirty="0">
                <a:solidFill>
                  <a:schemeClr val="bg1"/>
                </a:solidFill>
              </a:rPr>
              <a:t> </a:t>
            </a:r>
            <a:r>
              <a:rPr lang="it-IT" sz="1400" dirty="0" smtClean="0">
                <a:solidFill>
                  <a:schemeClr val="bg1"/>
                </a:solidFill>
              </a:rPr>
              <a:t>1</a:t>
            </a:r>
            <a:endParaRPr lang="it-IT" sz="1600" dirty="0" smtClean="0">
              <a:solidFill>
                <a:schemeClr val="bg1"/>
              </a:solidFill>
            </a:endParaRPr>
          </a:p>
        </p:txBody>
      </p:sp>
      <p:sp>
        <p:nvSpPr>
          <p:cNvPr id="5" name="Ovale 4"/>
          <p:cNvSpPr/>
          <p:nvPr userDrawn="1"/>
        </p:nvSpPr>
        <p:spPr>
          <a:xfrm>
            <a:off x="1715792" y="3288475"/>
            <a:ext cx="612000" cy="61200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1100" dirty="0" smtClean="0">
                <a:solidFill>
                  <a:schemeClr val="bg1"/>
                </a:solidFill>
              </a:rPr>
              <a:t>CD 1</a:t>
            </a:r>
            <a:endParaRPr lang="it-IT" sz="1100" dirty="0">
              <a:solidFill>
                <a:schemeClr val="bg1"/>
              </a:solidFill>
            </a:endParaRPr>
          </a:p>
        </p:txBody>
      </p:sp>
      <p:sp>
        <p:nvSpPr>
          <p:cNvPr id="7" name="Rettangolo 6"/>
          <p:cNvSpPr/>
          <p:nvPr userDrawn="1"/>
        </p:nvSpPr>
        <p:spPr>
          <a:xfrm>
            <a:off x="3658989" y="2268273"/>
            <a:ext cx="1942733" cy="518644"/>
          </a:xfrm>
          <a:prstGeom prst="rect">
            <a:avLst/>
          </a:prstGeom>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it-IT" sz="1400" dirty="0" smtClean="0">
                <a:solidFill>
                  <a:schemeClr val="bg1"/>
                </a:solidFill>
              </a:rPr>
              <a:t>PER IL DOCENTE</a:t>
            </a:r>
            <a:endParaRPr lang="it-IT" sz="1400" dirty="0">
              <a:solidFill>
                <a:schemeClr val="bg1"/>
              </a:solidFill>
            </a:endParaRPr>
          </a:p>
        </p:txBody>
      </p:sp>
      <p:sp>
        <p:nvSpPr>
          <p:cNvPr id="8" name="Rettangolo 7"/>
          <p:cNvSpPr/>
          <p:nvPr userDrawn="1"/>
        </p:nvSpPr>
        <p:spPr>
          <a:xfrm>
            <a:off x="3965449" y="3736777"/>
            <a:ext cx="1260000" cy="16200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1600" dirty="0" smtClean="0">
                <a:solidFill>
                  <a:schemeClr val="bg1"/>
                </a:solidFill>
              </a:rPr>
              <a:t>Guida</a:t>
            </a:r>
            <a:r>
              <a:rPr lang="it-IT" sz="1400" dirty="0">
                <a:solidFill>
                  <a:schemeClr val="bg1"/>
                </a:solidFill>
              </a:rPr>
              <a:t> 2</a:t>
            </a:r>
            <a:endParaRPr lang="it-IT" sz="1600" dirty="0" smtClean="0">
              <a:solidFill>
                <a:schemeClr val="bg1"/>
              </a:solidFill>
            </a:endParaRPr>
          </a:p>
        </p:txBody>
      </p:sp>
      <p:sp>
        <p:nvSpPr>
          <p:cNvPr id="9" name="Ovale 8"/>
          <p:cNvSpPr/>
          <p:nvPr userDrawn="1"/>
        </p:nvSpPr>
        <p:spPr>
          <a:xfrm>
            <a:off x="4871948" y="3300351"/>
            <a:ext cx="612000" cy="61200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1100" dirty="0" smtClean="0">
                <a:solidFill>
                  <a:schemeClr val="bg1"/>
                </a:solidFill>
              </a:rPr>
              <a:t>CD 2</a:t>
            </a:r>
            <a:endParaRPr lang="it-IT" sz="1100" dirty="0">
              <a:solidFill>
                <a:schemeClr val="bg1"/>
              </a:solidFill>
            </a:endParaRPr>
          </a:p>
        </p:txBody>
      </p:sp>
      <p:sp>
        <p:nvSpPr>
          <p:cNvPr id="11" name="Ovale 10"/>
          <p:cNvSpPr/>
          <p:nvPr userDrawn="1"/>
        </p:nvSpPr>
        <p:spPr>
          <a:xfrm>
            <a:off x="6417494" y="4553277"/>
            <a:ext cx="756000" cy="75600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1100" dirty="0" smtClean="0">
                <a:solidFill>
                  <a:schemeClr val="bg1"/>
                </a:solidFill>
              </a:rPr>
              <a:t>LIM</a:t>
            </a:r>
          </a:p>
          <a:p>
            <a:pPr algn="ctr"/>
            <a:r>
              <a:rPr lang="it-IT" sz="1100" dirty="0" smtClean="0">
                <a:solidFill>
                  <a:schemeClr val="bg1"/>
                </a:solidFill>
              </a:rPr>
              <a:t>book</a:t>
            </a:r>
            <a:endParaRPr lang="it-IT" sz="1100" dirty="0">
              <a:solidFill>
                <a:schemeClr val="bg1"/>
              </a:solidFill>
            </a:endParaRPr>
          </a:p>
        </p:txBody>
      </p:sp>
      <p:sp>
        <p:nvSpPr>
          <p:cNvPr id="10" name="Titolo 1"/>
          <p:cNvSpPr>
            <a:spLocks noGrp="1"/>
          </p:cNvSpPr>
          <p:nvPr>
            <p:ph type="title"/>
          </p:nvPr>
        </p:nvSpPr>
        <p:spPr>
          <a:xfrm>
            <a:off x="541337" y="417599"/>
            <a:ext cx="5983288" cy="906375"/>
          </a:xfrm>
        </p:spPr>
        <p:txBody>
          <a:bodyPr/>
          <a:lstStyle/>
          <a:p>
            <a:r>
              <a:rPr lang="it-IT" dirty="0" smtClean="0"/>
              <a:t>Fare clic per modificare lo stile del titolo</a:t>
            </a:r>
            <a:endParaRPr lang="it-IT"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82545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1050" y="2973675"/>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31294780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Option 2">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42529916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33682320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Option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17864071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Option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41934844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Option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3332550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7" y="417599"/>
            <a:ext cx="5983288" cy="906375"/>
          </a:xfrm>
          <a:prstGeom prst="rect">
            <a:avLst/>
          </a:prstGeom>
        </p:spPr>
        <p:txBody>
          <a:bodyPr vert="horz" lIns="0" tIns="0" rIns="0" bIns="0" rtlCol="0" anchor="t" anchorCtr="0">
            <a:noAutofit/>
          </a:bodyPr>
          <a:lstStyle/>
          <a:p>
            <a:r>
              <a:rPr lang="en-US" smtClean="0"/>
              <a:t>Click to edit Master title style</a:t>
            </a:r>
            <a:endParaRPr lang="en-GB"/>
          </a:p>
        </p:txBody>
      </p:sp>
      <p:sp>
        <p:nvSpPr>
          <p:cNvPr id="3" name="Text Placeholder 2"/>
          <p:cNvSpPr>
            <a:spLocks noGrp="1"/>
          </p:cNvSpPr>
          <p:nvPr>
            <p:ph type="body" idx="1"/>
          </p:nvPr>
        </p:nvSpPr>
        <p:spPr>
          <a:xfrm>
            <a:off x="534899" y="1704975"/>
            <a:ext cx="6001130" cy="4285174"/>
          </a:xfrm>
          <a:prstGeom prst="rect">
            <a:avLst/>
          </a:prstGeom>
        </p:spPr>
        <p:txBody>
          <a:bodyPr vert="horz" lIns="0" tIns="0" rIns="0" bIns="0" rtlCol="0">
            <a:noAutofit/>
          </a:bodyPr>
          <a:lstStyle/>
          <a:p>
            <a:pPr lvl="0"/>
            <a:r>
              <a:rPr lang="en-US" dirty="0" smtClean="0"/>
              <a:t>Click to edit Master text styles</a:t>
            </a:r>
          </a:p>
          <a:p>
            <a:pPr lvl="1"/>
            <a:r>
              <a:rPr lang="en-US" smtClean="0"/>
              <a:t>Second level</a:t>
            </a:r>
            <a:endParaRPr lang="en-US" dirty="0" smtClean="0"/>
          </a:p>
          <a:p>
            <a:pPr lvl="2"/>
            <a:r>
              <a:rPr lang="en-US" smtClean="0"/>
              <a:t>Third level</a:t>
            </a:r>
            <a:endParaRPr lang="en-GB" dirty="0"/>
          </a:p>
        </p:txBody>
      </p:sp>
      <p:cxnSp>
        <p:nvCxnSpPr>
          <p:cNvPr id="5" name="Straight Connector 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‹N›</a:t>
            </a:fld>
            <a:endParaRPr lang="en-GB" dirty="0"/>
          </a:p>
        </p:txBody>
      </p:sp>
      <p:pic>
        <p:nvPicPr>
          <p:cNvPr id="7" name="Picture 6"/>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702" r:id="rId1"/>
    <p:sldLayoutId id="2147483716" r:id="rId2"/>
    <p:sldLayoutId id="2147483717" r:id="rId3"/>
    <p:sldLayoutId id="2147483658" r:id="rId4"/>
    <p:sldLayoutId id="2147483664" r:id="rId5"/>
    <p:sldLayoutId id="2147483665" r:id="rId6"/>
    <p:sldLayoutId id="2147483666" r:id="rId7"/>
    <p:sldLayoutId id="2147483667" r:id="rId8"/>
    <p:sldLayoutId id="2147483668" r:id="rId9"/>
    <p:sldLayoutId id="2147483718" r:id="rId10"/>
    <p:sldLayoutId id="2147483719" r:id="rId11"/>
    <p:sldLayoutId id="2147483720" r:id="rId12"/>
    <p:sldLayoutId id="2147483721" r:id="rId13"/>
    <p:sldLayoutId id="2147483728" r:id="rId14"/>
    <p:sldLayoutId id="2147483723" r:id="rId15"/>
    <p:sldLayoutId id="2147483676" r:id="rId16"/>
    <p:sldLayoutId id="2147483691" r:id="rId17"/>
    <p:sldLayoutId id="2147483729" r:id="rId18"/>
    <p:sldLayoutId id="2147483730" r:id="rId19"/>
    <p:sldLayoutId id="2147483726" r:id="rId20"/>
    <p:sldLayoutId id="2147483731" r:id="rId21"/>
    <p:sldLayoutId id="2147483732" r:id="rId22"/>
    <p:sldLayoutId id="2147483682" r:id="rId23"/>
    <p:sldLayoutId id="2147483695" r:id="rId24"/>
    <p:sldLayoutId id="2147483698" r:id="rId25"/>
    <p:sldLayoutId id="2147483694" r:id="rId26"/>
    <p:sldLayoutId id="2147483654" r:id="rId27"/>
    <p:sldLayoutId id="2147483727" r:id="rId28"/>
    <p:sldLayoutId id="2147483733" r:id="rId29"/>
    <p:sldLayoutId id="2147483663" r:id="rId30"/>
    <p:sldLayoutId id="2147483734" r:id="rId31"/>
    <p:sldLayoutId id="2147483735" r:id="rId32"/>
    <p:sldLayoutId id="2147483738" r:id="rId33"/>
    <p:sldLayoutId id="2147483742" r:id="rId34"/>
    <p:sldLayoutId id="2147483743" r:id="rId35"/>
    <p:sldLayoutId id="2147483744" r:id="rId36"/>
    <p:sldLayoutId id="2147483745" r:id="rId37"/>
    <p:sldLayoutId id="2147483746" r:id="rId38"/>
    <p:sldLayoutId id="2147483748" r:id="rId39"/>
  </p:sldLayoutIdLst>
  <p:timing>
    <p:tnLst>
      <p:par>
        <p:cTn id="1" dur="indefinite" restart="never" nodeType="tmRoot"/>
      </p:par>
    </p:tnLst>
  </p:timing>
  <p:hf hdr="0" ftr="0" dt="0"/>
  <p:txStyles>
    <p:title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0.jfif"/><Relationship Id="rId5" Type="http://schemas.openxmlformats.org/officeDocument/2006/relationships/image" Target="../media/image29.jpe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hyperlink" Target="http://it.wikipedia.org/wiki/Immagine:Le_corbusier.jpg"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3.jpeg"/><Relationship Id="rId5" Type="http://schemas.openxmlformats.org/officeDocument/2006/relationships/hyperlink" Target="http://en.wikipedia.org/wiki/Image:Bfullerstamp.jpg"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it.wikipedia.org/wiki/Immagine:Le_corbusier.jpg" TargetMode="External"/><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33.jpeg"/><Relationship Id="rId5" Type="http://schemas.openxmlformats.org/officeDocument/2006/relationships/hyperlink" Target="http://en.wikipedia.org/wiki/Image:Bfullerstamp.jpg" TargetMode="External"/><Relationship Id="rId4" Type="http://schemas.openxmlformats.org/officeDocument/2006/relationships/image" Target="../media/image32.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it.wikipedia.org/wiki/Immagine:Le_corbusier.jpg" TargetMode="External"/><Relationship Id="rId7" Type="http://schemas.openxmlformats.org/officeDocument/2006/relationships/image" Target="../media/image34.jpeg"/><Relationship Id="rId12" Type="http://schemas.openxmlformats.org/officeDocument/2006/relationships/image" Target="../media/image39.wmf"/><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hyperlink" Target="http://en.wikipedia.org/wiki/Image:Bfullerstamp.jpg" TargetMode="External"/><Relationship Id="rId10" Type="http://schemas.openxmlformats.org/officeDocument/2006/relationships/image" Target="../media/image36.jpeg"/><Relationship Id="rId4" Type="http://schemas.openxmlformats.org/officeDocument/2006/relationships/image" Target="../media/image32.jpeg"/><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Image:Bfullerstamp.jpg" TargetMode="External"/><Relationship Id="rId13" Type="http://schemas.openxmlformats.org/officeDocument/2006/relationships/image" Target="../media/image36.jpeg"/><Relationship Id="rId3" Type="http://schemas.openxmlformats.org/officeDocument/2006/relationships/hyperlink" Target="http://it.wikipedia.org/wiki/Immagine:Le_corbusier.jpg" TargetMode="External"/><Relationship Id="rId7" Type="http://schemas.openxmlformats.org/officeDocument/2006/relationships/image" Target="../media/image41.jpeg"/><Relationship Id="rId12"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hyperlink" Target="http://en.wikipedia.org/wiki/Image:Xenakis.jpg" TargetMode="External"/><Relationship Id="rId11" Type="http://schemas.openxmlformats.org/officeDocument/2006/relationships/image" Target="../media/image35.jpeg"/><Relationship Id="rId5" Type="http://schemas.openxmlformats.org/officeDocument/2006/relationships/image" Target="../media/image40.jpeg"/><Relationship Id="rId15" Type="http://schemas.openxmlformats.org/officeDocument/2006/relationships/image" Target="../media/image39.wmf"/><Relationship Id="rId10" Type="http://schemas.openxmlformats.org/officeDocument/2006/relationships/image" Target="../media/image34.jpeg"/><Relationship Id="rId4" Type="http://schemas.openxmlformats.org/officeDocument/2006/relationships/image" Target="../media/image32.jpeg"/><Relationship Id="rId9" Type="http://schemas.openxmlformats.org/officeDocument/2006/relationships/image" Target="../media/image33.jpeg"/><Relationship Id="rId1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0.jpe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audio" Target="../media/media1.wav"/><Relationship Id="rId7" Type="http://schemas.openxmlformats.org/officeDocument/2006/relationships/audio" Target="../media/media3.wav"/><Relationship Id="rId12" Type="http://schemas.openxmlformats.org/officeDocument/2006/relationships/image" Target="../media/image51.png"/><Relationship Id="rId2" Type="http://schemas.microsoft.com/office/2007/relationships/media" Target="../media/media1.wav"/><Relationship Id="rId1" Type="http://schemas.openxmlformats.org/officeDocument/2006/relationships/vmlDrawing" Target="../drawings/vmlDrawing1.vml"/><Relationship Id="rId6" Type="http://schemas.microsoft.com/office/2007/relationships/media" Target="../media/media3.wav"/><Relationship Id="rId11" Type="http://schemas.openxmlformats.org/officeDocument/2006/relationships/image" Target="../media/image50.png"/><Relationship Id="rId5" Type="http://schemas.openxmlformats.org/officeDocument/2006/relationships/audio" Target="../media/media2.wav"/><Relationship Id="rId10" Type="http://schemas.openxmlformats.org/officeDocument/2006/relationships/oleObject" Target="../embeddings/oleObject1.bin"/><Relationship Id="rId4" Type="http://schemas.microsoft.com/office/2007/relationships/media" Target="../media/media2.wav"/><Relationship Id="rId9"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1.png"/><Relationship Id="rId5" Type="http://schemas.openxmlformats.org/officeDocument/2006/relationships/image" Target="../media/image52.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55.gif"/></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5.wav"/><Relationship Id="rId7" Type="http://schemas.openxmlformats.org/officeDocument/2006/relationships/image" Target="../media/image60.png"/><Relationship Id="rId2" Type="http://schemas.microsoft.com/office/2007/relationships/media" Target="../media/media5.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46.xml"/><Relationship Id="rId4"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1.png"/><Relationship Id="rId5" Type="http://schemas.openxmlformats.org/officeDocument/2006/relationships/image" Target="../media/image61.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39.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39.xml"/><Relationship Id="rId7" Type="http://schemas.openxmlformats.org/officeDocument/2006/relationships/image" Target="../media/image68.jpeg"/><Relationship Id="rId2" Type="http://schemas.openxmlformats.org/officeDocument/2006/relationships/audio" Target="file:///C:\Users\Marlena\Desktop\il%20mondo%20dei%20suoni%202011\kepler.wav" TargetMode="External"/><Relationship Id="rId1" Type="http://schemas.openxmlformats.org/officeDocument/2006/relationships/vmlDrawing" Target="../drawings/vmlDrawing4.vml"/><Relationship Id="rId6" Type="http://schemas.openxmlformats.org/officeDocument/2006/relationships/image" Target="../media/image67.png"/><Relationship Id="rId5" Type="http://schemas.openxmlformats.org/officeDocument/2006/relationships/oleObject" Target="../embeddings/oleObject4.bin"/><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71.png"/><Relationship Id="rId2" Type="http://schemas.openxmlformats.org/officeDocument/2006/relationships/slideLayout" Target="../slideLayouts/slideLayout39.xml"/><Relationship Id="rId1" Type="http://schemas.openxmlformats.org/officeDocument/2006/relationships/vmlDrawing" Target="../drawings/vmlDrawing5.vml"/><Relationship Id="rId6" Type="http://schemas.openxmlformats.org/officeDocument/2006/relationships/image" Target="../media/image50.png"/><Relationship Id="rId5" Type="http://schemas.openxmlformats.org/officeDocument/2006/relationships/oleObject" Target="../embeddings/oleObject5.bin"/><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74.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image" Target="../media/image77.emf"/><Relationship Id="rId4" Type="http://schemas.openxmlformats.org/officeDocument/2006/relationships/image" Target="../media/image76.emf"/></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3.xml"/><Relationship Id="rId4" Type="http://schemas.openxmlformats.org/officeDocument/2006/relationships/image" Target="../media/image83.jf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86.jpeg"/><Relationship Id="rId2" Type="http://schemas.openxmlformats.org/officeDocument/2006/relationships/slideLayout" Target="../slideLayouts/slideLayout39.xml"/><Relationship Id="rId1" Type="http://schemas.openxmlformats.org/officeDocument/2006/relationships/vmlDrawing" Target="../drawings/vmlDrawing6.v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oleObject" Target="../embeddings/oleObject6.bin"/></Relationships>
</file>

<file path=ppt/slides/_rels/slide67.xml.rels><?xml version="1.0" encoding="UTF-8" standalone="yes"?>
<Relationships xmlns="http://schemas.openxmlformats.org/package/2006/relationships"><Relationship Id="rId3" Type="http://schemas.openxmlformats.org/officeDocument/2006/relationships/image" Target="../media/image87.jfif"/><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image" Target="../media/image90.jfif"/><Relationship Id="rId5" Type="http://schemas.openxmlformats.org/officeDocument/2006/relationships/image" Target="../media/image89.jfif"/><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388" y="1662150"/>
            <a:ext cx="3977418" cy="1811282"/>
          </a:xfrm>
        </p:spPr>
        <p:txBody>
          <a:bodyPr/>
          <a:lstStyle/>
          <a:p>
            <a:pPr algn="ctr"/>
            <a:r>
              <a:rPr lang="en-GB" i="1" dirty="0" smtClean="0">
                <a:solidFill>
                  <a:schemeClr val="bg1">
                    <a:lumMod val="95000"/>
                  </a:schemeClr>
                </a:solidFill>
              </a:rPr>
              <a:t>Matematica </a:t>
            </a:r>
            <a:r>
              <a:rPr lang="en-GB" i="1" dirty="0" smtClean="0">
                <a:solidFill>
                  <a:srgbClr val="FF0000"/>
                </a:solidFill>
                <a:latin typeface="Algerian" panose="04020705040A02060702" pitchFamily="82" charset="0"/>
              </a:rPr>
              <a:t>T</a:t>
            </a:r>
            <a:r>
              <a:rPr lang="en-GB" i="1" dirty="0" smtClean="0">
                <a:solidFill>
                  <a:srgbClr val="00B050"/>
                </a:solidFill>
                <a:latin typeface="Algerian" panose="04020705040A02060702" pitchFamily="82" charset="0"/>
              </a:rPr>
              <a:t>R</a:t>
            </a:r>
            <a:r>
              <a:rPr lang="en-GB" i="1" dirty="0" smtClean="0">
                <a:solidFill>
                  <a:srgbClr val="0070C0"/>
                </a:solidFill>
                <a:latin typeface="Algerian" panose="04020705040A02060702" pitchFamily="82" charset="0"/>
              </a:rPr>
              <a:t>A</a:t>
            </a:r>
            <a:r>
              <a:rPr lang="en-GB" i="1" dirty="0" smtClean="0">
                <a:solidFill>
                  <a:srgbClr val="FFFF00"/>
                </a:solidFill>
                <a:latin typeface="Algerian" panose="04020705040A02060702" pitchFamily="82" charset="0"/>
              </a:rPr>
              <a:t>S</a:t>
            </a:r>
            <a:r>
              <a:rPr lang="en-GB" i="1" dirty="0" smtClean="0">
                <a:solidFill>
                  <a:schemeClr val="bg1">
                    <a:lumMod val="95000"/>
                  </a:schemeClr>
                </a:solidFill>
                <a:latin typeface="Algerian" panose="04020705040A02060702" pitchFamily="82" charset="0"/>
              </a:rPr>
              <a:t>V</a:t>
            </a:r>
            <a:r>
              <a:rPr lang="en-GB" i="1" dirty="0" smtClean="0">
                <a:solidFill>
                  <a:srgbClr val="BC14AC"/>
                </a:solidFill>
                <a:latin typeface="Algerian" panose="04020705040A02060702" pitchFamily="82" charset="0"/>
              </a:rPr>
              <a:t>E</a:t>
            </a:r>
            <a:r>
              <a:rPr lang="en-GB" i="1" dirty="0" smtClean="0">
                <a:solidFill>
                  <a:srgbClr val="FF0000"/>
                </a:solidFill>
                <a:latin typeface="Algerian" panose="04020705040A02060702" pitchFamily="82" charset="0"/>
              </a:rPr>
              <a:t>R</a:t>
            </a:r>
            <a:r>
              <a:rPr lang="en-GB" i="1" dirty="0" smtClean="0">
                <a:solidFill>
                  <a:srgbClr val="00B050"/>
                </a:solidFill>
                <a:latin typeface="Algerian" panose="04020705040A02060702" pitchFamily="82" charset="0"/>
              </a:rPr>
              <a:t>S</a:t>
            </a:r>
            <a:r>
              <a:rPr lang="en-GB" i="1" dirty="0" smtClean="0">
                <a:solidFill>
                  <a:srgbClr val="00B0F0"/>
                </a:solidFill>
                <a:latin typeface="Algerian" panose="04020705040A02060702" pitchFamily="82" charset="0"/>
              </a:rPr>
              <a:t>A</a:t>
            </a:r>
            <a:r>
              <a:rPr lang="en-GB" i="1" dirty="0" smtClean="0">
                <a:solidFill>
                  <a:srgbClr val="FFFF00"/>
                </a:solidFill>
                <a:latin typeface="Algerian" panose="04020705040A02060702" pitchFamily="82" charset="0"/>
              </a:rPr>
              <a:t>L</a:t>
            </a:r>
            <a:r>
              <a:rPr lang="en-GB" i="1" dirty="0" smtClean="0">
                <a:solidFill>
                  <a:schemeClr val="bg1">
                    <a:lumMod val="95000"/>
                  </a:schemeClr>
                </a:solidFill>
                <a:latin typeface="Algerian" panose="04020705040A02060702" pitchFamily="82" charset="0"/>
              </a:rPr>
              <a:t>E</a:t>
            </a:r>
            <a:r>
              <a:rPr lang="en-GB" i="1" dirty="0" smtClean="0">
                <a:solidFill>
                  <a:schemeClr val="bg1">
                    <a:lumMod val="95000"/>
                  </a:schemeClr>
                </a:solidFill>
              </a:rPr>
              <a:t>: </a:t>
            </a:r>
            <a:br>
              <a:rPr lang="en-GB" i="1" dirty="0" smtClean="0">
                <a:solidFill>
                  <a:schemeClr val="bg1">
                    <a:lumMod val="95000"/>
                  </a:schemeClr>
                </a:solidFill>
              </a:rPr>
            </a:br>
            <a:r>
              <a:rPr lang="en-GB" sz="2800" i="1" dirty="0" err="1" smtClean="0">
                <a:solidFill>
                  <a:schemeClr val="bg1">
                    <a:lumMod val="95000"/>
                  </a:schemeClr>
                </a:solidFill>
              </a:rPr>
              <a:t>proposte</a:t>
            </a:r>
            <a:r>
              <a:rPr lang="en-GB" sz="2800" i="1" dirty="0" smtClean="0">
                <a:solidFill>
                  <a:schemeClr val="bg1">
                    <a:lumMod val="95000"/>
                  </a:schemeClr>
                </a:solidFill>
              </a:rPr>
              <a:t> </a:t>
            </a:r>
            <a:r>
              <a:rPr lang="en-GB" sz="2800" i="1" dirty="0" err="1" smtClean="0">
                <a:solidFill>
                  <a:schemeClr val="bg1">
                    <a:lumMod val="95000"/>
                  </a:schemeClr>
                </a:solidFill>
              </a:rPr>
              <a:t>interdisciplinari</a:t>
            </a:r>
            <a:r>
              <a:rPr lang="en-GB" sz="2800" i="1" dirty="0" smtClean="0">
                <a:solidFill>
                  <a:schemeClr val="bg1">
                    <a:lumMod val="95000"/>
                  </a:schemeClr>
                </a:solidFill>
              </a:rPr>
              <a:t> per </a:t>
            </a:r>
            <a:r>
              <a:rPr lang="en-GB" sz="2800" i="1" dirty="0" err="1" smtClean="0">
                <a:solidFill>
                  <a:schemeClr val="bg1">
                    <a:lumMod val="95000"/>
                  </a:schemeClr>
                </a:solidFill>
              </a:rPr>
              <a:t>il</a:t>
            </a:r>
            <a:r>
              <a:rPr lang="en-GB" sz="2800" i="1" dirty="0" smtClean="0">
                <a:solidFill>
                  <a:schemeClr val="bg1">
                    <a:lumMod val="95000"/>
                  </a:schemeClr>
                </a:solidFill>
              </a:rPr>
              <a:t> </a:t>
            </a:r>
            <a:r>
              <a:rPr lang="en-GB" sz="2800" i="1" dirty="0" err="1" smtClean="0">
                <a:solidFill>
                  <a:schemeClr val="bg1">
                    <a:lumMod val="95000"/>
                  </a:schemeClr>
                </a:solidFill>
              </a:rPr>
              <a:t>biennio</a:t>
            </a:r>
            <a:r>
              <a:rPr lang="en-GB" sz="2800" i="1" dirty="0" smtClean="0">
                <a:solidFill>
                  <a:schemeClr val="bg1">
                    <a:lumMod val="95000"/>
                  </a:schemeClr>
                </a:solidFill>
              </a:rPr>
              <a:t> </a:t>
            </a:r>
            <a:endParaRPr lang="en-US" sz="2800" i="1" dirty="0">
              <a:solidFill>
                <a:schemeClr val="bg1">
                  <a:lumMod val="95000"/>
                </a:schemeClr>
              </a:solidFill>
            </a:endParaRPr>
          </a:p>
        </p:txBody>
      </p:sp>
      <p:sp>
        <p:nvSpPr>
          <p:cNvPr id="3" name="Subtitle 2"/>
          <p:cNvSpPr>
            <a:spLocks noGrp="1"/>
          </p:cNvSpPr>
          <p:nvPr>
            <p:ph type="subTitle" idx="1"/>
          </p:nvPr>
        </p:nvSpPr>
        <p:spPr>
          <a:xfrm>
            <a:off x="311618" y="4222268"/>
            <a:ext cx="3397250" cy="845492"/>
          </a:xfrm>
        </p:spPr>
        <p:txBody>
          <a:bodyPr/>
          <a:lstStyle/>
          <a:p>
            <a:r>
              <a:rPr lang="en-GB" dirty="0" smtClean="0">
                <a:latin typeface="Arial Rounded MT Bold" pitchFamily="34" charset="0"/>
              </a:rPr>
              <a:t>Silvia Benvenuti</a:t>
            </a:r>
          </a:p>
          <a:p>
            <a:r>
              <a:rPr lang="en-GB" dirty="0" smtClean="0">
                <a:latin typeface="Arial Rounded MT Bold" pitchFamily="34" charset="0"/>
              </a:rPr>
              <a:t>Università di Bologna</a:t>
            </a:r>
            <a:endParaRPr lang="en-GB" dirty="0">
              <a:latin typeface="Arial Rounded MT Bold" pitchFamily="34" charset="0"/>
            </a:endParaRPr>
          </a:p>
        </p:txBody>
      </p:sp>
      <p:sp>
        <p:nvSpPr>
          <p:cNvPr id="4" name="Text Placeholder 3"/>
          <p:cNvSpPr>
            <a:spLocks noGrp="1"/>
          </p:cNvSpPr>
          <p:nvPr>
            <p:ph type="body" sz="quarter" idx="10"/>
          </p:nvPr>
        </p:nvSpPr>
        <p:spPr>
          <a:xfrm>
            <a:off x="358525" y="5670016"/>
            <a:ext cx="3962400" cy="285750"/>
          </a:xfrm>
        </p:spPr>
        <p:txBody>
          <a:bodyPr/>
          <a:lstStyle/>
          <a:p>
            <a:r>
              <a:rPr lang="it-IT" b="1" dirty="0">
                <a:solidFill>
                  <a:schemeClr val="accent1">
                    <a:lumMod val="60000"/>
                    <a:lumOff val="40000"/>
                  </a:schemeClr>
                </a:solidFill>
              </a:rPr>
              <a:t>Tra scuola e società:</a:t>
            </a:r>
          </a:p>
          <a:p>
            <a:r>
              <a:rPr lang="it-IT" b="1" dirty="0">
                <a:solidFill>
                  <a:schemeClr val="accent1">
                    <a:lumMod val="60000"/>
                    <a:lumOff val="40000"/>
                  </a:schemeClr>
                </a:solidFill>
              </a:rPr>
              <a:t>la sfida di insegnare </a:t>
            </a:r>
            <a:r>
              <a:rPr lang="it-IT" b="1" dirty="0" smtClean="0">
                <a:solidFill>
                  <a:schemeClr val="accent1">
                    <a:lumMod val="60000"/>
                    <a:lumOff val="40000"/>
                  </a:schemeClr>
                </a:solidFill>
              </a:rPr>
              <a:t>matematica</a:t>
            </a:r>
          </a:p>
          <a:p>
            <a:r>
              <a:rPr lang="it-IT" b="1" dirty="0" err="1" smtClean="0">
                <a:solidFill>
                  <a:schemeClr val="accent1">
                    <a:lumMod val="60000"/>
                    <a:lumOff val="40000"/>
                  </a:schemeClr>
                </a:solidFill>
                <a:latin typeface="Arial Rounded MT Bold" pitchFamily="34" charset="0"/>
              </a:rPr>
              <a:t>Pristem</a:t>
            </a:r>
            <a:r>
              <a:rPr lang="it-IT" b="1" dirty="0" smtClean="0">
                <a:solidFill>
                  <a:schemeClr val="accent1">
                    <a:lumMod val="60000"/>
                    <a:lumOff val="40000"/>
                  </a:schemeClr>
                </a:solidFill>
                <a:latin typeface="Arial Rounded MT Bold" pitchFamily="34" charset="0"/>
              </a:rPr>
              <a:t> – Bologna, 4-6/10/2019</a:t>
            </a:r>
            <a:endParaRPr lang="en-US" dirty="0">
              <a:solidFill>
                <a:schemeClr val="accent1">
                  <a:lumMod val="60000"/>
                  <a:lumOff val="40000"/>
                </a:schemeClr>
              </a:solidFill>
              <a:latin typeface="Arial Rounded MT Bold" pitchFamily="34" charset="0"/>
            </a:endParaRPr>
          </a:p>
        </p:txBody>
      </p:sp>
      <p:pic>
        <p:nvPicPr>
          <p:cNvPr id="7" name="Segnaposto immagine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944" r="16944"/>
          <a:stretch>
            <a:fillRect/>
          </a:stretch>
        </p:blipFill>
        <p:spPr/>
      </p:pic>
    </p:spTree>
    <p:extLst>
      <p:ext uri="{BB962C8B-B14F-4D97-AF65-F5344CB8AC3E}">
        <p14:creationId xmlns:p14="http://schemas.microsoft.com/office/powerpoint/2010/main" val="2609262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956427" cy="1096875"/>
          </a:xfrm>
        </p:spPr>
        <p:txBody>
          <a:bodyPr/>
          <a:lstStyle/>
          <a:p>
            <a:pPr algn="ctr">
              <a:spcBef>
                <a:spcPts val="1600"/>
              </a:spcBef>
            </a:pPr>
            <a:r>
              <a:rPr lang="it-IT" altLang="it-IT" sz="3600" dirty="0" smtClean="0"/>
              <a:t>La valenza didattica dell’accostamento matematica/arte: matematico vs artista</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10</a:t>
            </a:fld>
            <a:endParaRPr lang="en-GB" dirty="0"/>
          </a:p>
        </p:txBody>
      </p:sp>
      <p:sp>
        <p:nvSpPr>
          <p:cNvPr id="3" name="Segnaposto testo 2"/>
          <p:cNvSpPr>
            <a:spLocks noGrp="1"/>
          </p:cNvSpPr>
          <p:nvPr>
            <p:ph type="body" sz="quarter" idx="10"/>
          </p:nvPr>
        </p:nvSpPr>
        <p:spPr/>
        <p:txBody>
          <a:bodyPr/>
          <a:lstStyle/>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51" y="1704975"/>
            <a:ext cx="3411052" cy="2269900"/>
          </a:xfrm>
          <a:prstGeom prst="rect">
            <a:avLst/>
          </a:prstGeom>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11908" r="5187"/>
          <a:stretch/>
        </p:blipFill>
        <p:spPr>
          <a:xfrm>
            <a:off x="4804413" y="1704975"/>
            <a:ext cx="3839851" cy="2315823"/>
          </a:xfrm>
          <a:prstGeom prst="rect">
            <a:avLst/>
          </a:prstGeom>
        </p:spPr>
      </p:pic>
    </p:spTree>
    <p:extLst>
      <p:ext uri="{BB962C8B-B14F-4D97-AF65-F5344CB8AC3E}">
        <p14:creationId xmlns:p14="http://schemas.microsoft.com/office/powerpoint/2010/main" val="285573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64457"/>
            <a:ext cx="7956427" cy="1050017"/>
          </a:xfrm>
        </p:spPr>
        <p:txBody>
          <a:bodyPr/>
          <a:lstStyle/>
          <a:p>
            <a:pPr algn="ctr">
              <a:spcBef>
                <a:spcPts val="1600"/>
              </a:spcBef>
            </a:pPr>
            <a:r>
              <a:rPr lang="it-IT" altLang="it-IT" sz="3600" dirty="0" smtClean="0"/>
              <a:t>La valenza didattica dell’accostamento matematica/arte: matematico vs artista</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11</a:t>
            </a:fld>
            <a:endParaRPr lang="en-GB" dirty="0"/>
          </a:p>
        </p:txBody>
      </p:sp>
      <p:sp>
        <p:nvSpPr>
          <p:cNvPr id="3" name="Segnaposto testo 2"/>
          <p:cNvSpPr>
            <a:spLocks noGrp="1"/>
          </p:cNvSpPr>
          <p:nvPr>
            <p:ph type="body" sz="quarter" idx="10"/>
          </p:nvPr>
        </p:nvSpPr>
        <p:spPr/>
        <p:txBody>
          <a:bodyPr/>
          <a:lstStyle/>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51" y="1704975"/>
            <a:ext cx="3411052" cy="2269900"/>
          </a:xfrm>
          <a:prstGeom prst="rect">
            <a:avLst/>
          </a:prstGeom>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11908" r="5187"/>
          <a:stretch/>
        </p:blipFill>
        <p:spPr>
          <a:xfrm>
            <a:off x="4804413" y="1704975"/>
            <a:ext cx="3839851" cy="2315823"/>
          </a:xfrm>
          <a:prstGeom prst="rect">
            <a:avLst/>
          </a:prstGeom>
        </p:spPr>
      </p:pic>
      <p:pic>
        <p:nvPicPr>
          <p:cNvPr id="6" name="Immagine 5"/>
          <p:cNvPicPr>
            <a:picLocks noChangeAspect="1"/>
          </p:cNvPicPr>
          <p:nvPr/>
        </p:nvPicPr>
        <p:blipFill rotWithShape="1">
          <a:blip r:embed="rId5" cstate="print">
            <a:extLst>
              <a:ext uri="{28A0092B-C50C-407E-A947-70E740481C1C}">
                <a14:useLocalDpi xmlns:a14="http://schemas.microsoft.com/office/drawing/2010/main" val="0"/>
              </a:ext>
            </a:extLst>
          </a:blip>
          <a:srcRect t="9620"/>
          <a:stretch/>
        </p:blipFill>
        <p:spPr>
          <a:xfrm>
            <a:off x="632365" y="4165376"/>
            <a:ext cx="3443538" cy="2106265"/>
          </a:xfrm>
          <a:prstGeom prst="rect">
            <a:avLst/>
          </a:prstGeom>
        </p:spPr>
      </p:pic>
      <p:pic>
        <p:nvPicPr>
          <p:cNvPr id="10" name="Immagine 9"/>
          <p:cNvPicPr>
            <a:picLocks noChangeAspect="1"/>
          </p:cNvPicPr>
          <p:nvPr/>
        </p:nvPicPr>
        <p:blipFill rotWithShape="1">
          <a:blip r:embed="rId6">
            <a:extLst>
              <a:ext uri="{28A0092B-C50C-407E-A947-70E740481C1C}">
                <a14:useLocalDpi xmlns:a14="http://schemas.microsoft.com/office/drawing/2010/main" val="0"/>
              </a:ext>
            </a:extLst>
          </a:blip>
          <a:srcRect t="6723" b="5829"/>
          <a:stretch/>
        </p:blipFill>
        <p:spPr>
          <a:xfrm>
            <a:off x="4804413" y="4165604"/>
            <a:ext cx="3839851" cy="2104568"/>
          </a:xfrm>
          <a:prstGeom prst="rect">
            <a:avLst/>
          </a:prstGeom>
        </p:spPr>
      </p:pic>
    </p:spTree>
    <p:extLst>
      <p:ext uri="{BB962C8B-B14F-4D97-AF65-F5344CB8AC3E}">
        <p14:creationId xmlns:p14="http://schemas.microsoft.com/office/powerpoint/2010/main" val="2806537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Segnaposto contenuto 3" descr="Cake-Ingredients.jpg"/>
          <p:cNvPicPr>
            <a:picLocks noGrp="1" noChangeAspect="1" noChangeArrowheads="1"/>
          </p:cNvPicPr>
          <p:nvPr>
            <p:ph idx="1"/>
          </p:nvPr>
        </p:nvPicPr>
        <p:blipFill>
          <a:blip r:embed="rId3">
            <a:lum bright="16000" contrast="4000"/>
            <a:extLst>
              <a:ext uri="{28A0092B-C50C-407E-A947-70E740481C1C}">
                <a14:useLocalDpi xmlns:a14="http://schemas.microsoft.com/office/drawing/2010/main" val="0"/>
              </a:ext>
            </a:extLst>
          </a:blip>
          <a:srcRect/>
          <a:stretch>
            <a:fillRect/>
          </a:stretch>
        </p:blipFill>
        <p:spPr>
          <a:xfrm>
            <a:off x="2133600" y="1981200"/>
            <a:ext cx="4876800" cy="3238500"/>
          </a:xfrm>
        </p:spPr>
      </p:pic>
      <p:sp>
        <p:nvSpPr>
          <p:cNvPr id="4" name="Titolo 1"/>
          <p:cNvSpPr txBox="1">
            <a:spLocks/>
          </p:cNvSpPr>
          <p:nvPr/>
        </p:nvSpPr>
        <p:spPr>
          <a:xfrm>
            <a:off x="541338" y="417599"/>
            <a:ext cx="7956427" cy="109687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pPr algn="ctr">
              <a:spcBef>
                <a:spcPts val="1600"/>
              </a:spcBef>
            </a:pPr>
            <a:r>
              <a:rPr lang="it-IT" altLang="it-IT" sz="3600" dirty="0" smtClean="0"/>
              <a:t>La valenza didattica dell’accostamento matematica/arte: occhio agli ingredienti!</a:t>
            </a:r>
            <a:endParaRPr lang="it-IT" altLang="it-IT" sz="3600" dirty="0"/>
          </a:p>
        </p:txBody>
      </p:sp>
      <p:sp>
        <p:nvSpPr>
          <p:cNvPr id="2" name="Titolo 1"/>
          <p:cNvSpPr>
            <a:spLocks noGrp="1"/>
          </p:cNvSpPr>
          <p:nvPr>
            <p:ph type="title"/>
          </p:nvPr>
        </p:nvSpPr>
        <p:spPr/>
        <p:txBody>
          <a:bodyPr/>
          <a:lstStyle/>
          <a:p>
            <a:endParaRPr lang="it-IT"/>
          </a:p>
        </p:txBody>
      </p:sp>
    </p:spTree>
    <p:extLst>
      <p:ext uri="{BB962C8B-B14F-4D97-AF65-F5344CB8AC3E}">
        <p14:creationId xmlns:p14="http://schemas.microsoft.com/office/powerpoint/2010/main" val="173407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Segnaposto contenuto 3" descr="Cake-Ingredients.jpg"/>
          <p:cNvPicPr>
            <a:picLocks noGrp="1" noChangeAspect="1" noChangeArrowheads="1"/>
          </p:cNvPicPr>
          <p:nvPr>
            <p:ph idx="1"/>
          </p:nvPr>
        </p:nvPicPr>
        <p:blipFill>
          <a:blip r:embed="rId3">
            <a:lum bright="16000" contrast="4000"/>
            <a:extLst>
              <a:ext uri="{28A0092B-C50C-407E-A947-70E740481C1C}">
                <a14:useLocalDpi xmlns:a14="http://schemas.microsoft.com/office/drawing/2010/main" val="0"/>
              </a:ext>
            </a:extLst>
          </a:blip>
          <a:srcRect/>
          <a:stretch>
            <a:fillRect/>
          </a:stretch>
        </p:blipFill>
        <p:spPr>
          <a:xfrm>
            <a:off x="2133600" y="1981200"/>
            <a:ext cx="4876800" cy="3238500"/>
          </a:xfrm>
        </p:spPr>
      </p:pic>
      <p:sp>
        <p:nvSpPr>
          <p:cNvPr id="27652" name="CasellaDiTesto 4"/>
          <p:cNvSpPr txBox="1">
            <a:spLocks noChangeArrowheads="1"/>
          </p:cNvSpPr>
          <p:nvPr/>
        </p:nvSpPr>
        <p:spPr bwMode="auto">
          <a:xfrm>
            <a:off x="1828800" y="1694538"/>
            <a:ext cx="210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s-ES" dirty="0"/>
              <a:t>CURIOSITÀ</a:t>
            </a:r>
          </a:p>
          <a:p>
            <a:pPr eaLnBrk="1" hangingPunct="1">
              <a:spcBef>
                <a:spcPct val="0"/>
              </a:spcBef>
              <a:buFontTx/>
              <a:buNone/>
            </a:pPr>
            <a:endParaRPr lang="it-IT" altLang="es-ES" sz="2400" dirty="0"/>
          </a:p>
        </p:txBody>
      </p:sp>
      <p:sp>
        <p:nvSpPr>
          <p:cNvPr id="27653" name="CasellaDiTesto 5"/>
          <p:cNvSpPr txBox="1">
            <a:spLocks noChangeArrowheads="1"/>
          </p:cNvSpPr>
          <p:nvPr/>
        </p:nvSpPr>
        <p:spPr bwMode="auto">
          <a:xfrm>
            <a:off x="3810000" y="5638800"/>
            <a:ext cx="200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s-ES">
                <a:solidFill>
                  <a:srgbClr val="FF0000"/>
                </a:solidFill>
              </a:rPr>
              <a:t>BELLEZZA</a:t>
            </a:r>
          </a:p>
          <a:p>
            <a:pPr eaLnBrk="1" hangingPunct="1">
              <a:spcBef>
                <a:spcPct val="0"/>
              </a:spcBef>
              <a:buFontTx/>
              <a:buNone/>
            </a:pPr>
            <a:endParaRPr lang="it-IT" altLang="es-ES" sz="2400"/>
          </a:p>
        </p:txBody>
      </p:sp>
      <p:sp>
        <p:nvSpPr>
          <p:cNvPr id="27654" name="CasellaDiTesto 6"/>
          <p:cNvSpPr txBox="1">
            <a:spLocks noChangeArrowheads="1"/>
          </p:cNvSpPr>
          <p:nvPr/>
        </p:nvSpPr>
        <p:spPr bwMode="auto">
          <a:xfrm>
            <a:off x="1104900" y="4876800"/>
            <a:ext cx="2224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s-ES">
                <a:solidFill>
                  <a:srgbClr val="009900"/>
                </a:solidFill>
              </a:rPr>
              <a:t>INTUIZIONE</a:t>
            </a:r>
          </a:p>
          <a:p>
            <a:pPr eaLnBrk="1" hangingPunct="1">
              <a:spcBef>
                <a:spcPct val="0"/>
              </a:spcBef>
              <a:buFontTx/>
              <a:buNone/>
            </a:pPr>
            <a:endParaRPr lang="it-IT" altLang="es-ES" sz="2400"/>
          </a:p>
        </p:txBody>
      </p:sp>
      <p:sp>
        <p:nvSpPr>
          <p:cNvPr id="27655" name="CasellaDiTesto 7"/>
          <p:cNvSpPr txBox="1">
            <a:spLocks noChangeArrowheads="1"/>
          </p:cNvSpPr>
          <p:nvPr/>
        </p:nvSpPr>
        <p:spPr bwMode="auto">
          <a:xfrm>
            <a:off x="6248400" y="4876800"/>
            <a:ext cx="231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s-ES">
                <a:solidFill>
                  <a:srgbClr val="3366FF"/>
                </a:solidFill>
              </a:rPr>
              <a:t>CREATIVITÀ</a:t>
            </a:r>
          </a:p>
          <a:p>
            <a:pPr eaLnBrk="1" hangingPunct="1">
              <a:spcBef>
                <a:spcPct val="0"/>
              </a:spcBef>
              <a:buFontTx/>
              <a:buNone/>
            </a:pPr>
            <a:endParaRPr lang="it-IT" altLang="es-ES" sz="2400"/>
          </a:p>
        </p:txBody>
      </p:sp>
      <p:sp>
        <p:nvSpPr>
          <p:cNvPr id="27656" name="Rettangolo 8"/>
          <p:cNvSpPr>
            <a:spLocks noChangeArrowheads="1"/>
          </p:cNvSpPr>
          <p:nvPr/>
        </p:nvSpPr>
        <p:spPr bwMode="auto">
          <a:xfrm>
            <a:off x="5943600" y="1709052"/>
            <a:ext cx="15748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0"/>
              </a:spcBef>
              <a:buFontTx/>
              <a:buNone/>
            </a:pPr>
            <a:r>
              <a:rPr lang="it-IT" altLang="es-ES" dirty="0">
                <a:solidFill>
                  <a:srgbClr val="FFFF00"/>
                </a:solidFill>
              </a:rPr>
              <a:t>RIGORE</a:t>
            </a:r>
          </a:p>
        </p:txBody>
      </p:sp>
      <p:sp>
        <p:nvSpPr>
          <p:cNvPr id="2" name="Titolo 1"/>
          <p:cNvSpPr>
            <a:spLocks noGrp="1"/>
          </p:cNvSpPr>
          <p:nvPr>
            <p:ph type="title"/>
          </p:nvPr>
        </p:nvSpPr>
        <p:spPr/>
        <p:txBody>
          <a:bodyPr/>
          <a:lstStyle/>
          <a:p>
            <a:endParaRPr lang="it-IT"/>
          </a:p>
        </p:txBody>
      </p:sp>
      <p:sp>
        <p:nvSpPr>
          <p:cNvPr id="10" name="Titolo 1"/>
          <p:cNvSpPr txBox="1">
            <a:spLocks/>
          </p:cNvSpPr>
          <p:nvPr/>
        </p:nvSpPr>
        <p:spPr>
          <a:xfrm>
            <a:off x="541338" y="417599"/>
            <a:ext cx="7956427" cy="109687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pPr algn="ctr">
              <a:spcBef>
                <a:spcPts val="1600"/>
              </a:spcBef>
            </a:pPr>
            <a:r>
              <a:rPr lang="it-IT" altLang="it-IT" sz="3600" dirty="0" smtClean="0"/>
              <a:t>La valenza didattica dell’accostamento matematica/arte: occhio agli ingredienti!</a:t>
            </a:r>
            <a:endParaRPr lang="it-IT" altLang="it-IT" sz="3600" dirty="0"/>
          </a:p>
        </p:txBody>
      </p:sp>
    </p:spTree>
    <p:extLst>
      <p:ext uri="{BB962C8B-B14F-4D97-AF65-F5344CB8AC3E}">
        <p14:creationId xmlns:p14="http://schemas.microsoft.com/office/powerpoint/2010/main" val="2801238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olo 1"/>
          <p:cNvSpPr>
            <a:spLocks noGrp="1"/>
          </p:cNvSpPr>
          <p:nvPr>
            <p:ph type="title"/>
          </p:nvPr>
        </p:nvSpPr>
        <p:spPr>
          <a:xfrm>
            <a:off x="609600" y="228600"/>
            <a:ext cx="8077200" cy="990600"/>
          </a:xfrm>
        </p:spPr>
        <p:txBody>
          <a:bodyPr/>
          <a:lstStyle/>
          <a:p>
            <a:r>
              <a:rPr lang="it-IT" altLang="it-IT" dirty="0" smtClean="0">
                <a:ea typeface="ＭＳ Ｐゴシック" panose="020B0600070205080204" pitchFamily="34" charset="-128"/>
              </a:rPr>
              <a:t>Un campo troppo vasto</a:t>
            </a:r>
          </a:p>
        </p:txBody>
      </p:sp>
    </p:spTree>
    <p:extLst>
      <p:ext uri="{BB962C8B-B14F-4D97-AF65-F5344CB8AC3E}">
        <p14:creationId xmlns:p14="http://schemas.microsoft.com/office/powerpoint/2010/main" val="2883632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9" descr="Le Corbusier">
            <a:hlinkClick r:id="rId3" tooltip="Le Corbusi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0"/>
            <a:ext cx="15779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14" descr="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a:hlinkClick r:id="rId5" tooltip="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p:cNvPr>
          <p:cNvPicPr>
            <a:picLocks noChangeAspect="1" noChangeArrowheads="1"/>
          </p:cNvPicPr>
          <p:nvPr/>
        </p:nvPicPr>
        <p:blipFill>
          <a:blip r:embed="rId6">
            <a:extLst>
              <a:ext uri="{28A0092B-C50C-407E-A947-70E740481C1C}">
                <a14:useLocalDpi xmlns:a14="http://schemas.microsoft.com/office/drawing/2010/main" val="0"/>
              </a:ext>
            </a:extLst>
          </a:blip>
          <a:srcRect l="9338"/>
          <a:stretch>
            <a:fillRect/>
          </a:stretch>
        </p:blipFill>
        <p:spPr bwMode="auto">
          <a:xfrm>
            <a:off x="7086600" y="4648200"/>
            <a:ext cx="16668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endParaRPr lang="it-IT"/>
          </a:p>
        </p:txBody>
      </p:sp>
      <p:sp>
        <p:nvSpPr>
          <p:cNvPr id="6" name="Titolo 1"/>
          <p:cNvSpPr txBox="1">
            <a:spLocks/>
          </p:cNvSpPr>
          <p:nvPr/>
        </p:nvSpPr>
        <p:spPr>
          <a:xfrm>
            <a:off x="609600" y="228600"/>
            <a:ext cx="8077200" cy="990600"/>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r>
              <a:rPr lang="it-IT" altLang="it-IT" smtClean="0">
                <a:ea typeface="ＭＳ Ｐゴシック" panose="020B0600070205080204" pitchFamily="34" charset="-128"/>
              </a:rPr>
              <a:t>Un campo troppo vasto</a:t>
            </a:r>
            <a:endParaRPr lang="it-IT" altLang="it-IT" dirty="0" smtClean="0">
              <a:ea typeface="ＭＳ Ｐゴシック" panose="020B0600070205080204" pitchFamily="34" charset="-128"/>
            </a:endParaRPr>
          </a:p>
        </p:txBody>
      </p:sp>
    </p:spTree>
    <p:extLst>
      <p:ext uri="{BB962C8B-B14F-4D97-AF65-F5344CB8AC3E}">
        <p14:creationId xmlns:p14="http://schemas.microsoft.com/office/powerpoint/2010/main" val="4234518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9" descr="Le Corbusier">
            <a:hlinkClick r:id="rId3" tooltip="Le Corbusi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0"/>
            <a:ext cx="15779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4" descr="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a:hlinkClick r:id="rId5" tooltip="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p:cNvPr>
          <p:cNvPicPr>
            <a:picLocks noChangeAspect="1" noChangeArrowheads="1"/>
          </p:cNvPicPr>
          <p:nvPr/>
        </p:nvPicPr>
        <p:blipFill>
          <a:blip r:embed="rId6">
            <a:extLst>
              <a:ext uri="{28A0092B-C50C-407E-A947-70E740481C1C}">
                <a14:useLocalDpi xmlns:a14="http://schemas.microsoft.com/office/drawing/2010/main" val="0"/>
              </a:ext>
            </a:extLst>
          </a:blip>
          <a:srcRect l="9338"/>
          <a:stretch>
            <a:fillRect/>
          </a:stretch>
        </p:blipFill>
        <p:spPr bwMode="auto">
          <a:xfrm>
            <a:off x="7086600" y="4648200"/>
            <a:ext cx="16668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Immagine 9" descr="File3.jpg"/>
          <p:cNvPicPr>
            <a:picLocks noChangeAspect="1"/>
          </p:cNvPicPr>
          <p:nvPr/>
        </p:nvPicPr>
        <p:blipFill>
          <a:blip r:embed="rId7">
            <a:extLst>
              <a:ext uri="{28A0092B-C50C-407E-A947-70E740481C1C}">
                <a14:useLocalDpi xmlns:a14="http://schemas.microsoft.com/office/drawing/2010/main" val="0"/>
              </a:ext>
            </a:extLst>
          </a:blip>
          <a:srcRect t="12099" r="10345" b="8643"/>
          <a:stretch>
            <a:fillRect/>
          </a:stretch>
        </p:blipFill>
        <p:spPr bwMode="auto">
          <a:xfrm>
            <a:off x="457200" y="3697288"/>
            <a:ext cx="1468438"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Immagine 10" descr="08_fontanasfera.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971800"/>
            <a:ext cx="241141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Immagine 6" descr="3145705011_99453339b7.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1900" y="5267325"/>
            <a:ext cx="16129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endParaRPr lang="it-IT"/>
          </a:p>
        </p:txBody>
      </p:sp>
      <p:sp>
        <p:nvSpPr>
          <p:cNvPr id="9" name="Titolo 1"/>
          <p:cNvSpPr txBox="1">
            <a:spLocks/>
          </p:cNvSpPr>
          <p:nvPr/>
        </p:nvSpPr>
        <p:spPr>
          <a:xfrm>
            <a:off x="609600" y="228600"/>
            <a:ext cx="8077200" cy="990600"/>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r>
              <a:rPr lang="it-IT" altLang="it-IT" smtClean="0">
                <a:ea typeface="ＭＳ Ｐゴシック" panose="020B0600070205080204" pitchFamily="34" charset="-128"/>
              </a:rPr>
              <a:t>Un campo troppo vasto</a:t>
            </a:r>
            <a:endParaRPr lang="it-IT" altLang="it-IT" dirty="0" smtClean="0">
              <a:ea typeface="ＭＳ Ｐゴシック" panose="020B0600070205080204" pitchFamily="34" charset="-128"/>
            </a:endParaRPr>
          </a:p>
        </p:txBody>
      </p:sp>
    </p:spTree>
    <p:extLst>
      <p:ext uri="{BB962C8B-B14F-4D97-AF65-F5344CB8AC3E}">
        <p14:creationId xmlns:p14="http://schemas.microsoft.com/office/powerpoint/2010/main" val="3539762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9" descr="Le Corbusier">
            <a:hlinkClick r:id="rId3" tooltip="Le Corbusi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0"/>
            <a:ext cx="15779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4" descr="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a:hlinkClick r:id="rId5" tooltip="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p:cNvPr>
          <p:cNvPicPr>
            <a:picLocks noChangeAspect="1" noChangeArrowheads="1"/>
          </p:cNvPicPr>
          <p:nvPr/>
        </p:nvPicPr>
        <p:blipFill>
          <a:blip r:embed="rId6">
            <a:extLst>
              <a:ext uri="{28A0092B-C50C-407E-A947-70E740481C1C}">
                <a14:useLocalDpi xmlns:a14="http://schemas.microsoft.com/office/drawing/2010/main" val="0"/>
              </a:ext>
            </a:extLst>
          </a:blip>
          <a:srcRect l="9338"/>
          <a:stretch>
            <a:fillRect/>
          </a:stretch>
        </p:blipFill>
        <p:spPr bwMode="auto">
          <a:xfrm>
            <a:off x="7086600" y="4648200"/>
            <a:ext cx="16668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Immagine 9" descr="File3.jpg"/>
          <p:cNvPicPr>
            <a:picLocks noChangeAspect="1"/>
          </p:cNvPicPr>
          <p:nvPr/>
        </p:nvPicPr>
        <p:blipFill>
          <a:blip r:embed="rId7">
            <a:extLst>
              <a:ext uri="{28A0092B-C50C-407E-A947-70E740481C1C}">
                <a14:useLocalDpi xmlns:a14="http://schemas.microsoft.com/office/drawing/2010/main" val="0"/>
              </a:ext>
            </a:extLst>
          </a:blip>
          <a:srcRect t="12099" r="10345" b="8643"/>
          <a:stretch>
            <a:fillRect/>
          </a:stretch>
        </p:blipFill>
        <p:spPr bwMode="auto">
          <a:xfrm>
            <a:off x="457200" y="3697288"/>
            <a:ext cx="1468438"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magine 10" descr="08_fontanasfera.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971800"/>
            <a:ext cx="241141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Immagine 11" descr="Dali_The Last Supper_195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5600" y="1143000"/>
            <a:ext cx="27749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Immagine 6" descr="3145705011_99453339b7.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1900" y="5267325"/>
            <a:ext cx="16129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Immagine 15" descr="TOB-780_fo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0188" y="1219200"/>
            <a:ext cx="2354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3788" y="3205163"/>
            <a:ext cx="2055812"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endParaRPr lang="it-IT"/>
          </a:p>
        </p:txBody>
      </p:sp>
      <p:sp>
        <p:nvSpPr>
          <p:cNvPr id="14" name="Titolo 1"/>
          <p:cNvSpPr txBox="1">
            <a:spLocks/>
          </p:cNvSpPr>
          <p:nvPr/>
        </p:nvSpPr>
        <p:spPr>
          <a:xfrm>
            <a:off x="609600" y="228600"/>
            <a:ext cx="8077200" cy="990600"/>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r>
              <a:rPr lang="it-IT" altLang="it-IT" smtClean="0">
                <a:ea typeface="ＭＳ Ｐゴシック" panose="020B0600070205080204" pitchFamily="34" charset="-128"/>
              </a:rPr>
              <a:t>Un campo troppo vasto</a:t>
            </a:r>
            <a:endParaRPr lang="it-IT" altLang="it-IT" dirty="0" smtClean="0">
              <a:ea typeface="ＭＳ Ｐゴシック" panose="020B0600070205080204" pitchFamily="34" charset="-128"/>
            </a:endParaRPr>
          </a:p>
        </p:txBody>
      </p:sp>
    </p:spTree>
    <p:extLst>
      <p:ext uri="{BB962C8B-B14F-4D97-AF65-F5344CB8AC3E}">
        <p14:creationId xmlns:p14="http://schemas.microsoft.com/office/powerpoint/2010/main" val="2203122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9" descr="Le Corbusier">
            <a:hlinkClick r:id="rId3" tooltip="Le Corbusi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0"/>
            <a:ext cx="15779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10" descr="bach"/>
          <p:cNvPicPr>
            <a:picLocks noChangeAspect="1" noChangeArrowheads="1"/>
          </p:cNvPicPr>
          <p:nvPr/>
        </p:nvPicPr>
        <p:blipFill>
          <a:blip r:embed="rId5" cstate="print">
            <a:extLst>
              <a:ext uri="{28A0092B-C50C-407E-A947-70E740481C1C}">
                <a14:useLocalDpi xmlns:a14="http://schemas.microsoft.com/office/drawing/2010/main" val="0"/>
              </a:ext>
            </a:extLst>
          </a:blip>
          <a:srcRect b="7455"/>
          <a:stretch>
            <a:fillRect/>
          </a:stretch>
        </p:blipFill>
        <p:spPr bwMode="auto">
          <a:xfrm>
            <a:off x="7315200" y="2743200"/>
            <a:ext cx="13366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12" descr="Iannis Xenakis">
            <a:hlinkClick r:id="rId6" tooltip="Iannis Xenaki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66813"/>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4" descr="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a:hlinkClick r:id="rId8" tooltip="In the U.S. postage stamp commemorating R. Buckminster Fuller and his contributions to architecture and science, some of his inventions are visible. Most notably, his head is shaped after one of his geodesic domes. Other elements, such as the dymaxion car, other craft and radar dishes are also present."/>
          </p:cNvPr>
          <p:cNvPicPr>
            <a:picLocks noChangeAspect="1" noChangeArrowheads="1"/>
          </p:cNvPicPr>
          <p:nvPr/>
        </p:nvPicPr>
        <p:blipFill>
          <a:blip r:embed="rId9">
            <a:extLst>
              <a:ext uri="{28A0092B-C50C-407E-A947-70E740481C1C}">
                <a14:useLocalDpi xmlns:a14="http://schemas.microsoft.com/office/drawing/2010/main" val="0"/>
              </a:ext>
            </a:extLst>
          </a:blip>
          <a:srcRect l="9338"/>
          <a:stretch>
            <a:fillRect/>
          </a:stretch>
        </p:blipFill>
        <p:spPr bwMode="auto">
          <a:xfrm>
            <a:off x="7086600" y="4648200"/>
            <a:ext cx="16668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Immagine 9" descr="File3.jpg"/>
          <p:cNvPicPr>
            <a:picLocks noChangeAspect="1"/>
          </p:cNvPicPr>
          <p:nvPr/>
        </p:nvPicPr>
        <p:blipFill>
          <a:blip r:embed="rId10">
            <a:extLst>
              <a:ext uri="{28A0092B-C50C-407E-A947-70E740481C1C}">
                <a14:useLocalDpi xmlns:a14="http://schemas.microsoft.com/office/drawing/2010/main" val="0"/>
              </a:ext>
            </a:extLst>
          </a:blip>
          <a:srcRect t="12099" r="10345" b="8643"/>
          <a:stretch>
            <a:fillRect/>
          </a:stretch>
        </p:blipFill>
        <p:spPr bwMode="auto">
          <a:xfrm>
            <a:off x="457200" y="3697288"/>
            <a:ext cx="1468438"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magine 10" descr="08_fontanasfera.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0" y="2971800"/>
            <a:ext cx="241141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Immagine 11" descr="Dali_The Last Supper_1955.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95600" y="1143000"/>
            <a:ext cx="27749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Immagine 6" descr="3145705011_99453339b7.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01900" y="5267325"/>
            <a:ext cx="16129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Immagine 15" descr="TOB-780_fo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8" y="1219200"/>
            <a:ext cx="2354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63788" y="3205163"/>
            <a:ext cx="2055812"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endParaRPr lang="it-IT"/>
          </a:p>
        </p:txBody>
      </p:sp>
      <p:sp>
        <p:nvSpPr>
          <p:cNvPr id="13" name="Titolo 1"/>
          <p:cNvSpPr txBox="1">
            <a:spLocks/>
          </p:cNvSpPr>
          <p:nvPr/>
        </p:nvSpPr>
        <p:spPr>
          <a:xfrm>
            <a:off x="609600" y="228600"/>
            <a:ext cx="8077200" cy="990600"/>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r>
              <a:rPr lang="it-IT" altLang="it-IT" smtClean="0">
                <a:ea typeface="ＭＳ Ｐゴシック" panose="020B0600070205080204" pitchFamily="34" charset="-128"/>
              </a:rPr>
              <a:t>Un campo troppo vasto</a:t>
            </a:r>
            <a:endParaRPr lang="it-IT" altLang="it-IT" dirty="0" smtClean="0">
              <a:ea typeface="ＭＳ Ｐゴシック" panose="020B0600070205080204" pitchFamily="34" charset="-128"/>
            </a:endParaRPr>
          </a:p>
        </p:txBody>
      </p:sp>
    </p:spTree>
    <p:extLst>
      <p:ext uri="{BB962C8B-B14F-4D97-AF65-F5344CB8AC3E}">
        <p14:creationId xmlns:p14="http://schemas.microsoft.com/office/powerpoint/2010/main" val="608487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olo 1"/>
          <p:cNvSpPr>
            <a:spLocks noGrp="1"/>
          </p:cNvSpPr>
          <p:nvPr>
            <p:ph type="title"/>
          </p:nvPr>
        </p:nvSpPr>
        <p:spPr>
          <a:xfrm>
            <a:off x="685800" y="457200"/>
            <a:ext cx="7772400" cy="1143000"/>
          </a:xfrm>
        </p:spPr>
        <p:txBody>
          <a:bodyPr/>
          <a:lstStyle/>
          <a:p>
            <a:r>
              <a:rPr lang="it-IT" altLang="it-IT" smtClean="0">
                <a:ea typeface="ＭＳ Ｐゴシック" panose="020B0600070205080204" pitchFamily="34" charset="-128"/>
              </a:rPr>
              <a:t>Chi l’ha detto?!</a:t>
            </a:r>
          </a:p>
        </p:txBody>
      </p:sp>
      <p:sp>
        <p:nvSpPr>
          <p:cNvPr id="5" name="Rectangle 3"/>
          <p:cNvSpPr txBox="1">
            <a:spLocks noChangeArrowheads="1"/>
          </p:cNvSpPr>
          <p:nvPr/>
        </p:nvSpPr>
        <p:spPr>
          <a:xfrm>
            <a:off x="4140200" y="1989138"/>
            <a:ext cx="4824413" cy="3816350"/>
          </a:xfrm>
          <a:prstGeom prst="rect">
            <a:avLst/>
          </a:prstGeom>
          <a:noFill/>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it-IT" sz="2800" i="1" dirty="0" err="1" smtClean="0">
                <a:cs typeface="Times New Roman" panose="02020603050405020304" pitchFamily="18" charset="0"/>
              </a:rPr>
              <a:t>Musica</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est</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exercitium</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arithmeticae</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occultum</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nescientis</a:t>
            </a:r>
            <a:r>
              <a:rPr lang="en-GB" altLang="it-IT" sz="2800" i="1" dirty="0" smtClean="0">
                <a:cs typeface="Times New Roman" panose="02020603050405020304" pitchFamily="18" charset="0"/>
              </a:rPr>
              <a:t> se </a:t>
            </a:r>
            <a:r>
              <a:rPr lang="en-GB" altLang="it-IT" sz="2800" i="1" dirty="0" err="1" smtClean="0">
                <a:cs typeface="Times New Roman" panose="02020603050405020304" pitchFamily="18" charset="0"/>
              </a:rPr>
              <a:t>numerare</a:t>
            </a:r>
            <a:r>
              <a:rPr lang="en-GB" altLang="it-IT" sz="2800" i="1" dirty="0" smtClean="0">
                <a:cs typeface="Times New Roman" panose="02020603050405020304" pitchFamily="18" charset="0"/>
              </a:rPr>
              <a:t> animi</a:t>
            </a:r>
          </a:p>
          <a:p>
            <a:endParaRPr lang="en-GB" altLang="it-IT" sz="2800" i="1" dirty="0" smtClean="0">
              <a:cs typeface="Times New Roman" panose="02020603050405020304" pitchFamily="18" charset="0"/>
            </a:endParaRPr>
          </a:p>
          <a:p>
            <a:endParaRPr lang="en-GB" altLang="it-IT" sz="2800" i="1" dirty="0" smtClean="0">
              <a:cs typeface="Times New Roman" panose="02020603050405020304" pitchFamily="18" charset="0"/>
            </a:endParaRPr>
          </a:p>
          <a:p>
            <a:endParaRPr lang="en-GB" altLang="it-IT" sz="2800" i="1" dirty="0">
              <a:cs typeface="Times New Roman" panose="02020603050405020304" pitchFamily="18" charset="0"/>
            </a:endParaRPr>
          </a:p>
          <a:p>
            <a:endParaRPr lang="en-GB" altLang="it-IT" sz="2800" i="1" dirty="0" smtClean="0">
              <a:cs typeface="Times New Roman" panose="02020603050405020304" pitchFamily="18" charset="0"/>
            </a:endParaRPr>
          </a:p>
          <a:p>
            <a:r>
              <a:rPr lang="en-GB" altLang="it-IT" sz="2800" b="1" dirty="0" smtClean="0">
                <a:cs typeface="Times New Roman" panose="02020603050405020304" pitchFamily="18" charset="0"/>
              </a:rPr>
              <a:t>La </a:t>
            </a:r>
            <a:r>
              <a:rPr lang="en-GB" altLang="it-IT" sz="2800" b="1" dirty="0" err="1" smtClean="0">
                <a:cs typeface="Times New Roman" panose="02020603050405020304" pitchFamily="18" charset="0"/>
              </a:rPr>
              <a:t>musica</a:t>
            </a:r>
            <a:r>
              <a:rPr lang="en-GB" altLang="it-IT" sz="2800" b="1" dirty="0" smtClean="0">
                <a:cs typeface="Times New Roman" panose="02020603050405020304" pitchFamily="18" charset="0"/>
              </a:rPr>
              <a:t> è un </a:t>
            </a:r>
            <a:r>
              <a:rPr lang="en-GB" altLang="it-IT" sz="2800" b="1" dirty="0" err="1" smtClean="0">
                <a:cs typeface="Times New Roman" panose="02020603050405020304" pitchFamily="18" charset="0"/>
              </a:rPr>
              <a:t>esercizio</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aritmetico</a:t>
            </a:r>
            <a:r>
              <a:rPr lang="en-GB" altLang="it-IT" sz="2800" b="1" dirty="0" smtClean="0">
                <a:cs typeface="Times New Roman" panose="02020603050405020304" pitchFamily="18" charset="0"/>
              </a:rPr>
              <a:t> della </a:t>
            </a:r>
            <a:r>
              <a:rPr lang="en-GB" altLang="it-IT" sz="2800" b="1" dirty="0" err="1" smtClean="0">
                <a:cs typeface="Times New Roman" panose="02020603050405020304" pitchFamily="18" charset="0"/>
              </a:rPr>
              <a:t>mente</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che</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conta</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senza</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sapere</a:t>
            </a:r>
            <a:r>
              <a:rPr lang="en-GB" altLang="it-IT" sz="2800" b="1" dirty="0" smtClean="0">
                <a:cs typeface="Times New Roman" panose="02020603050405020304" pitchFamily="18" charset="0"/>
              </a:rPr>
              <a:t> di </a:t>
            </a:r>
            <a:r>
              <a:rPr lang="en-GB" altLang="it-IT" sz="2800" b="1" dirty="0" err="1" smtClean="0">
                <a:cs typeface="Times New Roman" panose="02020603050405020304" pitchFamily="18" charset="0"/>
              </a:rPr>
              <a:t>contare</a:t>
            </a:r>
            <a:endParaRPr lang="en-GB" altLang="it-IT" sz="2800" b="1" dirty="0">
              <a:cs typeface="Times New Roman" panose="02020603050405020304" pitchFamily="18" charset="0"/>
            </a:endParaRPr>
          </a:p>
          <a:p>
            <a:endParaRPr lang="en-GB" altLang="it-IT" sz="2800" i="1" dirty="0" smtClean="0">
              <a:cs typeface="Times New Roman" panose="02020603050405020304" pitchFamily="18" charset="0"/>
            </a:endParaRPr>
          </a:p>
          <a:p>
            <a:pPr algn="just"/>
            <a:endParaRPr lang="en-GB" altLang="it-IT" sz="2800" i="1" dirty="0" smtClean="0">
              <a:cs typeface="Times New Roman" panose="02020603050405020304" pitchFamily="18" charset="0"/>
            </a:endParaRPr>
          </a:p>
        </p:txBody>
      </p:sp>
    </p:spTree>
    <p:extLst>
      <p:ext uri="{BB962C8B-B14F-4D97-AF65-F5344CB8AC3E}">
        <p14:creationId xmlns:p14="http://schemas.microsoft.com/office/powerpoint/2010/main" val="4142653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Multi – o – inter – disciplinare?!</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a:t>
            </a:fld>
            <a:endParaRPr lang="en-GB" dirty="0"/>
          </a:p>
        </p:txBody>
      </p:sp>
      <p:sp>
        <p:nvSpPr>
          <p:cNvPr id="6" name="Text Box 2"/>
          <p:cNvSpPr txBox="1">
            <a:spLocks noGrp="1" noChangeArrowheads="1"/>
          </p:cNvSpPr>
          <p:nvPr>
            <p:ph type="body" sz="quarter" idx="10"/>
          </p:nvPr>
        </p:nvSpPr>
        <p:spPr bwMode="auto">
          <a:xfrm>
            <a:off x="246743" y="1196405"/>
            <a:ext cx="8897257" cy="317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9725" indent="-339725">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b="1">
                <a:solidFill>
                  <a:srgbClr val="9D1348"/>
                </a:solidFill>
                <a:latin typeface="Verdana" panose="020B060403050404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Verdana" panose="020B0604030504040204" pitchFamily="34" charset="0"/>
                <a:ea typeface="ＭＳ Ｐゴシック" panose="020B0600070205080204" pitchFamily="34" charset="-128"/>
              </a:defRPr>
            </a:lvl9pPr>
          </a:lstStyle>
          <a:p>
            <a:pPr marL="342900" indent="-342900">
              <a:lnSpc>
                <a:spcPct val="150000"/>
              </a:lnSpc>
              <a:buFont typeface="Wingdings" panose="05000000000000000000" pitchFamily="2" charset="2"/>
              <a:buChar char="§"/>
            </a:pPr>
            <a:r>
              <a:rPr lang="it-IT" altLang="it-IT" sz="2000" b="0" dirty="0" smtClean="0">
                <a:solidFill>
                  <a:schemeClr val="bg2"/>
                </a:solidFill>
              </a:rPr>
              <a:t>Multidisciplinarità: </a:t>
            </a:r>
            <a:r>
              <a:rPr lang="it-IT" altLang="it-IT" sz="2000" b="0" dirty="0">
                <a:solidFill>
                  <a:schemeClr val="bg2"/>
                </a:solidFill>
              </a:rPr>
              <a:t>molte discipline </a:t>
            </a:r>
            <a:r>
              <a:rPr lang="it-IT" altLang="it-IT" sz="2000" b="0" dirty="0" smtClean="0">
                <a:solidFill>
                  <a:schemeClr val="bg2"/>
                </a:solidFill>
              </a:rPr>
              <a:t>che </a:t>
            </a:r>
            <a:r>
              <a:rPr lang="it-IT" altLang="it-IT" sz="2000" b="0" dirty="0">
                <a:solidFill>
                  <a:schemeClr val="bg2"/>
                </a:solidFill>
              </a:rPr>
              <a:t>non interagiscono fra loro sul piano metodologico e si limitano a sviluppare argomenti in comune, </a:t>
            </a:r>
            <a:r>
              <a:rPr lang="it-IT" altLang="it-IT" sz="2000" b="0" dirty="0" smtClean="0">
                <a:solidFill>
                  <a:schemeClr val="bg2"/>
                </a:solidFill>
              </a:rPr>
              <a:t>mantenendo inalterati </a:t>
            </a:r>
            <a:r>
              <a:rPr lang="it-IT" altLang="it-IT" sz="2000" b="0" dirty="0">
                <a:solidFill>
                  <a:schemeClr val="bg2"/>
                </a:solidFill>
              </a:rPr>
              <a:t>metodologia didattica </a:t>
            </a:r>
            <a:r>
              <a:rPr lang="it-IT" altLang="it-IT" sz="2000" b="0" dirty="0" smtClean="0">
                <a:solidFill>
                  <a:schemeClr val="bg2"/>
                </a:solidFill>
              </a:rPr>
              <a:t>e </a:t>
            </a:r>
            <a:r>
              <a:rPr lang="it-IT" altLang="it-IT" sz="2000" b="0" dirty="0">
                <a:solidFill>
                  <a:schemeClr val="bg2"/>
                </a:solidFill>
              </a:rPr>
              <a:t>assetto programmatico</a:t>
            </a:r>
            <a:r>
              <a:rPr lang="it-IT" altLang="it-IT" sz="2000" b="0" dirty="0" smtClean="0">
                <a:solidFill>
                  <a:schemeClr val="bg2"/>
                </a:solidFill>
              </a:rPr>
              <a:t>.</a:t>
            </a:r>
          </a:p>
          <a:p>
            <a:pPr marL="342900" indent="-342900">
              <a:lnSpc>
                <a:spcPct val="150000"/>
              </a:lnSpc>
              <a:buFont typeface="Wingdings" panose="05000000000000000000" pitchFamily="2" charset="2"/>
              <a:buChar char="§"/>
            </a:pPr>
            <a:endParaRPr lang="it-IT" altLang="it-IT" sz="2000" b="0" dirty="0">
              <a:solidFill>
                <a:schemeClr val="bg2"/>
              </a:solidFill>
            </a:endParaRPr>
          </a:p>
          <a:p>
            <a:pPr marL="342900" indent="-342900">
              <a:lnSpc>
                <a:spcPct val="150000"/>
              </a:lnSpc>
              <a:buFont typeface="Wingdings" panose="05000000000000000000" pitchFamily="2" charset="2"/>
              <a:buChar char="§"/>
            </a:pPr>
            <a:r>
              <a:rPr lang="it-IT" altLang="it-IT" sz="2000" b="0" dirty="0" smtClean="0">
                <a:solidFill>
                  <a:schemeClr val="bg2"/>
                </a:solidFill>
              </a:rPr>
              <a:t>Interdisciplinarità (</a:t>
            </a:r>
            <a:r>
              <a:rPr lang="it-IT" altLang="it-IT" sz="2000" b="0" dirty="0" err="1" smtClean="0">
                <a:solidFill>
                  <a:schemeClr val="bg2"/>
                </a:solidFill>
              </a:rPr>
              <a:t>Piaget</a:t>
            </a:r>
            <a:r>
              <a:rPr lang="it-IT" altLang="it-IT" sz="2000" b="0" dirty="0" smtClean="0">
                <a:solidFill>
                  <a:schemeClr val="bg2"/>
                </a:solidFill>
              </a:rPr>
              <a:t>): </a:t>
            </a:r>
            <a:r>
              <a:rPr lang="it-IT" altLang="it-IT" sz="2000" b="0" dirty="0">
                <a:solidFill>
                  <a:schemeClr val="bg2"/>
                </a:solidFill>
              </a:rPr>
              <a:t>interazione tra le </a:t>
            </a:r>
            <a:r>
              <a:rPr lang="it-IT" altLang="it-IT" sz="2000" b="0" dirty="0" smtClean="0">
                <a:solidFill>
                  <a:schemeClr val="bg2"/>
                </a:solidFill>
              </a:rPr>
              <a:t>discipline, con arricchimento </a:t>
            </a:r>
            <a:r>
              <a:rPr lang="it-IT" altLang="it-IT" sz="2000" b="0" dirty="0">
                <a:solidFill>
                  <a:schemeClr val="bg2"/>
                </a:solidFill>
              </a:rPr>
              <a:t>reciproco e</a:t>
            </a:r>
            <a:r>
              <a:rPr lang="it-IT" altLang="it-IT" sz="2000" b="0" dirty="0" smtClean="0">
                <a:solidFill>
                  <a:schemeClr val="bg2"/>
                </a:solidFill>
              </a:rPr>
              <a:t> </a:t>
            </a:r>
            <a:r>
              <a:rPr lang="it-IT" altLang="it-IT" sz="2000" b="0" dirty="0">
                <a:solidFill>
                  <a:schemeClr val="bg2"/>
                </a:solidFill>
              </a:rPr>
              <a:t>conseguente </a:t>
            </a:r>
            <a:r>
              <a:rPr lang="it-IT" altLang="it-IT" sz="2000" b="0" dirty="0" smtClean="0">
                <a:solidFill>
                  <a:schemeClr val="bg2"/>
                </a:solidFill>
              </a:rPr>
              <a:t>trasformazione; </a:t>
            </a:r>
            <a:r>
              <a:rPr lang="it-IT" altLang="it-IT" sz="2000" b="0" dirty="0">
                <a:solidFill>
                  <a:schemeClr val="bg2"/>
                </a:solidFill>
              </a:rPr>
              <a:t>comunicazione di </a:t>
            </a:r>
            <a:r>
              <a:rPr lang="it-IT" altLang="it-IT" sz="2000" b="0" dirty="0" smtClean="0">
                <a:solidFill>
                  <a:schemeClr val="bg2"/>
                </a:solidFill>
              </a:rPr>
              <a:t>idee, </a:t>
            </a:r>
            <a:r>
              <a:rPr lang="it-IT" altLang="it-IT" sz="2000" b="0" dirty="0">
                <a:solidFill>
                  <a:schemeClr val="bg2"/>
                </a:solidFill>
              </a:rPr>
              <a:t>ricerca di punti di </a:t>
            </a:r>
            <a:r>
              <a:rPr lang="it-IT" altLang="it-IT" sz="2000" b="0" dirty="0" smtClean="0">
                <a:solidFill>
                  <a:schemeClr val="bg2"/>
                </a:solidFill>
              </a:rPr>
              <a:t>contatto, integrazione dei concetti </a:t>
            </a:r>
            <a:r>
              <a:rPr lang="it-IT" altLang="it-IT" sz="2000" b="0" dirty="0">
                <a:solidFill>
                  <a:schemeClr val="bg2"/>
                </a:solidFill>
              </a:rPr>
              <a:t>fondamentali, </a:t>
            </a:r>
            <a:r>
              <a:rPr lang="it-IT" altLang="it-IT" sz="2000" b="0" dirty="0" smtClean="0">
                <a:solidFill>
                  <a:schemeClr val="bg2"/>
                </a:solidFill>
              </a:rPr>
              <a:t>pianificazione </a:t>
            </a:r>
            <a:r>
              <a:rPr lang="it-IT" altLang="it-IT" sz="2000" b="0" dirty="0">
                <a:solidFill>
                  <a:schemeClr val="bg2"/>
                </a:solidFill>
              </a:rPr>
              <a:t>concertata della ricerca e delle </a:t>
            </a:r>
            <a:r>
              <a:rPr lang="it-IT" altLang="it-IT" sz="2000" b="0" dirty="0" smtClean="0">
                <a:solidFill>
                  <a:schemeClr val="bg2"/>
                </a:solidFill>
              </a:rPr>
              <a:t>metodologie didattiche; cooperazione </a:t>
            </a:r>
            <a:r>
              <a:rPr lang="it-IT" altLang="it-IT" sz="2000" b="0" dirty="0">
                <a:solidFill>
                  <a:schemeClr val="bg2"/>
                </a:solidFill>
              </a:rPr>
              <a:t>tra </a:t>
            </a:r>
            <a:r>
              <a:rPr lang="it-IT" altLang="it-IT" sz="2000" b="0" dirty="0" smtClean="0">
                <a:solidFill>
                  <a:schemeClr val="bg2"/>
                </a:solidFill>
              </a:rPr>
              <a:t>docenti,  compresenza</a:t>
            </a:r>
            <a:endParaRPr lang="it-IT" altLang="it-IT" sz="2000" b="0" dirty="0">
              <a:solidFill>
                <a:schemeClr val="bg2"/>
              </a:solidFill>
            </a:endParaRPr>
          </a:p>
        </p:txBody>
      </p:sp>
    </p:spTree>
    <p:extLst>
      <p:ext uri="{BB962C8B-B14F-4D97-AF65-F5344CB8AC3E}">
        <p14:creationId xmlns:p14="http://schemas.microsoft.com/office/powerpoint/2010/main" val="278174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olo 1"/>
          <p:cNvSpPr>
            <a:spLocks noGrp="1"/>
          </p:cNvSpPr>
          <p:nvPr>
            <p:ph type="title"/>
          </p:nvPr>
        </p:nvSpPr>
        <p:spPr>
          <a:xfrm>
            <a:off x="685800" y="457200"/>
            <a:ext cx="7772400" cy="1143000"/>
          </a:xfrm>
        </p:spPr>
        <p:txBody>
          <a:bodyPr/>
          <a:lstStyle/>
          <a:p>
            <a:r>
              <a:rPr lang="it-IT" altLang="it-IT" smtClean="0">
                <a:ea typeface="ＭＳ Ｐゴシック" panose="020B0600070205080204" pitchFamily="34" charset="-128"/>
              </a:rPr>
              <a:t>Chi l’ha detto?!</a:t>
            </a:r>
          </a:p>
        </p:txBody>
      </p:sp>
      <p:pic>
        <p:nvPicPr>
          <p:cNvPr id="4" name="Picture 5" descr="File:Gottfried Wilhelm von Leibni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84313"/>
            <a:ext cx="30099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140200" y="1989138"/>
            <a:ext cx="4824413" cy="3816350"/>
          </a:xfrm>
          <a:prstGeom prst="rect">
            <a:avLst/>
          </a:prstGeom>
          <a:noFill/>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it-IT" sz="2800" i="1" dirty="0" err="1" smtClean="0">
                <a:cs typeface="Times New Roman" panose="02020603050405020304" pitchFamily="18" charset="0"/>
              </a:rPr>
              <a:t>Musica</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est</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exercitium</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arithmeticae</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occultum</a:t>
            </a:r>
            <a:r>
              <a:rPr lang="en-GB" altLang="it-IT" sz="2800" i="1" dirty="0" smtClean="0">
                <a:cs typeface="Times New Roman" panose="02020603050405020304" pitchFamily="18" charset="0"/>
              </a:rPr>
              <a:t> </a:t>
            </a:r>
            <a:r>
              <a:rPr lang="en-GB" altLang="it-IT" sz="2800" i="1" dirty="0" err="1" smtClean="0">
                <a:cs typeface="Times New Roman" panose="02020603050405020304" pitchFamily="18" charset="0"/>
              </a:rPr>
              <a:t>nescientis</a:t>
            </a:r>
            <a:r>
              <a:rPr lang="en-GB" altLang="it-IT" sz="2800" i="1" dirty="0" smtClean="0">
                <a:cs typeface="Times New Roman" panose="02020603050405020304" pitchFamily="18" charset="0"/>
              </a:rPr>
              <a:t> se </a:t>
            </a:r>
            <a:r>
              <a:rPr lang="en-GB" altLang="it-IT" sz="2800" i="1" dirty="0" err="1" smtClean="0">
                <a:cs typeface="Times New Roman" panose="02020603050405020304" pitchFamily="18" charset="0"/>
              </a:rPr>
              <a:t>numerare</a:t>
            </a:r>
            <a:r>
              <a:rPr lang="en-GB" altLang="it-IT" sz="2800" i="1" dirty="0" smtClean="0">
                <a:cs typeface="Times New Roman" panose="02020603050405020304" pitchFamily="18" charset="0"/>
              </a:rPr>
              <a:t> animi</a:t>
            </a:r>
          </a:p>
          <a:p>
            <a:endParaRPr lang="en-GB" altLang="it-IT" sz="2800" i="1" dirty="0" smtClean="0">
              <a:cs typeface="Times New Roman" panose="02020603050405020304" pitchFamily="18" charset="0"/>
            </a:endParaRPr>
          </a:p>
          <a:p>
            <a:endParaRPr lang="en-GB" altLang="it-IT" sz="2800" i="1" dirty="0" smtClean="0">
              <a:cs typeface="Times New Roman" panose="02020603050405020304" pitchFamily="18" charset="0"/>
            </a:endParaRPr>
          </a:p>
          <a:p>
            <a:endParaRPr lang="en-GB" altLang="it-IT" sz="2800" i="1" dirty="0">
              <a:cs typeface="Times New Roman" panose="02020603050405020304" pitchFamily="18" charset="0"/>
            </a:endParaRPr>
          </a:p>
          <a:p>
            <a:endParaRPr lang="en-GB" altLang="it-IT" sz="2800" i="1" dirty="0" smtClean="0">
              <a:cs typeface="Times New Roman" panose="02020603050405020304" pitchFamily="18" charset="0"/>
            </a:endParaRPr>
          </a:p>
          <a:p>
            <a:r>
              <a:rPr lang="en-GB" altLang="it-IT" sz="2800" b="1" dirty="0" smtClean="0">
                <a:cs typeface="Times New Roman" panose="02020603050405020304" pitchFamily="18" charset="0"/>
              </a:rPr>
              <a:t>La </a:t>
            </a:r>
            <a:r>
              <a:rPr lang="en-GB" altLang="it-IT" sz="2800" b="1" dirty="0" err="1" smtClean="0">
                <a:cs typeface="Times New Roman" panose="02020603050405020304" pitchFamily="18" charset="0"/>
              </a:rPr>
              <a:t>musica</a:t>
            </a:r>
            <a:r>
              <a:rPr lang="en-GB" altLang="it-IT" sz="2800" b="1" dirty="0" smtClean="0">
                <a:cs typeface="Times New Roman" panose="02020603050405020304" pitchFamily="18" charset="0"/>
              </a:rPr>
              <a:t> è un </a:t>
            </a:r>
            <a:r>
              <a:rPr lang="en-GB" altLang="it-IT" sz="2800" b="1" dirty="0" err="1" smtClean="0">
                <a:cs typeface="Times New Roman" panose="02020603050405020304" pitchFamily="18" charset="0"/>
              </a:rPr>
              <a:t>esercizio</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aritmetico</a:t>
            </a:r>
            <a:r>
              <a:rPr lang="en-GB" altLang="it-IT" sz="2800" b="1" dirty="0" smtClean="0">
                <a:cs typeface="Times New Roman" panose="02020603050405020304" pitchFamily="18" charset="0"/>
              </a:rPr>
              <a:t> della </a:t>
            </a:r>
            <a:r>
              <a:rPr lang="en-GB" altLang="it-IT" sz="2800" b="1" dirty="0" err="1" smtClean="0">
                <a:cs typeface="Times New Roman" panose="02020603050405020304" pitchFamily="18" charset="0"/>
              </a:rPr>
              <a:t>mente</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che</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conta</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senza</a:t>
            </a:r>
            <a:r>
              <a:rPr lang="en-GB" altLang="it-IT" sz="2800" b="1" dirty="0" smtClean="0">
                <a:cs typeface="Times New Roman" panose="02020603050405020304" pitchFamily="18" charset="0"/>
              </a:rPr>
              <a:t> </a:t>
            </a:r>
            <a:r>
              <a:rPr lang="en-GB" altLang="it-IT" sz="2800" b="1" dirty="0" err="1" smtClean="0">
                <a:cs typeface="Times New Roman" panose="02020603050405020304" pitchFamily="18" charset="0"/>
              </a:rPr>
              <a:t>sapere</a:t>
            </a:r>
            <a:r>
              <a:rPr lang="en-GB" altLang="it-IT" sz="2800" b="1" dirty="0" smtClean="0">
                <a:cs typeface="Times New Roman" panose="02020603050405020304" pitchFamily="18" charset="0"/>
              </a:rPr>
              <a:t> di </a:t>
            </a:r>
            <a:r>
              <a:rPr lang="en-GB" altLang="it-IT" sz="2800" b="1" dirty="0" err="1" smtClean="0">
                <a:cs typeface="Times New Roman" panose="02020603050405020304" pitchFamily="18" charset="0"/>
              </a:rPr>
              <a:t>contare</a:t>
            </a:r>
            <a:endParaRPr lang="en-GB" altLang="it-IT" sz="2800" b="1" dirty="0">
              <a:cs typeface="Times New Roman" panose="02020603050405020304" pitchFamily="18" charset="0"/>
            </a:endParaRPr>
          </a:p>
          <a:p>
            <a:endParaRPr lang="en-GB" altLang="it-IT" sz="2800" i="1" dirty="0" smtClean="0">
              <a:cs typeface="Times New Roman" panose="02020603050405020304" pitchFamily="18" charset="0"/>
            </a:endParaRPr>
          </a:p>
          <a:p>
            <a:pPr algn="just"/>
            <a:endParaRPr lang="en-GB" altLang="it-IT" sz="2800" i="1" dirty="0" smtClean="0">
              <a:cs typeface="Times New Roman" panose="02020603050405020304" pitchFamily="18" charset="0"/>
            </a:endParaRPr>
          </a:p>
          <a:p>
            <a:pPr algn="just"/>
            <a:r>
              <a:rPr lang="en-GB" altLang="it-IT" i="1" dirty="0" smtClean="0">
                <a:cs typeface="Times New Roman" panose="02020603050405020304" pitchFamily="18" charset="0"/>
              </a:rPr>
              <a:t>	Gottfried Wilhelm von Leibniz   (1712)</a:t>
            </a:r>
            <a:endParaRPr lang="it-IT" altLang="it-IT" i="1" dirty="0" smtClean="0">
              <a:cs typeface="Times New Roman" panose="02020603050405020304" pitchFamily="18" charset="0"/>
            </a:endParaRPr>
          </a:p>
        </p:txBody>
      </p:sp>
    </p:spTree>
    <p:extLst>
      <p:ext uri="{BB962C8B-B14F-4D97-AF65-F5344CB8AC3E}">
        <p14:creationId xmlns:p14="http://schemas.microsoft.com/office/powerpoint/2010/main" val="1373768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err="1" smtClean="0"/>
              <a:t>Percorsi</a:t>
            </a:r>
            <a:endParaRPr lang="en-US" dirty="0"/>
          </a:p>
        </p:txBody>
      </p:sp>
      <p:sp>
        <p:nvSpPr>
          <p:cNvPr id="11" name="Text Placeholder 10"/>
          <p:cNvSpPr>
            <a:spLocks noGrp="1"/>
          </p:cNvSpPr>
          <p:nvPr>
            <p:ph type="body" sz="quarter" idx="10"/>
          </p:nvPr>
        </p:nvSpPr>
        <p:spPr>
          <a:xfrm>
            <a:off x="4345453" y="2272466"/>
            <a:ext cx="4150847" cy="3113088"/>
          </a:xfrm>
        </p:spPr>
        <p:txBody>
          <a:bodyPr/>
          <a:lstStyle/>
          <a:p>
            <a:pPr marL="0" indent="0"/>
            <a:endParaRPr lang="en-GB" sz="1800" b="1" dirty="0" smtClean="0">
              <a:latin typeface="+mj-lt"/>
            </a:endParaRPr>
          </a:p>
          <a:p>
            <a:pPr marL="0" indent="0"/>
            <a:r>
              <a:rPr lang="en-GB" sz="1800" b="1" dirty="0" smtClean="0">
                <a:latin typeface="+mj-lt"/>
              </a:rPr>
              <a:t>Contralto </a:t>
            </a:r>
            <a:r>
              <a:rPr lang="en-GB" sz="1800" b="1" dirty="0" err="1" smtClean="0">
                <a:latin typeface="+mj-lt"/>
              </a:rPr>
              <a:t>macantapiano</a:t>
            </a:r>
            <a:r>
              <a:rPr lang="en-GB" sz="1800" b="1" dirty="0" smtClean="0">
                <a:latin typeface="+mj-lt"/>
              </a:rPr>
              <a:t> (</a:t>
            </a:r>
            <a:r>
              <a:rPr lang="en-GB" sz="1800" b="1" dirty="0" err="1" smtClean="0">
                <a:latin typeface="+mj-lt"/>
              </a:rPr>
              <a:t>frazioni</a:t>
            </a:r>
            <a:r>
              <a:rPr lang="en-GB" sz="1800" b="1" dirty="0" smtClean="0">
                <a:latin typeface="+mj-lt"/>
              </a:rPr>
              <a:t> – ma non solo: </a:t>
            </a:r>
            <a:r>
              <a:rPr lang="en-GB" sz="1800" b="1" dirty="0" err="1" smtClean="0">
                <a:latin typeface="+mj-lt"/>
              </a:rPr>
              <a:t>equazioni</a:t>
            </a:r>
            <a:r>
              <a:rPr lang="en-GB" sz="1800" b="1" dirty="0" smtClean="0">
                <a:latin typeface="+mj-lt"/>
              </a:rPr>
              <a:t> primo </a:t>
            </a:r>
            <a:r>
              <a:rPr lang="en-GB" sz="1800" b="1" dirty="0" err="1" smtClean="0">
                <a:latin typeface="+mj-lt"/>
              </a:rPr>
              <a:t>grado</a:t>
            </a:r>
            <a:r>
              <a:rPr lang="en-GB" sz="1800" b="1" dirty="0" smtClean="0">
                <a:latin typeface="+mj-lt"/>
              </a:rPr>
              <a:t>, </a:t>
            </a:r>
            <a:r>
              <a:rPr lang="en-GB" sz="1800" b="1" dirty="0" err="1" smtClean="0">
                <a:latin typeface="+mj-lt"/>
              </a:rPr>
              <a:t>poligoni</a:t>
            </a:r>
            <a:r>
              <a:rPr lang="en-GB" sz="1800" b="1" dirty="0" smtClean="0">
                <a:latin typeface="+mj-lt"/>
              </a:rPr>
              <a:t>)</a:t>
            </a:r>
          </a:p>
          <a:p>
            <a:r>
              <a:rPr lang="en-GB" sz="1800" b="1" dirty="0" err="1" smtClean="0">
                <a:latin typeface="+mj-lt"/>
              </a:rPr>
              <a:t>Neonati</a:t>
            </a:r>
            <a:r>
              <a:rPr lang="en-GB" sz="1800" b="1" dirty="0" smtClean="0">
                <a:latin typeface="+mj-lt"/>
              </a:rPr>
              <a:t> in </a:t>
            </a:r>
            <a:r>
              <a:rPr lang="en-GB" sz="1800" b="1" dirty="0" err="1" smtClean="0">
                <a:latin typeface="+mj-lt"/>
              </a:rPr>
              <a:t>onda</a:t>
            </a:r>
            <a:r>
              <a:rPr lang="en-GB" sz="1800" b="1" dirty="0" smtClean="0">
                <a:latin typeface="+mj-lt"/>
              </a:rPr>
              <a:t> (</a:t>
            </a:r>
            <a:r>
              <a:rPr lang="en-GB" sz="1800" b="1" dirty="0" err="1" smtClean="0">
                <a:latin typeface="+mj-lt"/>
              </a:rPr>
              <a:t>trigonometria</a:t>
            </a:r>
            <a:r>
              <a:rPr lang="en-GB" sz="1800" b="1" dirty="0" smtClean="0">
                <a:latin typeface="+mj-lt"/>
              </a:rPr>
              <a:t>)</a:t>
            </a:r>
          </a:p>
          <a:p>
            <a:r>
              <a:rPr lang="it-IT" sz="1800" b="1" dirty="0">
                <a:latin typeface="+mj-lt"/>
              </a:rPr>
              <a:t>Ascoltare la forma di un tamburo  </a:t>
            </a:r>
            <a:r>
              <a:rPr lang="it-IT" sz="1800" b="1" dirty="0" smtClean="0">
                <a:latin typeface="+mj-lt"/>
              </a:rPr>
              <a:t>            (</a:t>
            </a:r>
            <a:r>
              <a:rPr lang="it-IT" sz="1800" b="1" dirty="0">
                <a:latin typeface="+mj-lt"/>
              </a:rPr>
              <a:t>trigonometria)</a:t>
            </a:r>
          </a:p>
          <a:p>
            <a:r>
              <a:rPr lang="en-GB" sz="1800" b="1" dirty="0" err="1" smtClean="0">
                <a:latin typeface="+mj-lt"/>
              </a:rPr>
              <a:t>Chiocciola</a:t>
            </a:r>
            <a:r>
              <a:rPr lang="en-GB" sz="1800" b="1" dirty="0" smtClean="0">
                <a:latin typeface="+mj-lt"/>
              </a:rPr>
              <a:t> </a:t>
            </a:r>
            <a:r>
              <a:rPr lang="en-GB" sz="1800" b="1" dirty="0" err="1" smtClean="0">
                <a:latin typeface="+mj-lt"/>
              </a:rPr>
              <a:t>logaritmica</a:t>
            </a:r>
            <a:r>
              <a:rPr lang="en-GB" sz="1800" b="1" dirty="0" smtClean="0">
                <a:latin typeface="+mj-lt"/>
              </a:rPr>
              <a:t> </a:t>
            </a:r>
          </a:p>
          <a:p>
            <a:endParaRPr lang="en-GB" sz="1800" b="1" dirty="0">
              <a:solidFill>
                <a:schemeClr val="tx1"/>
              </a:solidFill>
              <a:latin typeface="+mj-lt"/>
            </a:endParaRPr>
          </a:p>
        </p:txBody>
      </p:sp>
      <p:cxnSp>
        <p:nvCxnSpPr>
          <p:cNvPr id="19" name="Straight Connector 18"/>
          <p:cNvCxnSpPr/>
          <p:nvPr/>
        </p:nvCxnSpPr>
        <p:spPr>
          <a:xfrm>
            <a:off x="4343400" y="2692723"/>
            <a:ext cx="42084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43400" y="3366727"/>
            <a:ext cx="42084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82130" y="161925"/>
            <a:ext cx="1274388" cy="115416"/>
          </a:xfrm>
          <a:prstGeom prst="rect">
            <a:avLst/>
          </a:prstGeom>
          <a:noFill/>
        </p:spPr>
        <p:txBody>
          <a:bodyPr wrap="none" lIns="0" tIns="0" rIns="0" bIns="0" rtlCol="0">
            <a:spAutoFit/>
          </a:bodyPr>
          <a:lstStyle/>
          <a:p>
            <a:pPr algn="r">
              <a:lnSpc>
                <a:spcPts val="900"/>
              </a:lnSpc>
            </a:pPr>
            <a:r>
              <a:rPr lang="en-GB" sz="700" dirty="0" smtClean="0">
                <a:solidFill>
                  <a:schemeClr val="bg1"/>
                </a:solidFill>
              </a:rPr>
              <a:t>Image </a:t>
            </a:r>
            <a:r>
              <a:rPr lang="en-GB" sz="700" dirty="0">
                <a:solidFill>
                  <a:schemeClr val="bg1"/>
                </a:solidFill>
              </a:rPr>
              <a:t>by Colleen </a:t>
            </a:r>
            <a:r>
              <a:rPr lang="en-GB" sz="700" dirty="0" err="1">
                <a:solidFill>
                  <a:schemeClr val="bg1"/>
                </a:solidFill>
              </a:rPr>
              <a:t>Thalia</a:t>
            </a:r>
            <a:r>
              <a:rPr lang="en-GB" sz="700" dirty="0">
                <a:solidFill>
                  <a:schemeClr val="bg1"/>
                </a:solidFill>
              </a:rPr>
              <a:t> </a:t>
            </a:r>
            <a:r>
              <a:rPr lang="en-GB" sz="700" dirty="0" err="1">
                <a:solidFill>
                  <a:schemeClr val="bg1"/>
                </a:solidFill>
              </a:rPr>
              <a:t>Jamias</a:t>
            </a:r>
            <a:endParaRPr lang="en-GB" sz="700" dirty="0">
              <a:solidFill>
                <a:schemeClr val="bg1"/>
              </a:solidFill>
            </a:endParaRPr>
          </a:p>
        </p:txBody>
      </p:sp>
      <p:sp>
        <p:nvSpPr>
          <p:cNvPr id="6" name="Segnaposto numero diapositiva 5"/>
          <p:cNvSpPr>
            <a:spLocks noGrp="1"/>
          </p:cNvSpPr>
          <p:nvPr>
            <p:ph type="sldNum" sz="quarter" idx="4"/>
          </p:nvPr>
        </p:nvSpPr>
        <p:spPr/>
        <p:txBody>
          <a:bodyPr/>
          <a:lstStyle/>
          <a:p>
            <a:fld id="{DDBE135E-2566-4748-853C-8A3B78F0FB00}" type="slidenum">
              <a:rPr lang="en-GB" smtClean="0"/>
              <a:pPr/>
              <a:t>21</a:t>
            </a:fld>
            <a:endParaRPr lang="en-GB" dirty="0"/>
          </a:p>
        </p:txBody>
      </p:sp>
      <p:cxnSp>
        <p:nvCxnSpPr>
          <p:cNvPr id="15" name="Straight Connector 22"/>
          <p:cNvCxnSpPr/>
          <p:nvPr/>
        </p:nvCxnSpPr>
        <p:spPr>
          <a:xfrm>
            <a:off x="4333424" y="3967009"/>
            <a:ext cx="42084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22"/>
          <p:cNvCxnSpPr/>
          <p:nvPr/>
        </p:nvCxnSpPr>
        <p:spPr>
          <a:xfrm>
            <a:off x="4340684" y="4685465"/>
            <a:ext cx="42084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Segnaposto immagine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2521" r="32521"/>
          <a:stretch>
            <a:fillRect/>
          </a:stretch>
        </p:blipFill>
        <p:spPr/>
      </p:pic>
      <p:cxnSp>
        <p:nvCxnSpPr>
          <p:cNvPr id="14" name="Straight Connector 18"/>
          <p:cNvCxnSpPr/>
          <p:nvPr/>
        </p:nvCxnSpPr>
        <p:spPr>
          <a:xfrm>
            <a:off x="4336146" y="5254498"/>
            <a:ext cx="42084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710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Frazioni</a:t>
            </a:r>
            <a:r>
              <a:rPr lang="en-US" dirty="0" smtClean="0"/>
              <a:t>, </a:t>
            </a:r>
            <a:r>
              <a:rPr lang="en-US" dirty="0" err="1" smtClean="0"/>
              <a:t>equazioni</a:t>
            </a:r>
            <a:r>
              <a:rPr lang="en-US" dirty="0" smtClean="0"/>
              <a:t> di primo </a:t>
            </a:r>
            <a:r>
              <a:rPr lang="en-US" dirty="0" err="1" smtClean="0"/>
              <a:t>grado</a:t>
            </a:r>
            <a:r>
              <a:rPr lang="en-US" dirty="0" smtClean="0"/>
              <a:t>, </a:t>
            </a:r>
            <a:r>
              <a:rPr lang="en-US" dirty="0" err="1" smtClean="0"/>
              <a:t>poligoni</a:t>
            </a:r>
            <a:r>
              <a:rPr lang="en-US" dirty="0" smtClean="0"/>
              <a:t>, </a:t>
            </a:r>
            <a:r>
              <a:rPr lang="en-US" dirty="0" err="1" smtClean="0"/>
              <a:t>trigonometria</a:t>
            </a:r>
            <a:r>
              <a:rPr lang="en-US" dirty="0" smtClean="0"/>
              <a:t>, …</a:t>
            </a:r>
            <a:endParaRPr lang="en-US" dirty="0"/>
          </a:p>
        </p:txBody>
      </p:sp>
    </p:spTree>
    <p:extLst>
      <p:ext uri="{BB962C8B-B14F-4D97-AF65-F5344CB8AC3E}">
        <p14:creationId xmlns:p14="http://schemas.microsoft.com/office/powerpoint/2010/main" val="18734444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Contralto </a:t>
            </a:r>
            <a:r>
              <a:rPr lang="it-IT" altLang="it-IT" sz="3600" dirty="0" err="1" smtClean="0"/>
              <a:t>macantapiano</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23</a:t>
            </a:fld>
            <a:endParaRPr lang="en-GB" dirty="0"/>
          </a:p>
        </p:txBody>
      </p:sp>
      <p:sp>
        <p:nvSpPr>
          <p:cNvPr id="3" name="Segnaposto testo 2"/>
          <p:cNvSpPr>
            <a:spLocks noGrp="1"/>
          </p:cNvSpPr>
          <p:nvPr>
            <p:ph type="body" sz="quarter" idx="10"/>
          </p:nvPr>
        </p:nvSpPr>
        <p:spPr/>
        <p:txBody>
          <a:bodyPr/>
          <a:lstStyle/>
          <a:p>
            <a:endParaRPr lang="it-IT"/>
          </a:p>
        </p:txBody>
      </p:sp>
      <p:pic>
        <p:nvPicPr>
          <p:cNvPr id="7" name="Segnaposto contenuto 4" descr="cor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69941" y="1404409"/>
            <a:ext cx="4964793" cy="4060220"/>
          </a:xfrm>
          <a:prstGeom prst="rect">
            <a:avLst/>
          </a:prstGeom>
        </p:spPr>
      </p:pic>
    </p:spTree>
    <p:extLst>
      <p:ext uri="{BB962C8B-B14F-4D97-AF65-F5344CB8AC3E}">
        <p14:creationId xmlns:p14="http://schemas.microsoft.com/office/powerpoint/2010/main" val="340100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Contralto </a:t>
            </a:r>
            <a:r>
              <a:rPr lang="it-IT" altLang="it-IT" sz="3600" dirty="0" err="1" smtClean="0"/>
              <a:t>macantapiano</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24</a:t>
            </a:fld>
            <a:endParaRPr lang="en-GB" dirty="0"/>
          </a:p>
        </p:txBody>
      </p:sp>
      <p:sp>
        <p:nvSpPr>
          <p:cNvPr id="3" name="Segnaposto testo 2"/>
          <p:cNvSpPr>
            <a:spLocks noGrp="1"/>
          </p:cNvSpPr>
          <p:nvPr>
            <p:ph type="body" sz="quarter" idx="10"/>
          </p:nvPr>
        </p:nvSpPr>
        <p:spPr/>
        <p:txBody>
          <a:bodyPr/>
          <a:lstStyle/>
          <a:p>
            <a:endParaRPr lang="it-IT"/>
          </a:p>
        </p:txBody>
      </p:sp>
      <p:pic>
        <p:nvPicPr>
          <p:cNvPr id="4" name="Immagine 3"/>
          <p:cNvPicPr>
            <a:picLocks noChangeAspect="1"/>
          </p:cNvPicPr>
          <p:nvPr/>
        </p:nvPicPr>
        <p:blipFill rotWithShape="1">
          <a:blip r:embed="rId3"/>
          <a:srcRect b="67195"/>
          <a:stretch/>
        </p:blipFill>
        <p:spPr>
          <a:xfrm>
            <a:off x="2423895" y="1145381"/>
            <a:ext cx="3777757" cy="1786505"/>
          </a:xfrm>
          <a:prstGeom prst="rect">
            <a:avLst/>
          </a:prstGeom>
        </p:spPr>
      </p:pic>
      <p:pic>
        <p:nvPicPr>
          <p:cNvPr id="8" name="Immagine 7"/>
          <p:cNvPicPr>
            <a:picLocks noChangeAspect="1"/>
          </p:cNvPicPr>
          <p:nvPr/>
        </p:nvPicPr>
        <p:blipFill rotWithShape="1">
          <a:blip r:embed="rId3"/>
          <a:srcRect t="50529"/>
          <a:stretch/>
        </p:blipFill>
        <p:spPr>
          <a:xfrm>
            <a:off x="2416641" y="3889829"/>
            <a:ext cx="3777757" cy="2694093"/>
          </a:xfrm>
          <a:prstGeom prst="rect">
            <a:avLst/>
          </a:prstGeom>
        </p:spPr>
      </p:pic>
    </p:spTree>
    <p:extLst>
      <p:ext uri="{BB962C8B-B14F-4D97-AF65-F5344CB8AC3E}">
        <p14:creationId xmlns:p14="http://schemas.microsoft.com/office/powerpoint/2010/main" val="138969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Contralto </a:t>
            </a:r>
            <a:r>
              <a:rPr lang="it-IT" altLang="it-IT" sz="3600" dirty="0" err="1" smtClean="0"/>
              <a:t>macantapiano</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25</a:t>
            </a:fld>
            <a:endParaRPr lang="en-GB" dirty="0"/>
          </a:p>
        </p:txBody>
      </p:sp>
      <p:pic>
        <p:nvPicPr>
          <p:cNvPr id="4" name="Immagine 3"/>
          <p:cNvPicPr>
            <a:picLocks noChangeAspect="1"/>
          </p:cNvPicPr>
          <p:nvPr/>
        </p:nvPicPr>
        <p:blipFill>
          <a:blip r:embed="rId3"/>
          <a:stretch>
            <a:fillRect/>
          </a:stretch>
        </p:blipFill>
        <p:spPr>
          <a:xfrm>
            <a:off x="2423895" y="1145381"/>
            <a:ext cx="3777757" cy="5445795"/>
          </a:xfrm>
          <a:prstGeom prst="rect">
            <a:avLst/>
          </a:prstGeom>
        </p:spPr>
      </p:pic>
      <p:sp>
        <p:nvSpPr>
          <p:cNvPr id="5" name="Segnaposto testo 4"/>
          <p:cNvSpPr>
            <a:spLocks noGrp="1"/>
          </p:cNvSpPr>
          <p:nvPr>
            <p:ph type="body" sz="quarter" idx="10"/>
          </p:nvPr>
        </p:nvSpPr>
        <p:spPr/>
        <p:txBody>
          <a:bodyPr/>
          <a:lstStyle/>
          <a:p>
            <a:endParaRPr lang="it-IT"/>
          </a:p>
        </p:txBody>
      </p:sp>
    </p:spTree>
    <p:extLst>
      <p:ext uri="{BB962C8B-B14F-4D97-AF65-F5344CB8AC3E}">
        <p14:creationId xmlns:p14="http://schemas.microsoft.com/office/powerpoint/2010/main" val="361349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Contralto </a:t>
            </a:r>
            <a:r>
              <a:rPr lang="it-IT" altLang="it-IT" sz="3600" dirty="0" err="1" smtClean="0"/>
              <a:t>macantapiano</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26</a:t>
            </a:fld>
            <a:endParaRPr lang="en-GB" dirty="0"/>
          </a:p>
        </p:txBody>
      </p:sp>
      <p:sp>
        <p:nvSpPr>
          <p:cNvPr id="3" name="Segnaposto testo 2"/>
          <p:cNvSpPr>
            <a:spLocks noGrp="1"/>
          </p:cNvSpPr>
          <p:nvPr>
            <p:ph type="body" sz="quarter" idx="10"/>
          </p:nvPr>
        </p:nvSpPr>
        <p:spPr>
          <a:xfrm>
            <a:off x="6188986" y="3207657"/>
            <a:ext cx="3071126" cy="304800"/>
          </a:xfrm>
        </p:spPr>
        <p:txBody>
          <a:bodyPr/>
          <a:lstStyle/>
          <a:p>
            <a:r>
              <a:rPr lang="it-IT" dirty="0"/>
              <a:t>«un suono piuttosto sgradevole</a:t>
            </a:r>
            <a:r>
              <a:rPr lang="it-IT" dirty="0" smtClean="0"/>
              <a:t>»</a:t>
            </a:r>
            <a:endParaRPr lang="it-IT" dirty="0"/>
          </a:p>
        </p:txBody>
      </p:sp>
      <p:pic>
        <p:nvPicPr>
          <p:cNvPr id="4" name="Immagine 3"/>
          <p:cNvPicPr>
            <a:picLocks noChangeAspect="1"/>
          </p:cNvPicPr>
          <p:nvPr/>
        </p:nvPicPr>
        <p:blipFill>
          <a:blip r:embed="rId3"/>
          <a:stretch>
            <a:fillRect/>
          </a:stretch>
        </p:blipFill>
        <p:spPr>
          <a:xfrm>
            <a:off x="2423895" y="1145381"/>
            <a:ext cx="3777757" cy="5445795"/>
          </a:xfrm>
          <a:prstGeom prst="rect">
            <a:avLst/>
          </a:prstGeom>
        </p:spPr>
      </p:pic>
      <p:sp>
        <p:nvSpPr>
          <p:cNvPr id="6" name="Segnaposto testo 2"/>
          <p:cNvSpPr txBox="1">
            <a:spLocks/>
          </p:cNvSpPr>
          <p:nvPr/>
        </p:nvSpPr>
        <p:spPr>
          <a:xfrm>
            <a:off x="506648" y="3221720"/>
            <a:ext cx="2018836" cy="791482"/>
          </a:xfrm>
          <a:prstGeom prst="rect">
            <a:avLst/>
          </a:prstGeom>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rgbClr val="000000"/>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rgbClr val="000000"/>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rgbClr val="000000"/>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smtClean="0"/>
              <a:t>«l’ululato di un lupo»</a:t>
            </a:r>
            <a:endParaRPr lang="it-IT" dirty="0"/>
          </a:p>
        </p:txBody>
      </p:sp>
    </p:spTree>
    <p:extLst>
      <p:ext uri="{BB962C8B-B14F-4D97-AF65-F5344CB8AC3E}">
        <p14:creationId xmlns:p14="http://schemas.microsoft.com/office/powerpoint/2010/main" val="61237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err="1" smtClean="0"/>
              <a:t>Metariflessione</a:t>
            </a:r>
            <a:r>
              <a:rPr lang="it-IT" altLang="it-IT" sz="3600" dirty="0" smtClean="0"/>
              <a:t>: perché vi racconto i fatti miei?!</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27</a:t>
            </a:fld>
            <a:endParaRPr lang="en-GB" dirty="0"/>
          </a:p>
        </p:txBody>
      </p:sp>
    </p:spTree>
    <p:extLst>
      <p:ext uri="{BB962C8B-B14F-4D97-AF65-F5344CB8AC3E}">
        <p14:creationId xmlns:p14="http://schemas.microsoft.com/office/powerpoint/2010/main" val="118135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err="1" smtClean="0"/>
              <a:t>Metariflessione</a:t>
            </a:r>
            <a:r>
              <a:rPr lang="it-IT" altLang="it-IT" sz="3600" dirty="0" smtClean="0"/>
              <a:t>: perché vi racconto i fatti miei?!</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28</a:t>
            </a:fld>
            <a:endParaRPr lang="en-GB" dirty="0"/>
          </a:p>
        </p:txBody>
      </p:sp>
      <p:sp>
        <p:nvSpPr>
          <p:cNvPr id="8" name="CasellaDiTesto 7"/>
          <p:cNvSpPr txBox="1"/>
          <p:nvPr/>
        </p:nvSpPr>
        <p:spPr>
          <a:xfrm>
            <a:off x="381684" y="1611082"/>
            <a:ext cx="8762316" cy="2123658"/>
          </a:xfrm>
          <a:prstGeom prst="rect">
            <a:avLst/>
          </a:prstGeom>
          <a:noFill/>
        </p:spPr>
        <p:txBody>
          <a:bodyPr wrap="square" lIns="0" tIns="0" rIns="0" bIns="0" rtlCol="0">
            <a:spAutoFit/>
          </a:bodyPr>
          <a:lstStyle/>
          <a:p>
            <a:r>
              <a:rPr lang="it-IT" b="1" dirty="0" err="1" smtClean="0">
                <a:solidFill>
                  <a:srgbClr val="FF0000"/>
                </a:solidFill>
              </a:rPr>
              <a:t>Storytelling</a:t>
            </a:r>
            <a:r>
              <a:rPr lang="it-IT" b="1" dirty="0" smtClean="0">
                <a:solidFill>
                  <a:srgbClr val="FF0000"/>
                </a:solidFill>
              </a:rPr>
              <a:t>:</a:t>
            </a:r>
          </a:p>
          <a:p>
            <a:endParaRPr lang="it-IT" dirty="0">
              <a:solidFill>
                <a:schemeClr val="bg2"/>
              </a:solidFill>
            </a:endParaRPr>
          </a:p>
          <a:p>
            <a:r>
              <a:rPr lang="it-IT" b="1" dirty="0" err="1" smtClean="0">
                <a:solidFill>
                  <a:schemeClr val="bg2"/>
                </a:solidFill>
              </a:rPr>
              <a:t>Bruner</a:t>
            </a:r>
            <a:r>
              <a:rPr lang="it-IT" b="1" dirty="0">
                <a:solidFill>
                  <a:schemeClr val="bg2"/>
                </a:solidFill>
              </a:rPr>
              <a:t>,</a:t>
            </a:r>
            <a:r>
              <a:rPr lang="it-IT" dirty="0" smtClean="0">
                <a:solidFill>
                  <a:schemeClr val="bg2"/>
                </a:solidFill>
              </a:rPr>
              <a:t> </a:t>
            </a:r>
            <a:r>
              <a:rPr lang="it-IT" dirty="0">
                <a:solidFill>
                  <a:schemeClr val="bg2"/>
                </a:solidFill>
              </a:rPr>
              <a:t>anni </a:t>
            </a:r>
            <a:r>
              <a:rPr lang="it-IT" dirty="0" smtClean="0">
                <a:solidFill>
                  <a:schemeClr val="bg2"/>
                </a:solidFill>
              </a:rPr>
              <a:t>’80: le narrazioni </a:t>
            </a:r>
            <a:r>
              <a:rPr lang="it-IT" dirty="0">
                <a:solidFill>
                  <a:schemeClr val="bg2"/>
                </a:solidFill>
              </a:rPr>
              <a:t>rappresentano un vero e proprio schema </a:t>
            </a:r>
            <a:r>
              <a:rPr lang="it-IT" dirty="0" smtClean="0">
                <a:solidFill>
                  <a:schemeClr val="bg2"/>
                </a:solidFill>
              </a:rPr>
              <a:t>cognitivo fondamentale </a:t>
            </a:r>
            <a:r>
              <a:rPr lang="it-IT" dirty="0">
                <a:solidFill>
                  <a:schemeClr val="bg2"/>
                </a:solidFill>
              </a:rPr>
              <a:t>dei nostri processi cerebrali</a:t>
            </a:r>
            <a:r>
              <a:rPr lang="it-IT" dirty="0" smtClean="0">
                <a:solidFill>
                  <a:schemeClr val="bg2"/>
                </a:solidFill>
              </a:rPr>
              <a:t>.</a:t>
            </a:r>
          </a:p>
          <a:p>
            <a:endParaRPr lang="it-IT" dirty="0">
              <a:solidFill>
                <a:schemeClr val="bg2"/>
              </a:solidFill>
            </a:endParaRPr>
          </a:p>
          <a:p>
            <a:endParaRPr lang="it-IT" dirty="0"/>
          </a:p>
          <a:p>
            <a:endParaRPr lang="it-IT" dirty="0"/>
          </a:p>
          <a:p>
            <a:endParaRPr lang="it-IT" sz="1200" dirty="0">
              <a:solidFill>
                <a:schemeClr val="tx2"/>
              </a:solidFill>
            </a:endParaRPr>
          </a:p>
        </p:txBody>
      </p:sp>
    </p:spTree>
    <p:extLst>
      <p:ext uri="{BB962C8B-B14F-4D97-AF65-F5344CB8AC3E}">
        <p14:creationId xmlns:p14="http://schemas.microsoft.com/office/powerpoint/2010/main" val="221742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err="1" smtClean="0"/>
              <a:t>Metariflessione</a:t>
            </a:r>
            <a:r>
              <a:rPr lang="it-IT" altLang="it-IT" sz="3600" dirty="0" smtClean="0"/>
              <a:t>: perché vi racconto i fatti miei?!</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29</a:t>
            </a:fld>
            <a:endParaRPr lang="en-GB" dirty="0"/>
          </a:p>
        </p:txBody>
      </p:sp>
      <p:sp>
        <p:nvSpPr>
          <p:cNvPr id="8" name="CasellaDiTesto 7"/>
          <p:cNvSpPr txBox="1"/>
          <p:nvPr/>
        </p:nvSpPr>
        <p:spPr>
          <a:xfrm>
            <a:off x="381684" y="1611082"/>
            <a:ext cx="8762316" cy="2954655"/>
          </a:xfrm>
          <a:prstGeom prst="rect">
            <a:avLst/>
          </a:prstGeom>
          <a:noFill/>
        </p:spPr>
        <p:txBody>
          <a:bodyPr wrap="square" lIns="0" tIns="0" rIns="0" bIns="0" rtlCol="0">
            <a:spAutoFit/>
          </a:bodyPr>
          <a:lstStyle/>
          <a:p>
            <a:r>
              <a:rPr lang="it-IT" b="1" dirty="0" err="1" smtClean="0">
                <a:solidFill>
                  <a:srgbClr val="FF0000"/>
                </a:solidFill>
              </a:rPr>
              <a:t>Storytelling</a:t>
            </a:r>
            <a:r>
              <a:rPr lang="it-IT" b="1" dirty="0" smtClean="0">
                <a:solidFill>
                  <a:srgbClr val="FF0000"/>
                </a:solidFill>
              </a:rPr>
              <a:t>:</a:t>
            </a:r>
          </a:p>
          <a:p>
            <a:endParaRPr lang="it-IT" dirty="0">
              <a:solidFill>
                <a:schemeClr val="bg2"/>
              </a:solidFill>
            </a:endParaRPr>
          </a:p>
          <a:p>
            <a:r>
              <a:rPr lang="it-IT" b="1" dirty="0" err="1" smtClean="0">
                <a:solidFill>
                  <a:schemeClr val="bg2"/>
                </a:solidFill>
              </a:rPr>
              <a:t>Bruner</a:t>
            </a:r>
            <a:r>
              <a:rPr lang="it-IT" b="1" dirty="0">
                <a:solidFill>
                  <a:schemeClr val="bg2"/>
                </a:solidFill>
              </a:rPr>
              <a:t>,</a:t>
            </a:r>
            <a:r>
              <a:rPr lang="it-IT" dirty="0" smtClean="0">
                <a:solidFill>
                  <a:schemeClr val="bg2"/>
                </a:solidFill>
              </a:rPr>
              <a:t> </a:t>
            </a:r>
            <a:r>
              <a:rPr lang="it-IT" dirty="0">
                <a:solidFill>
                  <a:schemeClr val="bg2"/>
                </a:solidFill>
              </a:rPr>
              <a:t>anni </a:t>
            </a:r>
            <a:r>
              <a:rPr lang="it-IT" dirty="0" smtClean="0">
                <a:solidFill>
                  <a:schemeClr val="bg2"/>
                </a:solidFill>
              </a:rPr>
              <a:t>’80: le narrazioni </a:t>
            </a:r>
            <a:r>
              <a:rPr lang="it-IT" dirty="0">
                <a:solidFill>
                  <a:schemeClr val="bg2"/>
                </a:solidFill>
              </a:rPr>
              <a:t>rappresentano un vero e proprio schema </a:t>
            </a:r>
            <a:r>
              <a:rPr lang="it-IT" dirty="0" smtClean="0">
                <a:solidFill>
                  <a:schemeClr val="bg2"/>
                </a:solidFill>
              </a:rPr>
              <a:t>cognitivo fondamentale </a:t>
            </a:r>
            <a:r>
              <a:rPr lang="it-IT" dirty="0">
                <a:solidFill>
                  <a:schemeClr val="bg2"/>
                </a:solidFill>
              </a:rPr>
              <a:t>dei nostri processi cerebrali</a:t>
            </a:r>
            <a:r>
              <a:rPr lang="it-IT" dirty="0" smtClean="0">
                <a:solidFill>
                  <a:schemeClr val="bg2"/>
                </a:solidFill>
              </a:rPr>
              <a:t>.</a:t>
            </a:r>
          </a:p>
          <a:p>
            <a:endParaRPr lang="it-IT" dirty="0">
              <a:solidFill>
                <a:schemeClr val="bg2"/>
              </a:solidFill>
            </a:endParaRPr>
          </a:p>
          <a:p>
            <a:r>
              <a:rPr lang="it-IT" b="1" dirty="0" err="1" smtClean="0">
                <a:solidFill>
                  <a:srgbClr val="FF0000"/>
                </a:solidFill>
              </a:rPr>
              <a:t>Autofiction</a:t>
            </a:r>
            <a:r>
              <a:rPr lang="it-IT" b="1" dirty="0" smtClean="0">
                <a:solidFill>
                  <a:srgbClr val="FF0000"/>
                </a:solidFill>
              </a:rPr>
              <a:t>:</a:t>
            </a:r>
          </a:p>
          <a:p>
            <a:r>
              <a:rPr lang="it-IT" dirty="0">
                <a:solidFill>
                  <a:schemeClr val="bg2"/>
                </a:solidFill>
              </a:rPr>
              <a:t>Tecnica di comunicazione dal (potenziale) alto impatto – presa emotiva, complessità, normalità del matematico; rischi: </a:t>
            </a:r>
            <a:r>
              <a:rPr lang="it-IT" dirty="0" smtClean="0">
                <a:solidFill>
                  <a:schemeClr val="bg2"/>
                </a:solidFill>
              </a:rPr>
              <a:t>farsi stereotipo; occupare </a:t>
            </a:r>
            <a:r>
              <a:rPr lang="it-IT" dirty="0">
                <a:solidFill>
                  <a:schemeClr val="bg2"/>
                </a:solidFill>
              </a:rPr>
              <a:t>eccessivamente la scena </a:t>
            </a:r>
          </a:p>
          <a:p>
            <a:endParaRPr lang="it-IT" dirty="0"/>
          </a:p>
          <a:p>
            <a:endParaRPr lang="it-IT" dirty="0"/>
          </a:p>
          <a:p>
            <a:endParaRPr lang="it-IT" sz="1200" dirty="0">
              <a:solidFill>
                <a:schemeClr val="tx2"/>
              </a:solidFill>
            </a:endParaRPr>
          </a:p>
        </p:txBody>
      </p:sp>
    </p:spTree>
    <p:extLst>
      <p:ext uri="{BB962C8B-B14F-4D97-AF65-F5344CB8AC3E}">
        <p14:creationId xmlns:p14="http://schemas.microsoft.com/office/powerpoint/2010/main" val="151320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Dal modello di senso comune …</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3</a:t>
            </a:fld>
            <a:endParaRPr lang="en-GB" dirty="0"/>
          </a:p>
        </p:txBody>
      </p:sp>
      <p:sp>
        <p:nvSpPr>
          <p:cNvPr id="3" name="Segnaposto testo 2"/>
          <p:cNvSpPr>
            <a:spLocks noGrp="1"/>
          </p:cNvSpPr>
          <p:nvPr>
            <p:ph type="body" sz="quarter" idx="10"/>
          </p:nvPr>
        </p:nvSpPr>
        <p:spPr/>
        <p:txBody>
          <a:bodyPr/>
          <a:lstStyle/>
          <a:p>
            <a:endParaRPr lang="it-IT"/>
          </a:p>
        </p:txBody>
      </p:sp>
      <p:pic>
        <p:nvPicPr>
          <p:cNvPr id="7" name="Picture 6" descr="kultur068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99602">
            <a:off x="470908" y="1911257"/>
            <a:ext cx="1705941" cy="36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908" y="2221752"/>
            <a:ext cx="2366775" cy="3202107"/>
          </a:xfrm>
          <a:prstGeom prst="rect">
            <a:avLst/>
          </a:prstGeom>
        </p:spPr>
      </p:pic>
      <p:pic>
        <p:nvPicPr>
          <p:cNvPr id="8" name="Picture 8" descr="stivers_pavlovs_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3144" y="2488060"/>
            <a:ext cx="3346151" cy="267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9"/>
          <p:cNvSpPr>
            <a:spLocks noChangeArrowheads="1"/>
          </p:cNvSpPr>
          <p:nvPr/>
        </p:nvSpPr>
        <p:spPr bwMode="auto">
          <a:xfrm>
            <a:off x="5218112" y="1973936"/>
            <a:ext cx="2416401" cy="1160689"/>
          </a:xfrm>
          <a:prstGeom prst="wedgeRoundRectCallout">
            <a:avLst>
              <a:gd name="adj1" fmla="val -14551"/>
              <a:gd name="adj2" fmla="val 76560"/>
              <a:gd name="adj3" fmla="val 16667"/>
            </a:avLst>
          </a:prstGeom>
          <a:solidFill>
            <a:srgbClr val="FFFFFF"/>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200" dirty="0">
                <a:latin typeface="Verdana" panose="020B0604030504040204" pitchFamily="34" charset="0"/>
              </a:rPr>
              <a:t>GUARDA COSA RIESCO </a:t>
            </a:r>
          </a:p>
          <a:p>
            <a:pPr algn="ctr" eaLnBrk="1" hangingPunct="1"/>
            <a:r>
              <a:rPr lang="it-IT" altLang="it-IT" sz="1200" dirty="0">
                <a:latin typeface="Verdana" panose="020B0604030504040204" pitchFamily="34" charset="0"/>
              </a:rPr>
              <a:t>A FAR FARE A PAVLOV:</a:t>
            </a:r>
          </a:p>
          <a:p>
            <a:pPr algn="ctr" eaLnBrk="1" hangingPunct="1"/>
            <a:r>
              <a:rPr lang="it-IT" altLang="it-IT" sz="1200" dirty="0">
                <a:latin typeface="Verdana" panose="020B0604030504040204" pitchFamily="34" charset="0"/>
              </a:rPr>
              <a:t>NON APPENA SBAVO, </a:t>
            </a:r>
          </a:p>
          <a:p>
            <a:pPr algn="ctr" eaLnBrk="1" hangingPunct="1"/>
            <a:r>
              <a:rPr lang="it-IT" altLang="it-IT" sz="1200" dirty="0">
                <a:latin typeface="Verdana" panose="020B0604030504040204" pitchFamily="34" charset="0"/>
              </a:rPr>
              <a:t>LUI SORRIDE E SCRIVE </a:t>
            </a:r>
          </a:p>
          <a:p>
            <a:pPr algn="ctr" eaLnBrk="1" hangingPunct="1"/>
            <a:r>
              <a:rPr lang="it-IT" altLang="it-IT" sz="1200" dirty="0">
                <a:latin typeface="Verdana" panose="020B0604030504040204" pitchFamily="34" charset="0"/>
              </a:rPr>
              <a:t>SUL QUADERNO.</a:t>
            </a:r>
          </a:p>
        </p:txBody>
      </p:sp>
    </p:spTree>
    <p:extLst>
      <p:ext uri="{BB962C8B-B14F-4D97-AF65-F5344CB8AC3E}">
        <p14:creationId xmlns:p14="http://schemas.microsoft.com/office/powerpoint/2010/main" val="428160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err="1" smtClean="0"/>
              <a:t>Metariflessione</a:t>
            </a:r>
            <a:r>
              <a:rPr lang="it-IT" altLang="it-IT" sz="3600" dirty="0" smtClean="0"/>
              <a:t>: perché vi racconto i fatti miei?!</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30</a:t>
            </a:fld>
            <a:endParaRPr lang="en-GB" dirty="0"/>
          </a:p>
        </p:txBody>
      </p:sp>
      <p:sp>
        <p:nvSpPr>
          <p:cNvPr id="8" name="CasellaDiTesto 7"/>
          <p:cNvSpPr txBox="1"/>
          <p:nvPr/>
        </p:nvSpPr>
        <p:spPr>
          <a:xfrm>
            <a:off x="381684" y="1611082"/>
            <a:ext cx="8762316" cy="2954655"/>
          </a:xfrm>
          <a:prstGeom prst="rect">
            <a:avLst/>
          </a:prstGeom>
          <a:noFill/>
        </p:spPr>
        <p:txBody>
          <a:bodyPr wrap="square" lIns="0" tIns="0" rIns="0" bIns="0" rtlCol="0">
            <a:spAutoFit/>
          </a:bodyPr>
          <a:lstStyle/>
          <a:p>
            <a:r>
              <a:rPr lang="it-IT" b="1" dirty="0" err="1" smtClean="0">
                <a:solidFill>
                  <a:srgbClr val="FF0000"/>
                </a:solidFill>
              </a:rPr>
              <a:t>Storytelling</a:t>
            </a:r>
            <a:r>
              <a:rPr lang="it-IT" b="1" dirty="0" smtClean="0">
                <a:solidFill>
                  <a:srgbClr val="FF0000"/>
                </a:solidFill>
              </a:rPr>
              <a:t>:</a:t>
            </a:r>
          </a:p>
          <a:p>
            <a:endParaRPr lang="it-IT" dirty="0">
              <a:solidFill>
                <a:schemeClr val="bg2"/>
              </a:solidFill>
            </a:endParaRPr>
          </a:p>
          <a:p>
            <a:r>
              <a:rPr lang="it-IT" b="1" dirty="0" err="1" smtClean="0">
                <a:solidFill>
                  <a:schemeClr val="bg2"/>
                </a:solidFill>
              </a:rPr>
              <a:t>Bruner</a:t>
            </a:r>
            <a:r>
              <a:rPr lang="it-IT" b="1" dirty="0">
                <a:solidFill>
                  <a:schemeClr val="bg2"/>
                </a:solidFill>
              </a:rPr>
              <a:t>,</a:t>
            </a:r>
            <a:r>
              <a:rPr lang="it-IT" dirty="0" smtClean="0">
                <a:solidFill>
                  <a:schemeClr val="bg2"/>
                </a:solidFill>
              </a:rPr>
              <a:t> </a:t>
            </a:r>
            <a:r>
              <a:rPr lang="it-IT" dirty="0">
                <a:solidFill>
                  <a:schemeClr val="bg2"/>
                </a:solidFill>
              </a:rPr>
              <a:t>anni </a:t>
            </a:r>
            <a:r>
              <a:rPr lang="it-IT" dirty="0" smtClean="0">
                <a:solidFill>
                  <a:schemeClr val="bg2"/>
                </a:solidFill>
              </a:rPr>
              <a:t>’80: le narrazioni </a:t>
            </a:r>
            <a:r>
              <a:rPr lang="it-IT" dirty="0">
                <a:solidFill>
                  <a:schemeClr val="bg2"/>
                </a:solidFill>
              </a:rPr>
              <a:t>rappresentano un vero e proprio schema </a:t>
            </a:r>
            <a:r>
              <a:rPr lang="it-IT" dirty="0" smtClean="0">
                <a:solidFill>
                  <a:schemeClr val="bg2"/>
                </a:solidFill>
              </a:rPr>
              <a:t>cognitivo fondamentale </a:t>
            </a:r>
            <a:r>
              <a:rPr lang="it-IT" dirty="0">
                <a:solidFill>
                  <a:schemeClr val="bg2"/>
                </a:solidFill>
              </a:rPr>
              <a:t>dei nostri processi cerebrali</a:t>
            </a:r>
            <a:r>
              <a:rPr lang="it-IT" dirty="0" smtClean="0">
                <a:solidFill>
                  <a:schemeClr val="bg2"/>
                </a:solidFill>
              </a:rPr>
              <a:t>.</a:t>
            </a:r>
          </a:p>
          <a:p>
            <a:endParaRPr lang="it-IT" dirty="0">
              <a:solidFill>
                <a:schemeClr val="bg2"/>
              </a:solidFill>
            </a:endParaRPr>
          </a:p>
          <a:p>
            <a:r>
              <a:rPr lang="it-IT" b="1" dirty="0" err="1" smtClean="0">
                <a:solidFill>
                  <a:srgbClr val="FF0000"/>
                </a:solidFill>
              </a:rPr>
              <a:t>Autofiction</a:t>
            </a:r>
            <a:r>
              <a:rPr lang="it-IT" b="1" dirty="0" smtClean="0">
                <a:solidFill>
                  <a:srgbClr val="FF0000"/>
                </a:solidFill>
              </a:rPr>
              <a:t>:</a:t>
            </a:r>
          </a:p>
          <a:p>
            <a:r>
              <a:rPr lang="it-IT" dirty="0">
                <a:solidFill>
                  <a:schemeClr val="bg2"/>
                </a:solidFill>
              </a:rPr>
              <a:t>Tecnica di comunicazione dal (potenziale) alto impatto – presa emotiva, complessità, normalità del matematico; rischi: </a:t>
            </a:r>
            <a:r>
              <a:rPr lang="it-IT" dirty="0" smtClean="0">
                <a:solidFill>
                  <a:schemeClr val="bg2"/>
                </a:solidFill>
              </a:rPr>
              <a:t>farsi stereotipo; occupare </a:t>
            </a:r>
            <a:r>
              <a:rPr lang="it-IT" dirty="0">
                <a:solidFill>
                  <a:schemeClr val="bg2"/>
                </a:solidFill>
              </a:rPr>
              <a:t>eccessivamente la scena </a:t>
            </a:r>
          </a:p>
          <a:p>
            <a:endParaRPr lang="it-IT" dirty="0"/>
          </a:p>
          <a:p>
            <a:endParaRPr lang="it-IT" dirty="0"/>
          </a:p>
          <a:p>
            <a:endParaRPr lang="it-IT" sz="1200" dirty="0">
              <a:solidFill>
                <a:schemeClr val="tx2"/>
              </a:solidFill>
            </a:endParaRPr>
          </a:p>
        </p:txBody>
      </p:sp>
      <p:pic>
        <p:nvPicPr>
          <p:cNvPr id="9" name="Immagine 8"/>
          <p:cNvPicPr>
            <a:picLocks noChangeAspect="1"/>
          </p:cNvPicPr>
          <p:nvPr/>
        </p:nvPicPr>
        <p:blipFill rotWithShape="1">
          <a:blip r:embed="rId3">
            <a:extLst>
              <a:ext uri="{28A0092B-C50C-407E-A947-70E740481C1C}">
                <a14:useLocalDpi xmlns:a14="http://schemas.microsoft.com/office/drawing/2010/main" val="0"/>
              </a:ext>
            </a:extLst>
          </a:blip>
          <a:srcRect t="19023" b="15214"/>
          <a:stretch/>
        </p:blipFill>
        <p:spPr>
          <a:xfrm>
            <a:off x="1120597" y="4034970"/>
            <a:ext cx="6902805" cy="2380343"/>
          </a:xfrm>
          <a:prstGeom prst="rect">
            <a:avLst/>
          </a:prstGeom>
        </p:spPr>
      </p:pic>
    </p:spTree>
    <p:extLst>
      <p:ext uri="{BB962C8B-B14F-4D97-AF65-F5344CB8AC3E}">
        <p14:creationId xmlns:p14="http://schemas.microsoft.com/office/powerpoint/2010/main" val="2358074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8" y="417599"/>
            <a:ext cx="8268833" cy="1096875"/>
          </a:xfrm>
        </p:spPr>
        <p:txBody>
          <a:bodyPr/>
          <a:lstStyle/>
          <a:p>
            <a:r>
              <a:rPr lang="it-IT" dirty="0" smtClean="0"/>
              <a:t>Perché </a:t>
            </a:r>
            <a:r>
              <a:rPr lang="it-IT" dirty="0"/>
              <a:t>alcune coppie di note stanno bene insieme e altre invece no? </a:t>
            </a:r>
          </a:p>
        </p:txBody>
      </p:sp>
      <p:sp>
        <p:nvSpPr>
          <p:cNvPr id="3" name="Segnaposto testo 2"/>
          <p:cNvSpPr>
            <a:spLocks noGrp="1"/>
          </p:cNvSpPr>
          <p:nvPr>
            <p:ph type="body" sz="quarter" idx="10"/>
          </p:nvPr>
        </p:nvSpPr>
        <p:spPr>
          <a:xfrm>
            <a:off x="557440" y="1937204"/>
            <a:ext cx="6059488" cy="3171825"/>
          </a:xfrm>
        </p:spPr>
        <p:txBody>
          <a:bodyPr/>
          <a:lstStyle/>
          <a:p>
            <a:r>
              <a:rPr lang="it-IT" sz="3200" dirty="0"/>
              <a:t>C</a:t>
            </a:r>
            <a:r>
              <a:rPr lang="it-IT" sz="3200" dirty="0" smtClean="0"/>
              <a:t>os’è </a:t>
            </a:r>
            <a:r>
              <a:rPr lang="it-IT" sz="3200" dirty="0"/>
              <a:t>una nota?</a:t>
            </a:r>
          </a:p>
        </p:txBody>
      </p:sp>
      <p:sp>
        <p:nvSpPr>
          <p:cNvPr id="4" name="Segnaposto numero diapositiva 3"/>
          <p:cNvSpPr>
            <a:spLocks noGrp="1"/>
          </p:cNvSpPr>
          <p:nvPr>
            <p:ph type="sldNum" sz="quarter" idx="4"/>
          </p:nvPr>
        </p:nvSpPr>
        <p:spPr/>
        <p:txBody>
          <a:bodyPr/>
          <a:lstStyle/>
          <a:p>
            <a:fld id="{DDBE135E-2566-4748-853C-8A3B78F0FB00}" type="slidenum">
              <a:rPr lang="en-GB" smtClean="0"/>
              <a:pPr/>
              <a:t>31</a:t>
            </a:fld>
            <a:endParaRPr lang="en-GB" dirty="0"/>
          </a:p>
        </p:txBody>
      </p:sp>
    </p:spTree>
    <p:extLst>
      <p:ext uri="{BB962C8B-B14F-4D97-AF65-F5344CB8AC3E}">
        <p14:creationId xmlns:p14="http://schemas.microsoft.com/office/powerpoint/2010/main" val="4099912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8" y="417599"/>
            <a:ext cx="8268833" cy="1096875"/>
          </a:xfrm>
        </p:spPr>
        <p:txBody>
          <a:bodyPr/>
          <a:lstStyle/>
          <a:p>
            <a:r>
              <a:rPr lang="it-IT" dirty="0" smtClean="0"/>
              <a:t>Perché </a:t>
            </a:r>
            <a:r>
              <a:rPr lang="it-IT" dirty="0"/>
              <a:t>alcune coppie di note stanno bene insieme e altre invece no? </a:t>
            </a:r>
          </a:p>
        </p:txBody>
      </p:sp>
      <p:sp>
        <p:nvSpPr>
          <p:cNvPr id="3" name="Segnaposto testo 2"/>
          <p:cNvSpPr>
            <a:spLocks noGrp="1"/>
          </p:cNvSpPr>
          <p:nvPr>
            <p:ph type="body" sz="quarter" idx="10"/>
          </p:nvPr>
        </p:nvSpPr>
        <p:spPr>
          <a:xfrm>
            <a:off x="557440" y="1937204"/>
            <a:ext cx="6059488" cy="3171825"/>
          </a:xfrm>
        </p:spPr>
        <p:txBody>
          <a:bodyPr/>
          <a:lstStyle/>
          <a:p>
            <a:r>
              <a:rPr lang="it-IT" sz="3200" dirty="0"/>
              <a:t>C</a:t>
            </a:r>
            <a:r>
              <a:rPr lang="it-IT" sz="3200" dirty="0" smtClean="0"/>
              <a:t>os’è </a:t>
            </a:r>
            <a:r>
              <a:rPr lang="it-IT" sz="3200" dirty="0"/>
              <a:t>una nota?</a:t>
            </a:r>
          </a:p>
        </p:txBody>
      </p:sp>
      <p:sp>
        <p:nvSpPr>
          <p:cNvPr id="4" name="Segnaposto numero diapositiva 3"/>
          <p:cNvSpPr>
            <a:spLocks noGrp="1"/>
          </p:cNvSpPr>
          <p:nvPr>
            <p:ph type="sldNum" sz="quarter" idx="4"/>
          </p:nvPr>
        </p:nvSpPr>
        <p:spPr/>
        <p:txBody>
          <a:bodyPr/>
          <a:lstStyle/>
          <a:p>
            <a:fld id="{DDBE135E-2566-4748-853C-8A3B78F0FB00}" type="slidenum">
              <a:rPr lang="en-GB" smtClean="0"/>
              <a:pPr/>
              <a:t>32</a:t>
            </a:fld>
            <a:endParaRPr lang="en-GB" dirty="0"/>
          </a:p>
        </p:txBody>
      </p:sp>
      <p:pic>
        <p:nvPicPr>
          <p:cNvPr id="11268" name="Picture 4" descr="Resultado de imagen de chitarrista car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746" y="1798235"/>
            <a:ext cx="3908284" cy="440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486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8" y="417599"/>
            <a:ext cx="8268833" cy="1096875"/>
          </a:xfrm>
        </p:spPr>
        <p:txBody>
          <a:bodyPr/>
          <a:lstStyle/>
          <a:p>
            <a:r>
              <a:rPr lang="it-IT" dirty="0" smtClean="0"/>
              <a:t>Perché </a:t>
            </a:r>
            <a:r>
              <a:rPr lang="it-IT" dirty="0"/>
              <a:t>alcune coppie di note stanno bene insieme e altre invece no? </a:t>
            </a:r>
          </a:p>
        </p:txBody>
      </p:sp>
      <p:sp>
        <p:nvSpPr>
          <p:cNvPr id="3" name="Segnaposto testo 2"/>
          <p:cNvSpPr>
            <a:spLocks noGrp="1"/>
          </p:cNvSpPr>
          <p:nvPr>
            <p:ph type="body" sz="quarter" idx="10"/>
          </p:nvPr>
        </p:nvSpPr>
        <p:spPr>
          <a:xfrm>
            <a:off x="557440" y="1937204"/>
            <a:ext cx="6059488" cy="3171825"/>
          </a:xfrm>
        </p:spPr>
        <p:txBody>
          <a:bodyPr/>
          <a:lstStyle/>
          <a:p>
            <a:r>
              <a:rPr lang="it-IT" sz="3200" dirty="0"/>
              <a:t>C</a:t>
            </a:r>
            <a:r>
              <a:rPr lang="it-IT" sz="3200" dirty="0" smtClean="0"/>
              <a:t>os’è </a:t>
            </a:r>
            <a:r>
              <a:rPr lang="it-IT" sz="3200" dirty="0"/>
              <a:t>una nota?</a:t>
            </a:r>
          </a:p>
        </p:txBody>
      </p:sp>
      <p:sp>
        <p:nvSpPr>
          <p:cNvPr id="4" name="Segnaposto numero diapositiva 3"/>
          <p:cNvSpPr>
            <a:spLocks noGrp="1"/>
          </p:cNvSpPr>
          <p:nvPr>
            <p:ph type="sldNum" sz="quarter" idx="4"/>
          </p:nvPr>
        </p:nvSpPr>
        <p:spPr/>
        <p:txBody>
          <a:bodyPr/>
          <a:lstStyle/>
          <a:p>
            <a:fld id="{DDBE135E-2566-4748-853C-8A3B78F0FB00}" type="slidenum">
              <a:rPr lang="en-GB" smtClean="0"/>
              <a:pPr/>
              <a:t>33</a:t>
            </a:fld>
            <a:endParaRPr lang="en-GB" dirty="0"/>
          </a:p>
        </p:txBody>
      </p:sp>
      <p:pic>
        <p:nvPicPr>
          <p:cNvPr id="11268" name="Picture 4" descr="Resultado de imagen de chitarrista car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746" y="1798235"/>
            <a:ext cx="3908284" cy="4407581"/>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29776" y="2864505"/>
            <a:ext cx="4572000" cy="1477328"/>
          </a:xfrm>
          <a:prstGeom prst="rect">
            <a:avLst/>
          </a:prstGeom>
        </p:spPr>
        <p:txBody>
          <a:bodyPr>
            <a:spAutoFit/>
          </a:bodyPr>
          <a:lstStyle/>
          <a:p>
            <a:r>
              <a:rPr lang="it-IT" dirty="0" smtClean="0">
                <a:latin typeface="Arial" panose="020B0604020202020204" pitchFamily="34" charset="0"/>
                <a:cs typeface="Arial" panose="020B0604020202020204" pitchFamily="34" charset="0"/>
              </a:rPr>
              <a:t>una </a:t>
            </a:r>
            <a:r>
              <a:rPr lang="it-IT" dirty="0">
                <a:latin typeface="Arial" panose="020B0604020202020204" pitchFamily="34" charset="0"/>
                <a:cs typeface="Arial" panose="020B0604020202020204" pitchFamily="34" charset="0"/>
              </a:rPr>
              <a:t>corda tesa messa in vibrazione produce un suono</a:t>
            </a:r>
            <a:r>
              <a:rPr lang="it-IT" dirty="0" smtClean="0">
                <a:latin typeface="Arial" panose="020B0604020202020204" pitchFamily="34" charset="0"/>
                <a:cs typeface="Arial" panose="020B0604020202020204" pitchFamily="34" charset="0"/>
              </a:rPr>
              <a:t>;</a:t>
            </a:r>
          </a:p>
          <a:p>
            <a:endParaRPr lang="it-IT" dirty="0">
              <a:latin typeface="Arial" panose="020B0604020202020204" pitchFamily="34" charset="0"/>
              <a:cs typeface="Arial" panose="020B0604020202020204" pitchFamily="34" charset="0"/>
            </a:endParaRPr>
          </a:p>
          <a:p>
            <a:r>
              <a:rPr lang="it-IT" dirty="0" smtClean="0">
                <a:latin typeface="Arial" panose="020B0604020202020204" pitchFamily="34" charset="0"/>
                <a:cs typeface="Arial" panose="020B0604020202020204" pitchFamily="34" charset="0"/>
              </a:rPr>
              <a:t>il </a:t>
            </a:r>
            <a:r>
              <a:rPr lang="it-IT" dirty="0">
                <a:latin typeface="Arial" panose="020B0604020202020204" pitchFamily="34" charset="0"/>
                <a:cs typeface="Arial" panose="020B0604020202020204" pitchFamily="34" charset="0"/>
              </a:rPr>
              <a:t>suono prodotto dipende dalla lunghezza della corda stessa. </a:t>
            </a:r>
            <a:endParaRPr lang="it-IT" dirty="0"/>
          </a:p>
        </p:txBody>
      </p:sp>
    </p:spTree>
    <p:extLst>
      <p:ext uri="{BB962C8B-B14F-4D97-AF65-F5344CB8AC3E}">
        <p14:creationId xmlns:p14="http://schemas.microsoft.com/office/powerpoint/2010/main" val="3689184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31799" y="533400"/>
            <a:ext cx="4024086" cy="1143000"/>
          </a:xfrm>
        </p:spPr>
        <p:txBody>
          <a:bodyPr/>
          <a:lstStyle/>
          <a:p>
            <a:r>
              <a:rPr lang="it-IT" altLang="it-IT" dirty="0" smtClean="0">
                <a:ea typeface="ＭＳ Ｐゴシック" panose="020B0600070205080204" pitchFamily="34" charset="-128"/>
              </a:rPr>
              <a:t>Il monocordo</a:t>
            </a:r>
          </a:p>
        </p:txBody>
      </p:sp>
      <p:pic>
        <p:nvPicPr>
          <p:cNvPr id="39939" name="Picture 6" descr="monocor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65575"/>
            <a:ext cx="80645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descr="pitag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450" y="457200"/>
            <a:ext cx="3105150" cy="3124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96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52400" y="152400"/>
            <a:ext cx="8991600" cy="1143000"/>
          </a:xfrm>
        </p:spPr>
        <p:txBody>
          <a:bodyPr/>
          <a:lstStyle/>
          <a:p>
            <a:r>
              <a:rPr lang="it-IT" altLang="it-IT" sz="3200" smtClean="0">
                <a:ea typeface="ＭＳ Ｐゴシック" panose="020B0600070205080204" pitchFamily="34" charset="-128"/>
              </a:rPr>
              <a:t>La consonanza musicale nella tradizione pitagorica</a:t>
            </a:r>
          </a:p>
        </p:txBody>
      </p:sp>
      <p:grpSp>
        <p:nvGrpSpPr>
          <p:cNvPr id="41988" name="Group 21"/>
          <p:cNvGrpSpPr>
            <a:grpSpLocks/>
          </p:cNvGrpSpPr>
          <p:nvPr/>
        </p:nvGrpSpPr>
        <p:grpSpPr bwMode="auto">
          <a:xfrm>
            <a:off x="460830" y="840695"/>
            <a:ext cx="8534400" cy="5443537"/>
            <a:chOff x="336" y="813"/>
            <a:chExt cx="5376" cy="3429"/>
          </a:xfrm>
        </p:grpSpPr>
        <p:graphicFrame>
          <p:nvGraphicFramePr>
            <p:cNvPr id="41986" name="Object 2"/>
            <p:cNvGraphicFramePr>
              <a:graphicFrameLocks noChangeAspect="1"/>
            </p:cNvGraphicFramePr>
            <p:nvPr/>
          </p:nvGraphicFramePr>
          <p:xfrm>
            <a:off x="342" y="813"/>
            <a:ext cx="5088" cy="3151"/>
          </p:xfrm>
          <a:graphic>
            <a:graphicData uri="http://schemas.openxmlformats.org/presentationml/2006/ole">
              <mc:AlternateContent xmlns:mc="http://schemas.openxmlformats.org/markup-compatibility/2006">
                <mc:Choice xmlns:v="urn:schemas-microsoft-com:vml" Requires="v">
                  <p:oleObj spid="_x0000_s10306" name="Image" r:id="rId10" imgW="8641017" imgH="5349806" progId="Photoshop.Image.4">
                    <p:embed/>
                  </p:oleObj>
                </mc:Choice>
                <mc:Fallback>
                  <p:oleObj name="Image" r:id="rId10" imgW="8641017" imgH="5349806" progId="Photoshop.Image.4">
                    <p:embed/>
                    <p:pic>
                      <p:nvPicPr>
                        <p:cNvPr id="41986"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 y="813"/>
                          <a:ext cx="5088" cy="31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2" name="Text Box 10"/>
            <p:cNvSpPr txBox="1">
              <a:spLocks noChangeArrowheads="1"/>
            </p:cNvSpPr>
            <p:nvPr/>
          </p:nvSpPr>
          <p:spPr bwMode="auto">
            <a:xfrm>
              <a:off x="4710" y="1197"/>
              <a:ext cx="5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a:latin typeface="Arial" panose="020B0604020202020204" pitchFamily="34" charset="0"/>
                </a:rPr>
                <a:t>diapason</a:t>
              </a:r>
            </a:p>
          </p:txBody>
        </p:sp>
        <p:sp>
          <p:nvSpPr>
            <p:cNvPr id="41993" name="Text Box 11"/>
            <p:cNvSpPr txBox="1">
              <a:spLocks noChangeArrowheads="1"/>
            </p:cNvSpPr>
            <p:nvPr/>
          </p:nvSpPr>
          <p:spPr bwMode="auto">
            <a:xfrm>
              <a:off x="4710" y="3213"/>
              <a:ext cx="69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a:latin typeface="Arial" panose="020B0604020202020204" pitchFamily="34" charset="0"/>
                </a:rPr>
                <a:t>diatesseron</a:t>
              </a:r>
            </a:p>
          </p:txBody>
        </p:sp>
        <p:sp>
          <p:nvSpPr>
            <p:cNvPr id="41994" name="Text Box 15"/>
            <p:cNvSpPr txBox="1">
              <a:spLocks noChangeArrowheads="1"/>
            </p:cNvSpPr>
            <p:nvPr/>
          </p:nvSpPr>
          <p:spPr bwMode="auto">
            <a:xfrm>
              <a:off x="4710" y="2205"/>
              <a:ext cx="5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a:latin typeface="Arial" panose="020B0604020202020204" pitchFamily="34" charset="0"/>
                </a:rPr>
                <a:t>diapente</a:t>
              </a:r>
            </a:p>
          </p:txBody>
        </p:sp>
        <p:sp>
          <p:nvSpPr>
            <p:cNvPr id="41995" name="Text Box 16"/>
            <p:cNvSpPr txBox="1">
              <a:spLocks noChangeArrowheads="1"/>
            </p:cNvSpPr>
            <p:nvPr/>
          </p:nvSpPr>
          <p:spPr bwMode="auto">
            <a:xfrm>
              <a:off x="336" y="4029"/>
              <a:ext cx="537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600" b="0">
                  <a:latin typeface="Arial" panose="020B0604020202020204" pitchFamily="34" charset="0"/>
                </a:rPr>
                <a:t>Nella figura, si fa riferimento al Do come nota prodotta dalla corda in tutta la sua lunghezza</a:t>
              </a:r>
            </a:p>
          </p:txBody>
        </p:sp>
      </p:grpSp>
      <p:pic>
        <p:nvPicPr>
          <p:cNvPr id="2" name="do-d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839178" y="1679801"/>
            <a:ext cx="406400" cy="406400"/>
          </a:xfrm>
          <a:prstGeom prst="rect">
            <a:avLst/>
          </a:prstGeom>
        </p:spPr>
      </p:pic>
      <p:pic>
        <p:nvPicPr>
          <p:cNvPr id="3" name="do-sol">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6839178" y="3368448"/>
            <a:ext cx="406400" cy="406400"/>
          </a:xfrm>
          <a:prstGeom prst="rect">
            <a:avLst/>
          </a:prstGeom>
        </p:spPr>
      </p:pic>
      <p:pic>
        <p:nvPicPr>
          <p:cNvPr id="4" name="do-f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6839178" y="4853895"/>
            <a:ext cx="406400" cy="406400"/>
          </a:xfrm>
          <a:prstGeom prst="rect">
            <a:avLst/>
          </a:prstGeom>
        </p:spPr>
      </p:pic>
    </p:spTree>
    <p:extLst>
      <p:ext uri="{BB962C8B-B14F-4D97-AF65-F5344CB8AC3E}">
        <p14:creationId xmlns:p14="http://schemas.microsoft.com/office/powerpoint/2010/main" val="207903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82"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52400" y="152400"/>
            <a:ext cx="8991600" cy="1143000"/>
          </a:xfrm>
        </p:spPr>
        <p:txBody>
          <a:bodyPr/>
          <a:lstStyle/>
          <a:p>
            <a:r>
              <a:rPr lang="it-IT" altLang="it-IT" sz="3200" dirty="0" smtClean="0">
                <a:ea typeface="ＭＳ Ｐゴシック" panose="020B0600070205080204" pitchFamily="34" charset="-128"/>
              </a:rPr>
              <a:t>Come costruire le altre note? </a:t>
            </a:r>
          </a:p>
        </p:txBody>
      </p:sp>
    </p:spTree>
    <p:extLst>
      <p:ext uri="{BB962C8B-B14F-4D97-AF65-F5344CB8AC3E}">
        <p14:creationId xmlns:p14="http://schemas.microsoft.com/office/powerpoint/2010/main" val="1625345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52400" y="152400"/>
            <a:ext cx="8991600" cy="1143000"/>
          </a:xfrm>
        </p:spPr>
        <p:txBody>
          <a:bodyPr/>
          <a:lstStyle/>
          <a:p>
            <a:r>
              <a:rPr lang="it-IT" altLang="it-IT" sz="3200" dirty="0" smtClean="0">
                <a:ea typeface="ＭＳ Ｐゴシック" panose="020B0600070205080204" pitchFamily="34" charset="-128"/>
              </a:rPr>
              <a:t>Come costruire le altre note? </a:t>
            </a:r>
          </a:p>
        </p:txBody>
      </p:sp>
      <p:sp>
        <p:nvSpPr>
          <p:cNvPr id="3" name="Rettangolo 2"/>
          <p:cNvSpPr/>
          <p:nvPr/>
        </p:nvSpPr>
        <p:spPr>
          <a:xfrm>
            <a:off x="783776" y="1142726"/>
            <a:ext cx="7736113" cy="2308324"/>
          </a:xfrm>
          <a:prstGeom prst="rect">
            <a:avLst/>
          </a:prstGeom>
        </p:spPr>
        <p:txBody>
          <a:bodyPr wrap="square">
            <a:spAutoFit/>
          </a:bodyPr>
          <a:lstStyle/>
          <a:p>
            <a:r>
              <a:rPr lang="it-IT" sz="2400" dirty="0" smtClean="0">
                <a:solidFill>
                  <a:srgbClr val="000000"/>
                </a:solidFill>
                <a:latin typeface="Arial" panose="020B0604020202020204" pitchFamily="34" charset="0"/>
                <a:cs typeface="Arial" panose="020B0604020202020204" pitchFamily="34" charset="0"/>
              </a:rPr>
              <a:t>Otteniamo </a:t>
            </a:r>
            <a:r>
              <a:rPr lang="it-IT" sz="2400" dirty="0">
                <a:solidFill>
                  <a:srgbClr val="000000"/>
                </a:solidFill>
                <a:latin typeface="Arial" panose="020B0604020202020204" pitchFamily="34" charset="0"/>
                <a:cs typeface="Arial" panose="020B0604020202020204" pitchFamily="34" charset="0"/>
              </a:rPr>
              <a:t>ulteriori accordi consonanti pizzicando insieme la quinta con la quinta della quinta, o la quinta con la quarta della quinta, o la quinta con l’ottava della quinta, o la quarta con la quinta della quarta, o la quarta con la quarta della quarta, o la quinta con la quinta della quinta della quinta e così via. </a:t>
            </a:r>
            <a:endParaRPr lang="it-IT" sz="2400" dirty="0">
              <a:solidFill>
                <a:srgbClr val="000000"/>
              </a:solidFill>
            </a:endParaRPr>
          </a:p>
        </p:txBody>
      </p:sp>
      <p:sp>
        <p:nvSpPr>
          <p:cNvPr id="14" name="Rettangolo 13"/>
          <p:cNvSpPr/>
          <p:nvPr/>
        </p:nvSpPr>
        <p:spPr>
          <a:xfrm>
            <a:off x="747490" y="3762548"/>
            <a:ext cx="7736113" cy="461665"/>
          </a:xfrm>
          <a:prstGeom prst="rect">
            <a:avLst/>
          </a:prstGeom>
        </p:spPr>
        <p:txBody>
          <a:bodyPr wrap="square">
            <a:spAutoFit/>
          </a:bodyPr>
          <a:lstStyle/>
          <a:p>
            <a:r>
              <a:rPr lang="it-IT" sz="2400" dirty="0" smtClean="0">
                <a:solidFill>
                  <a:srgbClr val="000000"/>
                </a:solidFill>
                <a:latin typeface="Arial" panose="020B0604020202020204" pitchFamily="34" charset="0"/>
                <a:cs typeface="Arial" panose="020B0604020202020204" pitchFamily="34" charset="0"/>
              </a:rPr>
              <a:t>Stiamo </a:t>
            </a:r>
            <a:r>
              <a:rPr lang="it-IT" sz="2400" b="1" dirty="0" smtClean="0">
                <a:solidFill>
                  <a:srgbClr val="000000"/>
                </a:solidFill>
                <a:latin typeface="Arial" panose="020B0604020202020204" pitchFamily="34" charset="0"/>
                <a:cs typeface="Arial" panose="020B0604020202020204" pitchFamily="34" charset="0"/>
              </a:rPr>
              <a:t>GIOCANDO</a:t>
            </a:r>
            <a:r>
              <a:rPr lang="it-IT" sz="2400" dirty="0" smtClean="0">
                <a:solidFill>
                  <a:srgbClr val="000000"/>
                </a:solidFill>
                <a:latin typeface="Arial" panose="020B0604020202020204" pitchFamily="34" charset="0"/>
                <a:cs typeface="Arial" panose="020B0604020202020204" pitchFamily="34" charset="0"/>
              </a:rPr>
              <a:t> con le frazioni!</a:t>
            </a:r>
            <a:endParaRPr lang="it-IT" sz="2400" dirty="0">
              <a:solidFill>
                <a:srgbClr val="000000"/>
              </a:solidFill>
            </a:endParaRPr>
          </a:p>
        </p:txBody>
      </p:sp>
    </p:spTree>
    <p:extLst>
      <p:ext uri="{BB962C8B-B14F-4D97-AF65-F5344CB8AC3E}">
        <p14:creationId xmlns:p14="http://schemas.microsoft.com/office/powerpoint/2010/main" val="3993149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52400" y="152400"/>
            <a:ext cx="8991600" cy="1143000"/>
          </a:xfrm>
        </p:spPr>
        <p:txBody>
          <a:bodyPr/>
          <a:lstStyle/>
          <a:p>
            <a:r>
              <a:rPr lang="it-IT" altLang="it-IT" sz="3200" dirty="0" smtClean="0">
                <a:ea typeface="ＭＳ Ｐゴシック" panose="020B0600070205080204" pitchFamily="34" charset="-128"/>
              </a:rPr>
              <a:t>Come costruire le altre note? </a:t>
            </a:r>
          </a:p>
        </p:txBody>
      </p:sp>
      <p:sp>
        <p:nvSpPr>
          <p:cNvPr id="3" name="Rettangolo 2"/>
          <p:cNvSpPr/>
          <p:nvPr/>
        </p:nvSpPr>
        <p:spPr>
          <a:xfrm>
            <a:off x="783776" y="1142726"/>
            <a:ext cx="7736113" cy="2308324"/>
          </a:xfrm>
          <a:prstGeom prst="rect">
            <a:avLst/>
          </a:prstGeom>
        </p:spPr>
        <p:txBody>
          <a:bodyPr wrap="square">
            <a:spAutoFit/>
          </a:bodyPr>
          <a:lstStyle/>
          <a:p>
            <a:r>
              <a:rPr lang="it-IT" sz="2400" dirty="0" smtClean="0">
                <a:solidFill>
                  <a:srgbClr val="000000"/>
                </a:solidFill>
                <a:latin typeface="Arial" panose="020B0604020202020204" pitchFamily="34" charset="0"/>
                <a:cs typeface="Arial" panose="020B0604020202020204" pitchFamily="34" charset="0"/>
              </a:rPr>
              <a:t>Otteniamo </a:t>
            </a:r>
            <a:r>
              <a:rPr lang="it-IT" sz="2400" dirty="0">
                <a:solidFill>
                  <a:srgbClr val="000000"/>
                </a:solidFill>
                <a:latin typeface="Arial" panose="020B0604020202020204" pitchFamily="34" charset="0"/>
                <a:cs typeface="Arial" panose="020B0604020202020204" pitchFamily="34" charset="0"/>
              </a:rPr>
              <a:t>ulteriori accordi consonanti pizzicando insieme la quinta con la quinta della quinta, o la quinta con la quarta della quinta, o la quinta con l’ottava della quinta, o la quarta con la quinta della quarta, o la quarta con la quarta della quarta, o la quinta con la quinta della quinta della quinta e così via. </a:t>
            </a:r>
            <a:endParaRPr lang="it-IT" sz="2400" dirty="0">
              <a:solidFill>
                <a:srgbClr val="000000"/>
              </a:solidFill>
            </a:endParaRPr>
          </a:p>
        </p:txBody>
      </p:sp>
      <p:sp>
        <p:nvSpPr>
          <p:cNvPr id="14" name="Rettangolo 13"/>
          <p:cNvSpPr/>
          <p:nvPr/>
        </p:nvSpPr>
        <p:spPr>
          <a:xfrm>
            <a:off x="747490" y="3762548"/>
            <a:ext cx="7736113" cy="461665"/>
          </a:xfrm>
          <a:prstGeom prst="rect">
            <a:avLst/>
          </a:prstGeom>
        </p:spPr>
        <p:txBody>
          <a:bodyPr wrap="square">
            <a:spAutoFit/>
          </a:bodyPr>
          <a:lstStyle/>
          <a:p>
            <a:r>
              <a:rPr lang="it-IT" sz="2400" dirty="0" smtClean="0">
                <a:solidFill>
                  <a:srgbClr val="000000"/>
                </a:solidFill>
                <a:latin typeface="Arial" panose="020B0604020202020204" pitchFamily="34" charset="0"/>
                <a:cs typeface="Arial" panose="020B0604020202020204" pitchFamily="34" charset="0"/>
              </a:rPr>
              <a:t>Stiamo </a:t>
            </a:r>
            <a:r>
              <a:rPr lang="it-IT" sz="2400" b="1" dirty="0" smtClean="0">
                <a:solidFill>
                  <a:srgbClr val="000000"/>
                </a:solidFill>
                <a:latin typeface="Arial" panose="020B0604020202020204" pitchFamily="34" charset="0"/>
                <a:cs typeface="Arial" panose="020B0604020202020204" pitchFamily="34" charset="0"/>
              </a:rPr>
              <a:t>GIOCANDO</a:t>
            </a:r>
            <a:r>
              <a:rPr lang="it-IT" sz="2400" dirty="0" smtClean="0">
                <a:solidFill>
                  <a:srgbClr val="000000"/>
                </a:solidFill>
                <a:latin typeface="Arial" panose="020B0604020202020204" pitchFamily="34" charset="0"/>
                <a:cs typeface="Arial" panose="020B0604020202020204" pitchFamily="34" charset="0"/>
              </a:rPr>
              <a:t> con le frazioni!</a:t>
            </a:r>
            <a:endParaRPr lang="it-IT" sz="2400" dirty="0">
              <a:solidFill>
                <a:srgbClr val="000000"/>
              </a:solidFill>
            </a:endParaRPr>
          </a:p>
        </p:txBody>
      </p:sp>
      <p:sp>
        <p:nvSpPr>
          <p:cNvPr id="15" name="Rettangolo 14"/>
          <p:cNvSpPr/>
          <p:nvPr/>
        </p:nvSpPr>
        <p:spPr>
          <a:xfrm>
            <a:off x="740234" y="4510031"/>
            <a:ext cx="7736113" cy="2308324"/>
          </a:xfrm>
          <a:prstGeom prst="rect">
            <a:avLst/>
          </a:prstGeom>
        </p:spPr>
        <p:txBody>
          <a:bodyPr wrap="square">
            <a:spAutoFit/>
          </a:bodyPr>
          <a:lstStyle/>
          <a:p>
            <a:r>
              <a:rPr lang="it-IT" sz="2400" dirty="0" err="1" smtClean="0">
                <a:solidFill>
                  <a:srgbClr val="0070C0"/>
                </a:solidFill>
                <a:latin typeface="Arial" panose="020B0604020202020204" pitchFamily="34" charset="0"/>
                <a:cs typeface="Arial" panose="020B0604020202020204" pitchFamily="34" charset="0"/>
              </a:rPr>
              <a:t>Metariflessione</a:t>
            </a:r>
            <a:r>
              <a:rPr lang="it-IT" sz="2400" dirty="0" smtClean="0">
                <a:solidFill>
                  <a:srgbClr val="0070C0"/>
                </a:solidFill>
                <a:latin typeface="Arial" panose="020B0604020202020204" pitchFamily="34" charset="0"/>
                <a:cs typeface="Arial" panose="020B0604020202020204" pitchFamily="34" charset="0"/>
              </a:rPr>
              <a:t>: sorpresa, spiazzamento, approccio ludico, interdisciplinarità </a:t>
            </a:r>
            <a:r>
              <a:rPr lang="it-IT" sz="2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 </a:t>
            </a:r>
          </a:p>
          <a:p>
            <a:endParaRPr lang="it-IT" sz="2400" dirty="0" smtClean="0">
              <a:solidFill>
                <a:srgbClr val="0070C0"/>
              </a:solidFill>
              <a:latin typeface="Arial" panose="020B0604020202020204" pitchFamily="34" charset="0"/>
              <a:cs typeface="Arial" panose="020B0604020202020204" pitchFamily="34" charset="0"/>
              <a:sym typeface="Wingdings" panose="05000000000000000000" pitchFamily="2" charset="2"/>
            </a:endParaRPr>
          </a:p>
          <a:p>
            <a:pPr algn="ctr"/>
            <a:r>
              <a:rPr lang="it-IT" sz="2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veicolo di apprendimento </a:t>
            </a:r>
          </a:p>
          <a:p>
            <a:pPr algn="ctr"/>
            <a:r>
              <a:rPr lang="it-IT" sz="2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(legame tra piano cognitivo e piano emotivo)</a:t>
            </a:r>
            <a:endParaRPr lang="it-IT" sz="2400" dirty="0" smtClean="0">
              <a:solidFill>
                <a:srgbClr val="0070C0"/>
              </a:solidFill>
              <a:latin typeface="Arial" panose="020B0604020202020204" pitchFamily="34" charset="0"/>
              <a:cs typeface="Arial" panose="020B0604020202020204" pitchFamily="34" charset="0"/>
            </a:endParaRPr>
          </a:p>
          <a:p>
            <a:r>
              <a:rPr lang="it-IT" sz="2400" dirty="0">
                <a:solidFill>
                  <a:srgbClr val="000000"/>
                </a:solidFill>
                <a:latin typeface="Arial" panose="020B0604020202020204" pitchFamily="34" charset="0"/>
                <a:cs typeface="Arial" panose="020B0604020202020204" pitchFamily="34" charset="0"/>
              </a:rPr>
              <a:t> </a:t>
            </a:r>
            <a:r>
              <a:rPr lang="it-IT" sz="2400" dirty="0" smtClean="0">
                <a:solidFill>
                  <a:srgbClr val="000000"/>
                </a:solidFill>
                <a:latin typeface="Arial" panose="020B0604020202020204" pitchFamily="34" charset="0"/>
                <a:cs typeface="Arial" panose="020B0604020202020204" pitchFamily="34" charset="0"/>
              </a:rPr>
              <a:t>                         </a:t>
            </a:r>
            <a:endParaRPr lang="it-IT" sz="2400" dirty="0">
              <a:solidFill>
                <a:srgbClr val="000000"/>
              </a:solidFill>
            </a:endParaRPr>
          </a:p>
        </p:txBody>
      </p:sp>
    </p:spTree>
    <p:extLst>
      <p:ext uri="{BB962C8B-B14F-4D97-AF65-F5344CB8AC3E}">
        <p14:creationId xmlns:p14="http://schemas.microsoft.com/office/powerpoint/2010/main" val="2088163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it-IT" altLang="it-IT" smtClean="0">
                <a:ea typeface="ＭＳ Ｐゴシック" panose="020B0600070205080204" pitchFamily="34" charset="-128"/>
              </a:rPr>
              <a:t>La  dissonanza</a:t>
            </a:r>
          </a:p>
        </p:txBody>
      </p:sp>
      <p:pic>
        <p:nvPicPr>
          <p:cNvPr id="44035" name="Picture 12" descr="fa-s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2000703"/>
            <a:ext cx="59563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a-s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63657" y="1797503"/>
            <a:ext cx="406400" cy="406400"/>
          </a:xfrm>
          <a:prstGeom prst="rect">
            <a:avLst/>
          </a:prstGeom>
        </p:spPr>
      </p:pic>
    </p:spTree>
    <p:extLst>
      <p:ext uri="{BB962C8B-B14F-4D97-AF65-F5344CB8AC3E}">
        <p14:creationId xmlns:p14="http://schemas.microsoft.com/office/powerpoint/2010/main" val="3256982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Dal modello di senso comune …</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4</a:t>
            </a:fld>
            <a:endParaRPr lang="en-GB" dirty="0"/>
          </a:p>
        </p:txBody>
      </p:sp>
      <p:sp>
        <p:nvSpPr>
          <p:cNvPr id="3" name="Segnaposto testo 2"/>
          <p:cNvSpPr>
            <a:spLocks noGrp="1"/>
          </p:cNvSpPr>
          <p:nvPr>
            <p:ph type="body" sz="quarter" idx="10"/>
          </p:nvPr>
        </p:nvSpPr>
        <p:spPr/>
        <p:txBody>
          <a:bodyPr/>
          <a:lstStyle/>
          <a:p>
            <a:endParaRPr lang="it-IT"/>
          </a:p>
        </p:txBody>
      </p:sp>
      <p:pic>
        <p:nvPicPr>
          <p:cNvPr id="9" name="Immagine 1" descr="Schermata 2018-11-27 alle 20.54.2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428" y="1380244"/>
            <a:ext cx="79073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2"/>
          <p:cNvSpPr>
            <a:spLocks noChangeArrowheads="1"/>
          </p:cNvSpPr>
          <p:nvPr/>
        </p:nvSpPr>
        <p:spPr bwMode="auto">
          <a:xfrm>
            <a:off x="1223734" y="5615440"/>
            <a:ext cx="6686551"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50000"/>
              </a:spcBef>
            </a:pPr>
            <a:r>
              <a:rPr lang="it-IT" altLang="it-IT" b="1" dirty="0" err="1"/>
              <a:t>Skinner</a:t>
            </a:r>
            <a:r>
              <a:rPr lang="it-IT" altLang="it-IT" b="1" dirty="0"/>
              <a:t> </a:t>
            </a:r>
            <a:r>
              <a:rPr lang="it-IT" altLang="it-IT" dirty="0"/>
              <a:t>(1954)</a:t>
            </a:r>
            <a:r>
              <a:rPr lang="it-IT" altLang="it-IT" b="1" dirty="0">
                <a:solidFill>
                  <a:srgbClr val="FF0000"/>
                </a:solidFill>
              </a:rPr>
              <a:t>: </a:t>
            </a:r>
            <a:r>
              <a:rPr lang="it-IT" altLang="it-IT" b="1" dirty="0" smtClean="0">
                <a:solidFill>
                  <a:srgbClr val="FF0000"/>
                </a:solidFill>
              </a:rPr>
              <a:t>L’istruzione </a:t>
            </a:r>
            <a:r>
              <a:rPr lang="it-IT" altLang="it-IT" b="1" dirty="0">
                <a:solidFill>
                  <a:srgbClr val="FF0000"/>
                </a:solidFill>
              </a:rPr>
              <a:t>programmata</a:t>
            </a:r>
          </a:p>
          <a:p>
            <a:pPr algn="just" eaLnBrk="1" hangingPunct="1">
              <a:spcBef>
                <a:spcPct val="50000"/>
              </a:spcBef>
            </a:pPr>
            <a:endParaRPr lang="it-IT" altLang="it-IT" sz="1800" i="1" dirty="0"/>
          </a:p>
        </p:txBody>
      </p:sp>
    </p:spTree>
    <p:extLst>
      <p:ext uri="{BB962C8B-B14F-4D97-AF65-F5344CB8AC3E}">
        <p14:creationId xmlns:p14="http://schemas.microsoft.com/office/powerpoint/2010/main" val="2359484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8343" y="417599"/>
            <a:ext cx="8621486" cy="906375"/>
          </a:xfrm>
        </p:spPr>
        <p:txBody>
          <a:bodyPr/>
          <a:lstStyle/>
          <a:p>
            <a:r>
              <a:rPr lang="it-IT" altLang="it-IT" dirty="0">
                <a:ea typeface="ＭＳ Ｐゴシック" panose="020B0600070205080204" pitchFamily="34" charset="-128"/>
              </a:rPr>
              <a:t>P</a:t>
            </a:r>
            <a:r>
              <a:rPr lang="it-IT" altLang="it-IT" dirty="0" smtClean="0">
                <a:ea typeface="ＭＳ Ｐゴシック" panose="020B0600070205080204" pitchFamily="34" charset="-128"/>
              </a:rPr>
              <a:t>erché alcuni accordi sono più gradevoli?! </a:t>
            </a:r>
          </a:p>
        </p:txBody>
      </p:sp>
      <p:sp>
        <p:nvSpPr>
          <p:cNvPr id="2" name="Rettangolo 1"/>
          <p:cNvSpPr/>
          <p:nvPr/>
        </p:nvSpPr>
        <p:spPr>
          <a:xfrm>
            <a:off x="464459" y="1661050"/>
            <a:ext cx="8200571" cy="830997"/>
          </a:xfrm>
          <a:prstGeom prst="rect">
            <a:avLst/>
          </a:prstGeom>
        </p:spPr>
        <p:txBody>
          <a:bodyPr wrap="square">
            <a:spAutoFit/>
          </a:bodyPr>
          <a:lstStyle/>
          <a:p>
            <a:r>
              <a:rPr lang="it-IT" sz="2400" dirty="0" smtClean="0">
                <a:solidFill>
                  <a:srgbClr val="000000"/>
                </a:solidFill>
                <a:latin typeface="Horley Old Style MT"/>
              </a:rPr>
              <a:t>Pitagora: dipende </a:t>
            </a:r>
            <a:r>
              <a:rPr lang="it-IT" sz="2400" dirty="0">
                <a:solidFill>
                  <a:srgbClr val="000000"/>
                </a:solidFill>
                <a:latin typeface="Horley Old Style MT"/>
              </a:rPr>
              <a:t>dai numeri coinvolti: più sono piccoli, migliore è la consonanza </a:t>
            </a:r>
            <a:r>
              <a:rPr lang="it-IT" sz="2400" dirty="0" smtClean="0">
                <a:solidFill>
                  <a:srgbClr val="000000"/>
                </a:solidFill>
                <a:latin typeface="Horley Old Style MT"/>
              </a:rPr>
              <a:t>(2/3:3/4=8/9 </a:t>
            </a:r>
            <a:r>
              <a:rPr lang="it-IT" sz="2400" dirty="0" smtClean="0">
                <a:solidFill>
                  <a:srgbClr val="FF0000"/>
                </a:solidFill>
                <a:latin typeface="Horley Old Style MT"/>
              </a:rPr>
              <a:t>ORRORE!!!!!</a:t>
            </a:r>
            <a:r>
              <a:rPr lang="it-IT" sz="2400" dirty="0" smtClean="0">
                <a:solidFill>
                  <a:srgbClr val="000000"/>
                </a:solidFill>
                <a:latin typeface="Horley Old Style MT"/>
              </a:rPr>
              <a:t>)</a:t>
            </a:r>
            <a:endParaRPr lang="it-IT" sz="2400" dirty="0">
              <a:solidFill>
                <a:srgbClr val="000000"/>
              </a:solidFill>
            </a:endParaRPr>
          </a:p>
        </p:txBody>
      </p:sp>
    </p:spTree>
    <p:extLst>
      <p:ext uri="{BB962C8B-B14F-4D97-AF65-F5344CB8AC3E}">
        <p14:creationId xmlns:p14="http://schemas.microsoft.com/office/powerpoint/2010/main" val="3428242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8343" y="417599"/>
            <a:ext cx="8621486" cy="906375"/>
          </a:xfrm>
        </p:spPr>
        <p:txBody>
          <a:bodyPr/>
          <a:lstStyle/>
          <a:p>
            <a:r>
              <a:rPr lang="it-IT" altLang="it-IT" dirty="0">
                <a:ea typeface="ＭＳ Ｐゴシック" panose="020B0600070205080204" pitchFamily="34" charset="-128"/>
              </a:rPr>
              <a:t>P</a:t>
            </a:r>
            <a:r>
              <a:rPr lang="it-IT" altLang="it-IT" dirty="0" smtClean="0">
                <a:ea typeface="ＭＳ Ｐゴシック" panose="020B0600070205080204" pitchFamily="34" charset="-128"/>
              </a:rPr>
              <a:t>erché alcuni accordi sono più gradevoli?! </a:t>
            </a:r>
          </a:p>
        </p:txBody>
      </p:sp>
      <p:sp>
        <p:nvSpPr>
          <p:cNvPr id="2" name="Rettangolo 1"/>
          <p:cNvSpPr/>
          <p:nvPr/>
        </p:nvSpPr>
        <p:spPr>
          <a:xfrm>
            <a:off x="464459" y="1661050"/>
            <a:ext cx="8200571" cy="830997"/>
          </a:xfrm>
          <a:prstGeom prst="rect">
            <a:avLst/>
          </a:prstGeom>
        </p:spPr>
        <p:txBody>
          <a:bodyPr wrap="square">
            <a:spAutoFit/>
          </a:bodyPr>
          <a:lstStyle/>
          <a:p>
            <a:r>
              <a:rPr lang="it-IT" sz="2400" dirty="0" smtClean="0">
                <a:solidFill>
                  <a:srgbClr val="000000"/>
                </a:solidFill>
                <a:latin typeface="Horley Old Style MT"/>
              </a:rPr>
              <a:t>Pitagora: dipende </a:t>
            </a:r>
            <a:r>
              <a:rPr lang="it-IT" sz="2400" dirty="0">
                <a:solidFill>
                  <a:srgbClr val="000000"/>
                </a:solidFill>
                <a:latin typeface="Horley Old Style MT"/>
              </a:rPr>
              <a:t>dai numeri coinvolti: più sono piccoli, migliore è la consonanza </a:t>
            </a:r>
            <a:r>
              <a:rPr lang="it-IT" sz="2400" dirty="0" smtClean="0">
                <a:solidFill>
                  <a:srgbClr val="000000"/>
                </a:solidFill>
                <a:latin typeface="Horley Old Style MT"/>
              </a:rPr>
              <a:t>(2/3:3/4=8/9 </a:t>
            </a:r>
            <a:r>
              <a:rPr lang="it-IT" sz="2400" dirty="0" smtClean="0">
                <a:solidFill>
                  <a:srgbClr val="FF0000"/>
                </a:solidFill>
                <a:latin typeface="Horley Old Style MT"/>
              </a:rPr>
              <a:t>ORRORE!!!!!</a:t>
            </a:r>
            <a:r>
              <a:rPr lang="it-IT" sz="2400" dirty="0" smtClean="0">
                <a:solidFill>
                  <a:srgbClr val="000000"/>
                </a:solidFill>
                <a:latin typeface="Horley Old Style MT"/>
              </a:rPr>
              <a:t>)</a:t>
            </a:r>
            <a:endParaRPr lang="it-IT" sz="2400" dirty="0">
              <a:solidFill>
                <a:srgbClr val="000000"/>
              </a:solidFill>
            </a:endParaRPr>
          </a:p>
        </p:txBody>
      </p:sp>
      <p:cxnSp>
        <p:nvCxnSpPr>
          <p:cNvPr id="4" name="Connettore diritto 3"/>
          <p:cNvCxnSpPr/>
          <p:nvPr/>
        </p:nvCxnSpPr>
        <p:spPr>
          <a:xfrm flipV="1">
            <a:off x="2264223" y="1323974"/>
            <a:ext cx="4064000" cy="160791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8" name="Connettore diritto 7"/>
          <p:cNvCxnSpPr/>
          <p:nvPr/>
        </p:nvCxnSpPr>
        <p:spPr>
          <a:xfrm>
            <a:off x="2249710" y="1451429"/>
            <a:ext cx="3802743" cy="148045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ttangolo 11"/>
          <p:cNvSpPr/>
          <p:nvPr/>
        </p:nvSpPr>
        <p:spPr>
          <a:xfrm>
            <a:off x="188687" y="3293907"/>
            <a:ext cx="8839200" cy="461665"/>
          </a:xfrm>
          <a:prstGeom prst="rect">
            <a:avLst/>
          </a:prstGeom>
        </p:spPr>
        <p:txBody>
          <a:bodyPr wrap="square">
            <a:spAutoFit/>
          </a:bodyPr>
          <a:lstStyle/>
          <a:p>
            <a:r>
              <a:rPr lang="it-IT" dirty="0" smtClean="0"/>
              <a:t> </a:t>
            </a:r>
            <a:r>
              <a:rPr lang="it-IT" sz="2400" dirty="0" smtClean="0"/>
              <a:t>metamatematica </a:t>
            </a:r>
            <a:r>
              <a:rPr lang="it-IT" sz="2400" dirty="0" smtClean="0">
                <a:sym typeface="Wingdings" panose="05000000000000000000" pitchFamily="2" charset="2"/>
              </a:rPr>
              <a:t></a:t>
            </a:r>
            <a:r>
              <a:rPr lang="it-IT" sz="2400" dirty="0" smtClean="0"/>
              <a:t>  considerazioni </a:t>
            </a:r>
            <a:r>
              <a:rPr lang="it-IT" sz="2400" dirty="0"/>
              <a:t>di natura fisica e percettiva.</a:t>
            </a:r>
            <a:endParaRPr lang="it-IT" sz="2400" dirty="0">
              <a:solidFill>
                <a:srgbClr val="000000"/>
              </a:solidFill>
            </a:endParaRPr>
          </a:p>
        </p:txBody>
      </p:sp>
    </p:spTree>
    <p:extLst>
      <p:ext uri="{BB962C8B-B14F-4D97-AF65-F5344CB8AC3E}">
        <p14:creationId xmlns:p14="http://schemas.microsoft.com/office/powerpoint/2010/main" val="2367633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8343" y="417599"/>
            <a:ext cx="8621486" cy="906375"/>
          </a:xfrm>
        </p:spPr>
        <p:txBody>
          <a:bodyPr/>
          <a:lstStyle/>
          <a:p>
            <a:r>
              <a:rPr lang="it-IT" altLang="it-IT" dirty="0">
                <a:ea typeface="ＭＳ Ｐゴシック" panose="020B0600070205080204" pitchFamily="34" charset="-128"/>
              </a:rPr>
              <a:t>P</a:t>
            </a:r>
            <a:r>
              <a:rPr lang="it-IT" altLang="it-IT" dirty="0" smtClean="0">
                <a:ea typeface="ＭＳ Ｐゴシック" panose="020B0600070205080204" pitchFamily="34" charset="-128"/>
              </a:rPr>
              <a:t>erché alcuni accordi sono più gradevoli?! </a:t>
            </a:r>
          </a:p>
        </p:txBody>
      </p:sp>
      <p:sp>
        <p:nvSpPr>
          <p:cNvPr id="2" name="Rettangolo 1"/>
          <p:cNvSpPr/>
          <p:nvPr/>
        </p:nvSpPr>
        <p:spPr>
          <a:xfrm>
            <a:off x="464459" y="1661050"/>
            <a:ext cx="8200571" cy="830997"/>
          </a:xfrm>
          <a:prstGeom prst="rect">
            <a:avLst/>
          </a:prstGeom>
        </p:spPr>
        <p:txBody>
          <a:bodyPr wrap="square">
            <a:spAutoFit/>
          </a:bodyPr>
          <a:lstStyle/>
          <a:p>
            <a:r>
              <a:rPr lang="it-IT" sz="2400" dirty="0" smtClean="0">
                <a:solidFill>
                  <a:srgbClr val="000000"/>
                </a:solidFill>
                <a:latin typeface="Horley Old Style MT"/>
              </a:rPr>
              <a:t>Pitagora: dipende </a:t>
            </a:r>
            <a:r>
              <a:rPr lang="it-IT" sz="2400" dirty="0">
                <a:solidFill>
                  <a:srgbClr val="000000"/>
                </a:solidFill>
                <a:latin typeface="Horley Old Style MT"/>
              </a:rPr>
              <a:t>dai numeri coinvolti: più sono piccoli, migliore è la consonanza </a:t>
            </a:r>
            <a:r>
              <a:rPr lang="it-IT" sz="2400" dirty="0" smtClean="0">
                <a:solidFill>
                  <a:srgbClr val="000000"/>
                </a:solidFill>
                <a:latin typeface="Horley Old Style MT"/>
              </a:rPr>
              <a:t>(2/3:3/4=8/9 </a:t>
            </a:r>
            <a:r>
              <a:rPr lang="it-IT" sz="2400" dirty="0" smtClean="0">
                <a:solidFill>
                  <a:srgbClr val="FF0000"/>
                </a:solidFill>
                <a:latin typeface="Horley Old Style MT"/>
              </a:rPr>
              <a:t>ORRORE!!!!!</a:t>
            </a:r>
            <a:r>
              <a:rPr lang="it-IT" sz="2400" dirty="0" smtClean="0">
                <a:solidFill>
                  <a:srgbClr val="000000"/>
                </a:solidFill>
                <a:latin typeface="Horley Old Style MT"/>
              </a:rPr>
              <a:t>)</a:t>
            </a:r>
            <a:endParaRPr lang="it-IT" sz="2400" dirty="0">
              <a:solidFill>
                <a:srgbClr val="000000"/>
              </a:solidFill>
            </a:endParaRPr>
          </a:p>
        </p:txBody>
      </p:sp>
      <p:cxnSp>
        <p:nvCxnSpPr>
          <p:cNvPr id="4" name="Connettore diritto 3"/>
          <p:cNvCxnSpPr/>
          <p:nvPr/>
        </p:nvCxnSpPr>
        <p:spPr>
          <a:xfrm flipV="1">
            <a:off x="2264223" y="1323974"/>
            <a:ext cx="4064000" cy="160791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8" name="Connettore diritto 7"/>
          <p:cNvCxnSpPr/>
          <p:nvPr/>
        </p:nvCxnSpPr>
        <p:spPr>
          <a:xfrm>
            <a:off x="2249710" y="1451429"/>
            <a:ext cx="3802743" cy="148045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ttangolo 11"/>
          <p:cNvSpPr/>
          <p:nvPr/>
        </p:nvSpPr>
        <p:spPr>
          <a:xfrm>
            <a:off x="188687" y="3293907"/>
            <a:ext cx="8839200" cy="461665"/>
          </a:xfrm>
          <a:prstGeom prst="rect">
            <a:avLst/>
          </a:prstGeom>
        </p:spPr>
        <p:txBody>
          <a:bodyPr wrap="square">
            <a:spAutoFit/>
          </a:bodyPr>
          <a:lstStyle/>
          <a:p>
            <a:r>
              <a:rPr lang="it-IT" dirty="0" smtClean="0"/>
              <a:t> </a:t>
            </a:r>
            <a:r>
              <a:rPr lang="it-IT" sz="2400" dirty="0" smtClean="0"/>
              <a:t>metamatematica </a:t>
            </a:r>
            <a:r>
              <a:rPr lang="it-IT" sz="2400" dirty="0" smtClean="0">
                <a:sym typeface="Wingdings" panose="05000000000000000000" pitchFamily="2" charset="2"/>
              </a:rPr>
              <a:t></a:t>
            </a:r>
            <a:r>
              <a:rPr lang="it-IT" sz="2400" dirty="0" smtClean="0"/>
              <a:t>  considerazioni </a:t>
            </a:r>
            <a:r>
              <a:rPr lang="it-IT" sz="2400" dirty="0"/>
              <a:t>di natura fisica e percettiva.</a:t>
            </a:r>
            <a:endParaRPr lang="it-IT" sz="2400" dirty="0">
              <a:solidFill>
                <a:srgbClr val="000000"/>
              </a:solidFill>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13" y="4103080"/>
            <a:ext cx="3919827" cy="2162126"/>
          </a:xfrm>
          <a:prstGeom prst="rect">
            <a:avLst/>
          </a:prstGeom>
        </p:spPr>
      </p:pic>
    </p:spTree>
    <p:extLst>
      <p:ext uri="{BB962C8B-B14F-4D97-AF65-F5344CB8AC3E}">
        <p14:creationId xmlns:p14="http://schemas.microsoft.com/office/powerpoint/2010/main" val="16439104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8343" y="417599"/>
            <a:ext cx="8621486" cy="906375"/>
          </a:xfrm>
        </p:spPr>
        <p:txBody>
          <a:bodyPr/>
          <a:lstStyle/>
          <a:p>
            <a:r>
              <a:rPr lang="it-IT" altLang="it-IT" dirty="0">
                <a:ea typeface="ＭＳ Ｐゴシック" panose="020B0600070205080204" pitchFamily="34" charset="-128"/>
              </a:rPr>
              <a:t>P</a:t>
            </a:r>
            <a:r>
              <a:rPr lang="it-IT" altLang="it-IT" dirty="0" smtClean="0">
                <a:ea typeface="ＭＳ Ｐゴシック" panose="020B0600070205080204" pitchFamily="34" charset="-128"/>
              </a:rPr>
              <a:t>erché alcuni accordi sono più gradevoli?! </a:t>
            </a:r>
          </a:p>
        </p:txBody>
      </p:sp>
      <p:sp>
        <p:nvSpPr>
          <p:cNvPr id="2" name="Rettangolo 1"/>
          <p:cNvSpPr/>
          <p:nvPr/>
        </p:nvSpPr>
        <p:spPr>
          <a:xfrm>
            <a:off x="464459" y="1661050"/>
            <a:ext cx="8200571" cy="830997"/>
          </a:xfrm>
          <a:prstGeom prst="rect">
            <a:avLst/>
          </a:prstGeom>
        </p:spPr>
        <p:txBody>
          <a:bodyPr wrap="square">
            <a:spAutoFit/>
          </a:bodyPr>
          <a:lstStyle/>
          <a:p>
            <a:r>
              <a:rPr lang="it-IT" sz="2400" dirty="0" smtClean="0">
                <a:solidFill>
                  <a:srgbClr val="000000"/>
                </a:solidFill>
                <a:latin typeface="Horley Old Style MT"/>
              </a:rPr>
              <a:t>Pitagora: dipende </a:t>
            </a:r>
            <a:r>
              <a:rPr lang="it-IT" sz="2400" dirty="0">
                <a:solidFill>
                  <a:srgbClr val="000000"/>
                </a:solidFill>
                <a:latin typeface="Horley Old Style MT"/>
              </a:rPr>
              <a:t>dai numeri coinvolti: più sono piccoli, migliore è la consonanza </a:t>
            </a:r>
            <a:r>
              <a:rPr lang="it-IT" sz="2400" dirty="0" smtClean="0">
                <a:solidFill>
                  <a:srgbClr val="000000"/>
                </a:solidFill>
                <a:latin typeface="Horley Old Style MT"/>
              </a:rPr>
              <a:t>(2/3:3/4=8/9 </a:t>
            </a:r>
            <a:r>
              <a:rPr lang="it-IT" sz="2400" dirty="0" smtClean="0">
                <a:solidFill>
                  <a:srgbClr val="FF0000"/>
                </a:solidFill>
                <a:latin typeface="Horley Old Style MT"/>
              </a:rPr>
              <a:t>ORRORE!!!!!</a:t>
            </a:r>
            <a:r>
              <a:rPr lang="it-IT" sz="2400" dirty="0" smtClean="0">
                <a:solidFill>
                  <a:srgbClr val="000000"/>
                </a:solidFill>
                <a:latin typeface="Horley Old Style MT"/>
              </a:rPr>
              <a:t>)</a:t>
            </a:r>
            <a:endParaRPr lang="it-IT" sz="2400" dirty="0">
              <a:solidFill>
                <a:srgbClr val="000000"/>
              </a:solidFill>
            </a:endParaRPr>
          </a:p>
        </p:txBody>
      </p:sp>
      <p:cxnSp>
        <p:nvCxnSpPr>
          <p:cNvPr id="4" name="Connettore diritto 3"/>
          <p:cNvCxnSpPr/>
          <p:nvPr/>
        </p:nvCxnSpPr>
        <p:spPr>
          <a:xfrm flipV="1">
            <a:off x="2264223" y="1323974"/>
            <a:ext cx="4064000" cy="160791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8" name="Connettore diritto 7"/>
          <p:cNvCxnSpPr/>
          <p:nvPr/>
        </p:nvCxnSpPr>
        <p:spPr>
          <a:xfrm>
            <a:off x="2249710" y="1451429"/>
            <a:ext cx="3802743" cy="148045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ttangolo 11"/>
          <p:cNvSpPr/>
          <p:nvPr/>
        </p:nvSpPr>
        <p:spPr>
          <a:xfrm>
            <a:off x="188687" y="3293907"/>
            <a:ext cx="8839200" cy="461665"/>
          </a:xfrm>
          <a:prstGeom prst="rect">
            <a:avLst/>
          </a:prstGeom>
        </p:spPr>
        <p:txBody>
          <a:bodyPr wrap="square">
            <a:spAutoFit/>
          </a:bodyPr>
          <a:lstStyle/>
          <a:p>
            <a:r>
              <a:rPr lang="it-IT" dirty="0" smtClean="0"/>
              <a:t> </a:t>
            </a:r>
            <a:r>
              <a:rPr lang="it-IT" sz="2400" dirty="0" smtClean="0"/>
              <a:t>metamatematica </a:t>
            </a:r>
            <a:r>
              <a:rPr lang="it-IT" sz="2400" dirty="0" smtClean="0">
                <a:sym typeface="Wingdings" panose="05000000000000000000" pitchFamily="2" charset="2"/>
              </a:rPr>
              <a:t></a:t>
            </a:r>
            <a:r>
              <a:rPr lang="it-IT" sz="2400" dirty="0" smtClean="0"/>
              <a:t>  considerazioni </a:t>
            </a:r>
            <a:r>
              <a:rPr lang="it-IT" sz="2400" dirty="0"/>
              <a:t>di natura fisica e percettiva.</a:t>
            </a:r>
            <a:endParaRPr lang="it-IT" sz="2400" dirty="0">
              <a:solidFill>
                <a:srgbClr val="000000"/>
              </a:solidFill>
            </a:endParaRPr>
          </a:p>
        </p:txBody>
      </p:sp>
      <p:sp>
        <p:nvSpPr>
          <p:cNvPr id="7" name="Rettangolo 6"/>
          <p:cNvSpPr/>
          <p:nvPr/>
        </p:nvSpPr>
        <p:spPr>
          <a:xfrm>
            <a:off x="377375" y="3928246"/>
            <a:ext cx="8505369" cy="2123658"/>
          </a:xfrm>
          <a:prstGeom prst="rect">
            <a:avLst/>
          </a:prstGeom>
        </p:spPr>
        <p:txBody>
          <a:bodyPr wrap="square">
            <a:spAutoFit/>
          </a:bodyPr>
          <a:lstStyle/>
          <a:p>
            <a:r>
              <a:rPr lang="it-IT" sz="2400" dirty="0" smtClean="0">
                <a:solidFill>
                  <a:srgbClr val="000000"/>
                </a:solidFill>
                <a:latin typeface="Horley Old Style MT"/>
              </a:rPr>
              <a:t>Galileo: </a:t>
            </a:r>
          </a:p>
          <a:p>
            <a:endParaRPr lang="it-IT" dirty="0">
              <a:solidFill>
                <a:srgbClr val="000000"/>
              </a:solidFill>
              <a:latin typeface="Horley Old Style MT"/>
            </a:endParaRPr>
          </a:p>
          <a:p>
            <a:r>
              <a:rPr lang="it-IT" dirty="0" smtClean="0">
                <a:solidFill>
                  <a:srgbClr val="000000"/>
                </a:solidFill>
                <a:latin typeface="Horley Old Style MT"/>
              </a:rPr>
              <a:t>Consonanti</a:t>
            </a:r>
            <a:r>
              <a:rPr lang="it-IT" dirty="0">
                <a:solidFill>
                  <a:srgbClr val="000000"/>
                </a:solidFill>
                <a:latin typeface="Horley Old Style MT"/>
              </a:rPr>
              <a:t>, e con diletto ricevute, saranno quelle coppie di suoni che verranno a percuotere con qualche ordine sopra ‘l timpano; il qual ordine ricerca, prima, che le percosse fatte dentro all’istesso tempo siano commensurabili di numero, acciò che la cartilagine del timpano non abbia a star in un perpetuo tormento d’inflettersi in due diverse maniere per acconsentire ed ubbidire alle sempre discordi battiture.</a:t>
            </a:r>
            <a:endParaRPr lang="it-IT" dirty="0"/>
          </a:p>
        </p:txBody>
      </p:sp>
    </p:spTree>
    <p:extLst>
      <p:ext uri="{BB962C8B-B14F-4D97-AF65-F5344CB8AC3E}">
        <p14:creationId xmlns:p14="http://schemas.microsoft.com/office/powerpoint/2010/main" val="2987746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8343" y="417599"/>
            <a:ext cx="8621486" cy="906375"/>
          </a:xfrm>
        </p:spPr>
        <p:txBody>
          <a:bodyPr/>
          <a:lstStyle/>
          <a:p>
            <a:r>
              <a:rPr lang="it-IT" altLang="it-IT" dirty="0">
                <a:ea typeface="ＭＳ Ｐゴシック" panose="020B0600070205080204" pitchFamily="34" charset="-128"/>
              </a:rPr>
              <a:t>P</a:t>
            </a:r>
            <a:r>
              <a:rPr lang="it-IT" altLang="it-IT" dirty="0" smtClean="0">
                <a:ea typeface="ＭＳ Ｐゴシック" panose="020B0600070205080204" pitchFamily="34" charset="-128"/>
              </a:rPr>
              <a:t>erché alcuni accordi sono più gradevoli?! </a:t>
            </a:r>
          </a:p>
        </p:txBody>
      </p:sp>
      <p:sp>
        <p:nvSpPr>
          <p:cNvPr id="2" name="Rettangolo 1"/>
          <p:cNvSpPr/>
          <p:nvPr/>
        </p:nvSpPr>
        <p:spPr>
          <a:xfrm>
            <a:off x="464459" y="1661050"/>
            <a:ext cx="8200571" cy="830997"/>
          </a:xfrm>
          <a:prstGeom prst="rect">
            <a:avLst/>
          </a:prstGeom>
        </p:spPr>
        <p:txBody>
          <a:bodyPr wrap="square">
            <a:spAutoFit/>
          </a:bodyPr>
          <a:lstStyle/>
          <a:p>
            <a:r>
              <a:rPr lang="it-IT" sz="2400" dirty="0" smtClean="0">
                <a:solidFill>
                  <a:srgbClr val="000000"/>
                </a:solidFill>
                <a:latin typeface="Horley Old Style MT"/>
              </a:rPr>
              <a:t>Pitagora: dipende </a:t>
            </a:r>
            <a:r>
              <a:rPr lang="it-IT" sz="2400" dirty="0">
                <a:solidFill>
                  <a:srgbClr val="000000"/>
                </a:solidFill>
                <a:latin typeface="Horley Old Style MT"/>
              </a:rPr>
              <a:t>dai numeri coinvolti: più sono piccoli, migliore è la consonanza </a:t>
            </a:r>
            <a:r>
              <a:rPr lang="it-IT" sz="2400" dirty="0" smtClean="0">
                <a:solidFill>
                  <a:srgbClr val="000000"/>
                </a:solidFill>
                <a:latin typeface="Horley Old Style MT"/>
              </a:rPr>
              <a:t>(2/3:3/4=8/9 </a:t>
            </a:r>
            <a:r>
              <a:rPr lang="it-IT" sz="2400" dirty="0" smtClean="0">
                <a:solidFill>
                  <a:srgbClr val="FF0000"/>
                </a:solidFill>
                <a:latin typeface="Horley Old Style MT"/>
              </a:rPr>
              <a:t>ORRORE!!!!!</a:t>
            </a:r>
            <a:r>
              <a:rPr lang="it-IT" sz="2400" dirty="0" smtClean="0">
                <a:solidFill>
                  <a:srgbClr val="000000"/>
                </a:solidFill>
                <a:latin typeface="Horley Old Style MT"/>
              </a:rPr>
              <a:t>)</a:t>
            </a:r>
            <a:endParaRPr lang="it-IT" sz="2400" dirty="0">
              <a:solidFill>
                <a:srgbClr val="000000"/>
              </a:solidFill>
            </a:endParaRPr>
          </a:p>
        </p:txBody>
      </p:sp>
      <p:cxnSp>
        <p:nvCxnSpPr>
          <p:cNvPr id="4" name="Connettore diritto 3"/>
          <p:cNvCxnSpPr/>
          <p:nvPr/>
        </p:nvCxnSpPr>
        <p:spPr>
          <a:xfrm flipV="1">
            <a:off x="2264223" y="1323974"/>
            <a:ext cx="4064000" cy="160791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8" name="Connettore diritto 7"/>
          <p:cNvCxnSpPr/>
          <p:nvPr/>
        </p:nvCxnSpPr>
        <p:spPr>
          <a:xfrm>
            <a:off x="2249710" y="1451429"/>
            <a:ext cx="3802743" cy="148045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ttangolo 11"/>
          <p:cNvSpPr/>
          <p:nvPr/>
        </p:nvSpPr>
        <p:spPr>
          <a:xfrm>
            <a:off x="188687" y="3293907"/>
            <a:ext cx="8839200" cy="461665"/>
          </a:xfrm>
          <a:prstGeom prst="rect">
            <a:avLst/>
          </a:prstGeom>
        </p:spPr>
        <p:txBody>
          <a:bodyPr wrap="square">
            <a:spAutoFit/>
          </a:bodyPr>
          <a:lstStyle/>
          <a:p>
            <a:r>
              <a:rPr lang="it-IT" dirty="0" smtClean="0"/>
              <a:t> </a:t>
            </a:r>
            <a:r>
              <a:rPr lang="it-IT" sz="2400" dirty="0" smtClean="0"/>
              <a:t>metamatematica </a:t>
            </a:r>
            <a:r>
              <a:rPr lang="it-IT" sz="2400" dirty="0" smtClean="0">
                <a:sym typeface="Wingdings" panose="05000000000000000000" pitchFamily="2" charset="2"/>
              </a:rPr>
              <a:t></a:t>
            </a:r>
            <a:r>
              <a:rPr lang="it-IT" sz="2400" dirty="0" smtClean="0"/>
              <a:t>  considerazioni </a:t>
            </a:r>
            <a:r>
              <a:rPr lang="it-IT" sz="2400" dirty="0"/>
              <a:t>di natura fisica e percettiva.</a:t>
            </a:r>
            <a:endParaRPr lang="it-IT" sz="2400" dirty="0">
              <a:solidFill>
                <a:srgbClr val="000000"/>
              </a:solidFill>
            </a:endParaRPr>
          </a:p>
        </p:txBody>
      </p:sp>
      <p:sp>
        <p:nvSpPr>
          <p:cNvPr id="7" name="Rettangolo 6"/>
          <p:cNvSpPr/>
          <p:nvPr/>
        </p:nvSpPr>
        <p:spPr>
          <a:xfrm>
            <a:off x="377375" y="3928246"/>
            <a:ext cx="8505369" cy="2215991"/>
          </a:xfrm>
          <a:prstGeom prst="rect">
            <a:avLst/>
          </a:prstGeom>
        </p:spPr>
        <p:txBody>
          <a:bodyPr wrap="square">
            <a:spAutoFit/>
          </a:bodyPr>
          <a:lstStyle/>
          <a:p>
            <a:r>
              <a:rPr lang="it-IT" sz="2400" dirty="0" smtClean="0">
                <a:solidFill>
                  <a:srgbClr val="000000"/>
                </a:solidFill>
                <a:latin typeface="Horley Old Style MT"/>
              </a:rPr>
              <a:t>In termini moderni: </a:t>
            </a:r>
          </a:p>
          <a:p>
            <a:endParaRPr lang="it-IT" dirty="0">
              <a:solidFill>
                <a:srgbClr val="000000"/>
              </a:solidFill>
              <a:latin typeface="Horley Old Style MT"/>
            </a:endParaRPr>
          </a:p>
          <a:p>
            <a:r>
              <a:rPr lang="it-IT" sz="2400" dirty="0">
                <a:solidFill>
                  <a:srgbClr val="000000"/>
                </a:solidFill>
                <a:latin typeface="Horley Old Style MT"/>
              </a:rPr>
              <a:t>la consonanza musicale si realizza quando c’è accordo tra vibrazioni, ovvero quando esiste una relazione semplice, esprimibile come un rapporto tra numeri interi, tra le frequenze che caratterizzano le diverse </a:t>
            </a:r>
            <a:r>
              <a:rPr lang="it-IT" sz="2400" dirty="0" smtClean="0">
                <a:solidFill>
                  <a:srgbClr val="000000"/>
                </a:solidFill>
                <a:latin typeface="Horley Old Style MT"/>
              </a:rPr>
              <a:t>note.</a:t>
            </a:r>
            <a:endParaRPr lang="it-IT" sz="2400" dirty="0"/>
          </a:p>
        </p:txBody>
      </p:sp>
    </p:spTree>
    <p:extLst>
      <p:ext uri="{BB962C8B-B14F-4D97-AF65-F5344CB8AC3E}">
        <p14:creationId xmlns:p14="http://schemas.microsoft.com/office/powerpoint/2010/main" val="39286794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piè di pagina 4"/>
          <p:cNvSpPr>
            <a:spLocks noGrp="1"/>
          </p:cNvSpPr>
          <p:nvPr>
            <p:ph type="ftr" sz="quarter" idx="429496729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dirty="0"/>
          </a:p>
        </p:txBody>
      </p:sp>
      <p:sp>
        <p:nvSpPr>
          <p:cNvPr id="20483" name="Rectangle 2"/>
          <p:cNvSpPr>
            <a:spLocks noGrp="1" noChangeArrowheads="1"/>
          </p:cNvSpPr>
          <p:nvPr>
            <p:ph type="title"/>
          </p:nvPr>
        </p:nvSpPr>
        <p:spPr/>
        <p:txBody>
          <a:bodyPr/>
          <a:lstStyle/>
          <a:p>
            <a:pPr eaLnBrk="1" hangingPunct="1"/>
            <a:r>
              <a:rPr lang="it-IT" altLang="it-IT" dirty="0" smtClean="0"/>
              <a:t>Un passo oltre</a:t>
            </a:r>
          </a:p>
        </p:txBody>
      </p:sp>
      <p:pic>
        <p:nvPicPr>
          <p:cNvPr id="20484" name="Picture 3" descr="Pluck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563916"/>
            <a:ext cx="3048000" cy="1892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5" name="Picture 4" descr="corda_pizzicata_un_terz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001714"/>
            <a:ext cx="32924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682172" y="3792198"/>
            <a:ext cx="7939314" cy="2585323"/>
          </a:xfrm>
          <a:prstGeom prst="rect">
            <a:avLst/>
          </a:prstGeom>
        </p:spPr>
        <p:txBody>
          <a:bodyPr wrap="square">
            <a:spAutoFit/>
          </a:bodyPr>
          <a:lstStyle/>
          <a:p>
            <a:r>
              <a:rPr lang="it-IT" dirty="0" err="1" smtClean="0">
                <a:solidFill>
                  <a:srgbClr val="000000"/>
                </a:solidFill>
                <a:latin typeface="Horley Old Style MT"/>
              </a:rPr>
              <a:t>Mersenne</a:t>
            </a:r>
            <a:r>
              <a:rPr lang="it-IT" dirty="0">
                <a:solidFill>
                  <a:srgbClr val="000000"/>
                </a:solidFill>
                <a:latin typeface="Horley Old Style MT"/>
              </a:rPr>
              <a:t>, </a:t>
            </a:r>
            <a:r>
              <a:rPr lang="it-IT" dirty="0" err="1" smtClean="0">
                <a:solidFill>
                  <a:srgbClr val="000000"/>
                </a:solidFill>
                <a:latin typeface="Horley Old Style MT"/>
              </a:rPr>
              <a:t>Saveur</a:t>
            </a:r>
            <a:r>
              <a:rPr lang="it-IT" dirty="0" smtClean="0">
                <a:solidFill>
                  <a:srgbClr val="000000"/>
                </a:solidFill>
                <a:latin typeface="Horley Old Style MT"/>
              </a:rPr>
              <a:t>, von </a:t>
            </a:r>
            <a:r>
              <a:rPr lang="it-IT" dirty="0" err="1" smtClean="0">
                <a:solidFill>
                  <a:srgbClr val="000000"/>
                </a:solidFill>
                <a:latin typeface="Horley Old Style MT"/>
              </a:rPr>
              <a:t>Helmholtz</a:t>
            </a:r>
            <a:r>
              <a:rPr lang="it-IT" dirty="0" smtClean="0">
                <a:solidFill>
                  <a:srgbClr val="000000"/>
                </a:solidFill>
                <a:latin typeface="Horley Old Style MT"/>
              </a:rPr>
              <a:t>: </a:t>
            </a:r>
            <a:r>
              <a:rPr lang="it-IT" dirty="0">
                <a:solidFill>
                  <a:srgbClr val="000000"/>
                </a:solidFill>
                <a:latin typeface="Horley Old Style MT"/>
              </a:rPr>
              <a:t>gli stimoli sonori hanno, oltre alla componente fondamentale, molteplici altre componenti. </a:t>
            </a:r>
            <a:endParaRPr lang="it-IT" dirty="0" smtClean="0">
              <a:solidFill>
                <a:srgbClr val="000000"/>
              </a:solidFill>
              <a:latin typeface="Horley Old Style MT"/>
            </a:endParaRPr>
          </a:p>
          <a:p>
            <a:endParaRPr lang="it-IT" dirty="0">
              <a:solidFill>
                <a:srgbClr val="000000"/>
              </a:solidFill>
              <a:latin typeface="Horley Old Style MT"/>
            </a:endParaRPr>
          </a:p>
          <a:p>
            <a:r>
              <a:rPr lang="it-IT" dirty="0"/>
              <a:t>Una corda che </a:t>
            </a:r>
            <a:r>
              <a:rPr lang="it-IT" dirty="0" smtClean="0"/>
              <a:t>vibra </a:t>
            </a:r>
            <a:r>
              <a:rPr lang="it-IT" dirty="0"/>
              <a:t>produce una nota legata alla frequenza naturale, ma </a:t>
            </a:r>
            <a:r>
              <a:rPr lang="it-IT" dirty="0" smtClean="0"/>
              <a:t>anche note </a:t>
            </a:r>
            <a:r>
              <a:rPr lang="it-IT" dirty="0"/>
              <a:t>meno intense a frequenze </a:t>
            </a:r>
            <a:r>
              <a:rPr lang="it-IT" dirty="0" smtClean="0"/>
              <a:t>diverse (</a:t>
            </a:r>
            <a:r>
              <a:rPr lang="it-IT" i="1" dirty="0" smtClean="0"/>
              <a:t>armoniche)</a:t>
            </a:r>
            <a:r>
              <a:rPr lang="it-IT" dirty="0" smtClean="0"/>
              <a:t>, </a:t>
            </a:r>
            <a:r>
              <a:rPr lang="it-IT" dirty="0"/>
              <a:t>multipli interi della frequenza </a:t>
            </a:r>
            <a:r>
              <a:rPr lang="it-IT" dirty="0" smtClean="0"/>
              <a:t>naturale. </a:t>
            </a:r>
          </a:p>
          <a:p>
            <a:r>
              <a:rPr lang="it-IT" dirty="0" smtClean="0"/>
              <a:t>Quando </a:t>
            </a:r>
            <a:r>
              <a:rPr lang="it-IT" dirty="0"/>
              <a:t>due corde vengono pizzicate simultaneamente, all’orecchio dell’ascoltatore giunge una combinazione delle due frequenze naturali e di tutte le loro armoniche. </a:t>
            </a:r>
          </a:p>
        </p:txBody>
      </p:sp>
    </p:spTree>
    <p:extLst>
      <p:ext uri="{BB962C8B-B14F-4D97-AF65-F5344CB8AC3E}">
        <p14:creationId xmlns:p14="http://schemas.microsoft.com/office/powerpoint/2010/main" val="3873731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piè di pagina 4"/>
          <p:cNvSpPr>
            <a:spLocks noGrp="1"/>
          </p:cNvSpPr>
          <p:nvPr>
            <p:ph type="ftr" sz="quarter" idx="429496729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dirty="0"/>
          </a:p>
        </p:txBody>
      </p:sp>
      <p:sp>
        <p:nvSpPr>
          <p:cNvPr id="21507" name="Rectangle 2"/>
          <p:cNvSpPr>
            <a:spLocks noGrp="1" noChangeArrowheads="1"/>
          </p:cNvSpPr>
          <p:nvPr>
            <p:ph type="title"/>
          </p:nvPr>
        </p:nvSpPr>
        <p:spPr/>
        <p:txBody>
          <a:bodyPr/>
          <a:lstStyle/>
          <a:p>
            <a:pPr eaLnBrk="1" hangingPunct="1"/>
            <a:r>
              <a:rPr lang="it-IT" altLang="it-IT" dirty="0" smtClean="0"/>
              <a:t>Un passo </a:t>
            </a:r>
            <a:r>
              <a:rPr lang="it-IT" altLang="it-IT" dirty="0"/>
              <a:t>o</a:t>
            </a:r>
            <a:r>
              <a:rPr lang="it-IT" altLang="it-IT" dirty="0" smtClean="0"/>
              <a:t>ltre</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t="8423" r="51392"/>
          <a:stretch>
            <a:fillRect/>
          </a:stretch>
        </p:blipFill>
        <p:spPr bwMode="auto">
          <a:xfrm>
            <a:off x="6023438" y="4501722"/>
            <a:ext cx="2554509" cy="2130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stretch>
            <a:fillRect/>
          </a:stretch>
        </p:blipFill>
        <p:spPr>
          <a:xfrm>
            <a:off x="433492" y="1269545"/>
            <a:ext cx="5317951" cy="1199000"/>
          </a:xfrm>
          <a:prstGeom prst="rect">
            <a:avLst/>
          </a:prstGeom>
        </p:spPr>
      </p:pic>
      <p:pic>
        <p:nvPicPr>
          <p:cNvPr id="3" name="Immagine 2"/>
          <p:cNvPicPr>
            <a:picLocks noChangeAspect="1"/>
          </p:cNvPicPr>
          <p:nvPr/>
        </p:nvPicPr>
        <p:blipFill>
          <a:blip r:embed="rId5"/>
          <a:stretch>
            <a:fillRect/>
          </a:stretch>
        </p:blipFill>
        <p:spPr>
          <a:xfrm>
            <a:off x="418973" y="2468545"/>
            <a:ext cx="5317951" cy="1182500"/>
          </a:xfrm>
          <a:prstGeom prst="rect">
            <a:avLst/>
          </a:prstGeom>
        </p:spPr>
      </p:pic>
      <p:pic>
        <p:nvPicPr>
          <p:cNvPr id="4" name="Immagine 3"/>
          <p:cNvPicPr>
            <a:picLocks noChangeAspect="1"/>
          </p:cNvPicPr>
          <p:nvPr/>
        </p:nvPicPr>
        <p:blipFill>
          <a:blip r:embed="rId6"/>
          <a:stretch>
            <a:fillRect/>
          </a:stretch>
        </p:blipFill>
        <p:spPr>
          <a:xfrm>
            <a:off x="477035" y="3718573"/>
            <a:ext cx="5208076" cy="1160500"/>
          </a:xfrm>
          <a:prstGeom prst="rect">
            <a:avLst/>
          </a:prstGeom>
        </p:spPr>
      </p:pic>
      <p:sp>
        <p:nvSpPr>
          <p:cNvPr id="5" name="CasellaDiTesto 4"/>
          <p:cNvSpPr txBox="1"/>
          <p:nvPr/>
        </p:nvSpPr>
        <p:spPr>
          <a:xfrm>
            <a:off x="6400802" y="1680359"/>
            <a:ext cx="1308050" cy="276999"/>
          </a:xfrm>
          <a:prstGeom prst="rect">
            <a:avLst/>
          </a:prstGeom>
          <a:noFill/>
        </p:spPr>
        <p:txBody>
          <a:bodyPr wrap="none" lIns="0" tIns="0" rIns="0" bIns="0" rtlCol="0">
            <a:spAutoFit/>
          </a:bodyPr>
          <a:lstStyle/>
          <a:p>
            <a:r>
              <a:rPr lang="it-IT" dirty="0" smtClean="0">
                <a:solidFill>
                  <a:schemeClr val="tx2"/>
                </a:solidFill>
              </a:rPr>
              <a:t>Lunghezza l </a:t>
            </a:r>
            <a:endParaRPr lang="it-IT" dirty="0">
              <a:solidFill>
                <a:schemeClr val="tx2"/>
              </a:solidFill>
            </a:endParaRPr>
          </a:p>
        </p:txBody>
      </p:sp>
      <p:sp>
        <p:nvSpPr>
          <p:cNvPr id="9" name="CasellaDiTesto 8"/>
          <p:cNvSpPr txBox="1"/>
          <p:nvPr/>
        </p:nvSpPr>
        <p:spPr>
          <a:xfrm>
            <a:off x="6393548" y="2848757"/>
            <a:ext cx="1500411" cy="276999"/>
          </a:xfrm>
          <a:prstGeom prst="rect">
            <a:avLst/>
          </a:prstGeom>
          <a:noFill/>
        </p:spPr>
        <p:txBody>
          <a:bodyPr wrap="none" lIns="0" tIns="0" rIns="0" bIns="0" rtlCol="0">
            <a:spAutoFit/>
          </a:bodyPr>
          <a:lstStyle/>
          <a:p>
            <a:r>
              <a:rPr lang="it-IT" dirty="0" smtClean="0">
                <a:solidFill>
                  <a:schemeClr val="tx2"/>
                </a:solidFill>
              </a:rPr>
              <a:t>Lunghezza l/2 </a:t>
            </a:r>
            <a:endParaRPr lang="it-IT" dirty="0">
              <a:solidFill>
                <a:schemeClr val="tx2"/>
              </a:solidFill>
            </a:endParaRPr>
          </a:p>
        </p:txBody>
      </p:sp>
      <p:sp>
        <p:nvSpPr>
          <p:cNvPr id="10" name="CasellaDiTesto 9"/>
          <p:cNvSpPr txBox="1"/>
          <p:nvPr/>
        </p:nvSpPr>
        <p:spPr>
          <a:xfrm>
            <a:off x="6386291" y="4060699"/>
            <a:ext cx="1564531" cy="276999"/>
          </a:xfrm>
          <a:prstGeom prst="rect">
            <a:avLst/>
          </a:prstGeom>
          <a:noFill/>
        </p:spPr>
        <p:txBody>
          <a:bodyPr wrap="none" lIns="0" tIns="0" rIns="0" bIns="0" rtlCol="0">
            <a:spAutoFit/>
          </a:bodyPr>
          <a:lstStyle/>
          <a:p>
            <a:r>
              <a:rPr lang="it-IT" dirty="0" smtClean="0">
                <a:solidFill>
                  <a:schemeClr val="tx2"/>
                </a:solidFill>
              </a:rPr>
              <a:t>Lunghezza 2l/3</a:t>
            </a:r>
            <a:endParaRPr lang="it-IT" dirty="0">
              <a:solidFill>
                <a:schemeClr val="tx2"/>
              </a:solidFill>
            </a:endParaRPr>
          </a:p>
        </p:txBody>
      </p:sp>
    </p:spTree>
    <p:extLst>
      <p:ext uri="{BB962C8B-B14F-4D97-AF65-F5344CB8AC3E}">
        <p14:creationId xmlns:p14="http://schemas.microsoft.com/office/powerpoint/2010/main" val="1854270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p:cNvSpPr>
            <a:spLocks noGrp="1"/>
          </p:cNvSpPr>
          <p:nvPr>
            <p:ph type="ftr" sz="quarter" idx="4294967295"/>
          </p:nvPr>
        </p:nvSpPr>
        <p:spPr/>
        <p:txBody>
          <a:bodyPr/>
          <a:lstStyle/>
          <a:p>
            <a:r>
              <a:rPr lang="it-IT" altLang="it-IT"/>
              <a:t>Il mondo dei suoni tra scienza e musica</a:t>
            </a:r>
          </a:p>
        </p:txBody>
      </p:sp>
      <p:sp>
        <p:nvSpPr>
          <p:cNvPr id="153602" name="Rectangle 2"/>
          <p:cNvSpPr>
            <a:spLocks noGrp="1" noChangeArrowheads="1"/>
          </p:cNvSpPr>
          <p:nvPr>
            <p:ph type="title"/>
          </p:nvPr>
        </p:nvSpPr>
        <p:spPr/>
        <p:txBody>
          <a:bodyPr/>
          <a:lstStyle/>
          <a:p>
            <a:r>
              <a:rPr lang="it-IT" altLang="it-IT"/>
              <a:t>I battimenti</a:t>
            </a:r>
          </a:p>
        </p:txBody>
      </p:sp>
      <p:graphicFrame>
        <p:nvGraphicFramePr>
          <p:cNvPr id="153603" name="Object 3"/>
          <p:cNvGraphicFramePr>
            <a:graphicFrameLocks noChangeAspect="1"/>
          </p:cNvGraphicFramePr>
          <p:nvPr/>
        </p:nvGraphicFramePr>
        <p:xfrm>
          <a:off x="2438400" y="2057400"/>
          <a:ext cx="4572000" cy="3787775"/>
        </p:xfrm>
        <a:graphic>
          <a:graphicData uri="http://schemas.openxmlformats.org/presentationml/2006/ole">
            <mc:AlternateContent xmlns:mc="http://schemas.openxmlformats.org/markup-compatibility/2006">
              <mc:Choice xmlns:v="urn:schemas-microsoft-com:vml" Requires="v">
                <p:oleObj spid="_x0000_s54286" name="Image" r:id="rId6" imgW="22924109" imgH="18997529" progId="Photoshop.Image.4">
                  <p:embed/>
                </p:oleObj>
              </mc:Choice>
              <mc:Fallback>
                <p:oleObj name="Image" r:id="rId6" imgW="22924109" imgH="18997529" progId="Photoshop.Image.4">
                  <p:embed/>
                  <p:pic>
                    <p:nvPicPr>
                      <p:cNvPr id="15360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057400"/>
                        <a:ext cx="4572000" cy="3787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04" name="Text Box 4"/>
          <p:cNvSpPr txBox="1">
            <a:spLocks noChangeArrowheads="1"/>
          </p:cNvSpPr>
          <p:nvPr/>
        </p:nvSpPr>
        <p:spPr bwMode="auto">
          <a:xfrm>
            <a:off x="685800" y="6248400"/>
            <a:ext cx="4038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it-IT" altLang="it-IT" sz="1600"/>
              <a:t>440_443.wav</a:t>
            </a:r>
            <a:endParaRPr lang="it-IT" altLang="it-IT" sz="2400"/>
          </a:p>
        </p:txBody>
      </p:sp>
      <p:sp>
        <p:nvSpPr>
          <p:cNvPr id="153605" name="Rectangle 5"/>
          <p:cNvSpPr>
            <a:spLocks noGrp="1" noChangeArrowheads="1"/>
          </p:cNvSpPr>
          <p:nvPr>
            <p:ph type="body" idx="1"/>
          </p:nvPr>
        </p:nvSpPr>
        <p:spPr>
          <a:xfrm>
            <a:off x="685800" y="990600"/>
            <a:ext cx="8077200" cy="5029200"/>
          </a:xfrm>
          <a:noFill/>
          <a:ln/>
        </p:spPr>
        <p:txBody>
          <a:bodyPr/>
          <a:lstStyle/>
          <a:p>
            <a:r>
              <a:rPr lang="it-IT" altLang="it-IT"/>
              <a:t>Sovrapposizione di due oscillazioni sinusoidali di frequenze 440 Hz e 443 Hz.</a:t>
            </a:r>
          </a:p>
          <a:p>
            <a:endParaRPr lang="it-IT" altLang="it-IT"/>
          </a:p>
        </p:txBody>
      </p:sp>
      <p:pic>
        <p:nvPicPr>
          <p:cNvPr id="2" name="440_44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42514" y="5481866"/>
            <a:ext cx="391886" cy="391886"/>
          </a:xfrm>
          <a:prstGeom prst="rect">
            <a:avLst/>
          </a:prstGeom>
        </p:spPr>
      </p:pic>
    </p:spTree>
    <p:extLst>
      <p:ext uri="{BB962C8B-B14F-4D97-AF65-F5344CB8AC3E}">
        <p14:creationId xmlns:p14="http://schemas.microsoft.com/office/powerpoint/2010/main" val="4103424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7" fill="hold"/>
                                        <p:tgtEl>
                                          <p:spTgt spid="2"/>
                                        </p:tgtEl>
                                      </p:cBhvr>
                                    </p:cmd>
                                  </p:childTnLst>
                                </p:cTn>
                              </p:par>
                            </p:childTnLst>
                          </p:cTn>
                        </p:par>
                      </p:childTnLst>
                    </p:cTn>
                  </p:par>
                </p:childTnLst>
              </p:cTn>
              <p:nextCondLst>
                <p:cond evt="onClick" delay="0">
                  <p:tgtEl>
                    <p:spTgt spid="2"/>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p:cNvSpPr>
            <a:spLocks noGrp="1"/>
          </p:cNvSpPr>
          <p:nvPr>
            <p:ph type="ftr" sz="quarter" idx="4294967295"/>
          </p:nvPr>
        </p:nvSpPr>
        <p:spPr/>
        <p:txBody>
          <a:bodyPr/>
          <a:lstStyle/>
          <a:p>
            <a:r>
              <a:rPr lang="it-IT" altLang="it-IT"/>
              <a:t>Il mondo dei suoni tra scienza e musica</a:t>
            </a:r>
          </a:p>
        </p:txBody>
      </p:sp>
      <p:sp>
        <p:nvSpPr>
          <p:cNvPr id="157698" name="Rectangle 2"/>
          <p:cNvSpPr>
            <a:spLocks noGrp="1" noChangeArrowheads="1"/>
          </p:cNvSpPr>
          <p:nvPr>
            <p:ph type="title"/>
          </p:nvPr>
        </p:nvSpPr>
        <p:spPr/>
        <p:txBody>
          <a:bodyPr/>
          <a:lstStyle/>
          <a:p>
            <a:r>
              <a:rPr lang="it-IT" altLang="it-IT"/>
              <a:t>Il pensiero di Helmholtz</a:t>
            </a:r>
          </a:p>
        </p:txBody>
      </p:sp>
      <p:pic>
        <p:nvPicPr>
          <p:cNvPr id="157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09800"/>
            <a:ext cx="7924800" cy="2909888"/>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700" name="Text Box 4"/>
          <p:cNvSpPr txBox="1">
            <a:spLocks noChangeArrowheads="1"/>
          </p:cNvSpPr>
          <p:nvPr/>
        </p:nvSpPr>
        <p:spPr bwMode="auto">
          <a:xfrm>
            <a:off x="609600" y="6156325"/>
            <a:ext cx="4038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it-IT" altLang="it-IT" sz="1600"/>
              <a:t>rough.wav</a:t>
            </a:r>
          </a:p>
        </p:txBody>
      </p:sp>
      <p:pic>
        <p:nvPicPr>
          <p:cNvPr id="3" name="rough">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7773534" y="5802314"/>
            <a:ext cx="406400" cy="406400"/>
          </a:xfrm>
        </p:spPr>
      </p:pic>
    </p:spTree>
    <p:extLst>
      <p:ext uri="{BB962C8B-B14F-4D97-AF65-F5344CB8AC3E}">
        <p14:creationId xmlns:p14="http://schemas.microsoft.com/office/powerpoint/2010/main" val="172692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Tornando all’</a:t>
            </a:r>
            <a:r>
              <a:rPr lang="it-IT" dirty="0" err="1" smtClean="0"/>
              <a:t>autofiction</a:t>
            </a:r>
            <a:endParaRPr lang="it-IT" dirty="0"/>
          </a:p>
        </p:txBody>
      </p:sp>
      <p:sp>
        <p:nvSpPr>
          <p:cNvPr id="3" name="Segnaposto contenuto 2"/>
          <p:cNvSpPr>
            <a:spLocks noGrp="1"/>
          </p:cNvSpPr>
          <p:nvPr>
            <p:ph idx="1"/>
          </p:nvPr>
        </p:nvSpPr>
        <p:spPr/>
        <p:txBody>
          <a:bodyPr/>
          <a:lstStyle/>
          <a:p>
            <a:endParaRPr lang="it-IT"/>
          </a:p>
        </p:txBody>
      </p:sp>
      <p:pic>
        <p:nvPicPr>
          <p:cNvPr id="4" name="Segnaposto contenuto 4" descr="cor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69941" y="1404409"/>
            <a:ext cx="4964793" cy="4060220"/>
          </a:xfrm>
          <a:prstGeom prst="rect">
            <a:avLst/>
          </a:prstGeom>
        </p:spPr>
      </p:pic>
    </p:spTree>
    <p:extLst>
      <p:ext uri="{BB962C8B-B14F-4D97-AF65-F5344CB8AC3E}">
        <p14:creationId xmlns:p14="http://schemas.microsoft.com/office/powerpoint/2010/main" val="3183764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 passando per cognitivismo …</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5</a:t>
            </a:fld>
            <a:endParaRPr lang="en-GB" dirty="0"/>
          </a:p>
        </p:txBody>
      </p:sp>
      <p:pic>
        <p:nvPicPr>
          <p:cNvPr id="7" name="Segnaposto contenuto 4" descr="Schermata 2018-11-27 alle 21.07.32.png"/>
          <p:cNvPicPr>
            <a:picLocks noChangeAspect="1"/>
          </p:cNvPicPr>
          <p:nvPr/>
        </p:nvPicPr>
        <p:blipFill>
          <a:blip r:embed="rId3">
            <a:extLst>
              <a:ext uri="{28A0092B-C50C-407E-A947-70E740481C1C}">
                <a14:useLocalDpi xmlns:a14="http://schemas.microsoft.com/office/drawing/2010/main" val="0"/>
              </a:ext>
            </a:extLst>
          </a:blip>
          <a:srcRect l="636" t="787" r="636"/>
          <a:stretch>
            <a:fillRect/>
          </a:stretch>
        </p:blipFill>
        <p:spPr>
          <a:xfrm>
            <a:off x="424544" y="1704975"/>
            <a:ext cx="5319312" cy="4318453"/>
          </a:xfrm>
          <a:prstGeom prst="rect">
            <a:avLst/>
          </a:prstGeom>
        </p:spPr>
      </p:pic>
      <p:sp>
        <p:nvSpPr>
          <p:cNvPr id="8" name="Text Box 3"/>
          <p:cNvSpPr txBox="1">
            <a:spLocks noChangeArrowheads="1"/>
          </p:cNvSpPr>
          <p:nvPr/>
        </p:nvSpPr>
        <p:spPr bwMode="auto">
          <a:xfrm>
            <a:off x="6172650" y="2209806"/>
            <a:ext cx="268796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Char char="Ø"/>
            </a:pPr>
            <a:r>
              <a:rPr lang="it-IT" altLang="it-IT" sz="2800" dirty="0" smtClean="0">
                <a:solidFill>
                  <a:schemeClr val="bg2"/>
                </a:solidFill>
                <a:latin typeface="Times New Roman" panose="02020603050405020304" pitchFamily="18" charset="0"/>
              </a:rPr>
              <a:t>J. </a:t>
            </a:r>
            <a:r>
              <a:rPr lang="it-IT" altLang="it-IT" sz="2800" dirty="0" err="1" smtClean="0">
                <a:solidFill>
                  <a:schemeClr val="bg2"/>
                </a:solidFill>
                <a:latin typeface="Times New Roman" panose="02020603050405020304" pitchFamily="18" charset="0"/>
              </a:rPr>
              <a:t>Piaget</a:t>
            </a:r>
            <a:r>
              <a:rPr lang="it-IT" altLang="it-IT" sz="2800" dirty="0" smtClean="0">
                <a:solidFill>
                  <a:schemeClr val="bg2"/>
                </a:solidFill>
                <a:latin typeface="Times New Roman" panose="02020603050405020304" pitchFamily="18" charset="0"/>
              </a:rPr>
              <a:t> (1896-1980)</a:t>
            </a: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a:solidFill>
                  <a:schemeClr val="bg2"/>
                </a:solidFill>
                <a:latin typeface="Times New Roman" panose="02020603050405020304" pitchFamily="18" charset="0"/>
              </a:rPr>
              <a:t>L. S. </a:t>
            </a:r>
            <a:r>
              <a:rPr lang="it-IT" altLang="it-IT" sz="2800" dirty="0" err="1">
                <a:solidFill>
                  <a:schemeClr val="bg2"/>
                </a:solidFill>
                <a:latin typeface="Times New Roman" panose="02020603050405020304" pitchFamily="18" charset="0"/>
              </a:rPr>
              <a:t>Vygotskij</a:t>
            </a:r>
            <a:r>
              <a:rPr lang="it-IT" altLang="it-IT" sz="2800" dirty="0">
                <a:solidFill>
                  <a:schemeClr val="bg2"/>
                </a:solidFill>
                <a:latin typeface="Times New Roman" panose="02020603050405020304" pitchFamily="18" charset="0"/>
              </a:rPr>
              <a:t> (1896-1934</a:t>
            </a:r>
            <a:r>
              <a:rPr lang="it-IT" altLang="it-IT" sz="2800" dirty="0" smtClean="0">
                <a:solidFill>
                  <a:schemeClr val="bg2"/>
                </a:solidFill>
                <a:latin typeface="Times New Roman" panose="02020603050405020304" pitchFamily="18" charset="0"/>
              </a:rPr>
              <a:t>)</a:t>
            </a: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smtClean="0">
                <a:solidFill>
                  <a:schemeClr val="bg2"/>
                </a:solidFill>
                <a:latin typeface="Times New Roman" panose="02020603050405020304" pitchFamily="18" charset="0"/>
              </a:rPr>
              <a:t>J. </a:t>
            </a:r>
            <a:r>
              <a:rPr lang="it-IT" altLang="it-IT" sz="2800" dirty="0" err="1" smtClean="0">
                <a:solidFill>
                  <a:schemeClr val="bg2"/>
                </a:solidFill>
                <a:latin typeface="Times New Roman" panose="02020603050405020304" pitchFamily="18" charset="0"/>
              </a:rPr>
              <a:t>Bruner</a:t>
            </a:r>
            <a:r>
              <a:rPr lang="it-IT" altLang="it-IT" sz="2800" dirty="0" smtClean="0">
                <a:solidFill>
                  <a:schemeClr val="bg2"/>
                </a:solidFill>
                <a:latin typeface="Times New Roman" panose="02020603050405020304" pitchFamily="18" charset="0"/>
              </a:rPr>
              <a:t> (1915-2016)</a:t>
            </a:r>
            <a:endParaRPr lang="it-IT" altLang="it-IT" sz="2800" dirty="0">
              <a:solidFill>
                <a:schemeClr val="bg2"/>
              </a:solidFill>
              <a:latin typeface="Times New Roman" panose="02020603050405020304" pitchFamily="18" charset="0"/>
            </a:endParaRPr>
          </a:p>
          <a:p>
            <a:pPr eaLnBrk="1" hangingPunct="1"/>
            <a:r>
              <a:rPr lang="it-IT" altLang="it-IT" sz="2800" dirty="0">
                <a:solidFill>
                  <a:schemeClr val="bg2"/>
                </a:solidFill>
                <a:latin typeface="Times New Roman" panose="02020603050405020304" pitchFamily="18" charset="0"/>
              </a:rPr>
              <a:t> </a:t>
            </a:r>
          </a:p>
          <a:p>
            <a:pPr eaLnBrk="1" hangingPunct="1"/>
            <a:endParaRPr lang="it-IT" altLang="it-IT" sz="2800" b="1" dirty="0">
              <a:latin typeface="Times New Roman" panose="02020603050405020304" pitchFamily="18" charset="0"/>
            </a:endParaRPr>
          </a:p>
          <a:p>
            <a:pPr eaLnBrk="1" hangingPunct="1"/>
            <a:endParaRPr lang="it-IT" altLang="it-IT" sz="3200" b="1" dirty="0">
              <a:latin typeface="Times New Roman" panose="02020603050405020304" pitchFamily="18" charset="0"/>
            </a:endParaRPr>
          </a:p>
        </p:txBody>
      </p:sp>
    </p:spTree>
    <p:extLst>
      <p:ext uri="{BB962C8B-B14F-4D97-AF65-F5344CB8AC3E}">
        <p14:creationId xmlns:p14="http://schemas.microsoft.com/office/powerpoint/2010/main" val="2836497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4"/>
          <p:cNvSpPr>
            <a:spLocks noGrp="1"/>
          </p:cNvSpPr>
          <p:nvPr>
            <p:ph type="ftr" sz="quarter" idx="4294967295"/>
          </p:nvPr>
        </p:nvSpPr>
        <p:spPr/>
        <p:txBody>
          <a:bodyPr/>
          <a:lstStyle/>
          <a:p>
            <a:endParaRPr lang="it-IT" altLang="it-IT" dirty="0"/>
          </a:p>
        </p:txBody>
      </p:sp>
      <p:sp>
        <p:nvSpPr>
          <p:cNvPr id="257026" name="Rectangle 2"/>
          <p:cNvSpPr>
            <a:spLocks noGrp="1" noChangeArrowheads="1"/>
          </p:cNvSpPr>
          <p:nvPr>
            <p:ph type="title"/>
          </p:nvPr>
        </p:nvSpPr>
        <p:spPr>
          <a:xfrm>
            <a:off x="541336" y="417599"/>
            <a:ext cx="6962549" cy="906375"/>
          </a:xfrm>
        </p:spPr>
        <p:txBody>
          <a:bodyPr/>
          <a:lstStyle/>
          <a:p>
            <a:r>
              <a:rPr lang="it-IT" altLang="it-IT" dirty="0"/>
              <a:t>Il mistero della consonanza musicale</a:t>
            </a:r>
          </a:p>
        </p:txBody>
      </p:sp>
      <p:sp>
        <p:nvSpPr>
          <p:cNvPr id="257027" name="Rectangle 3"/>
          <p:cNvSpPr>
            <a:spLocks noGrp="1" noChangeArrowheads="1"/>
          </p:cNvSpPr>
          <p:nvPr>
            <p:ph type="body" idx="1"/>
          </p:nvPr>
        </p:nvSpPr>
        <p:spPr>
          <a:xfrm>
            <a:off x="533400" y="1828800"/>
            <a:ext cx="4267200" cy="4419600"/>
          </a:xfrm>
        </p:spPr>
        <p:txBody>
          <a:bodyPr/>
          <a:lstStyle/>
          <a:p>
            <a:r>
              <a:rPr lang="it-IT" altLang="it-IT" sz="2000" dirty="0" smtClean="0"/>
              <a:t>Di </a:t>
            </a:r>
            <a:r>
              <a:rPr lang="it-IT" altLang="it-IT" sz="2000" dirty="0"/>
              <a:t>grazia, che rapporto può sussistere tra l’eccitazione del senso dell’udito, che è cosa corporea, e l’incredibile piacere che sentiamo nella profondità dell’anima attraverso le consonanze musicali?</a:t>
            </a:r>
          </a:p>
          <a:p>
            <a:endParaRPr lang="it-IT" altLang="it-IT" dirty="0"/>
          </a:p>
          <a:p>
            <a:endParaRPr lang="it-IT" altLang="it-IT" sz="1800" dirty="0"/>
          </a:p>
          <a:p>
            <a:endParaRPr lang="it-IT" altLang="it-IT" dirty="0"/>
          </a:p>
          <a:p>
            <a:r>
              <a:rPr lang="it-IT" altLang="it-IT" sz="1800" dirty="0" smtClean="0"/>
              <a:t>Johannes </a:t>
            </a:r>
            <a:r>
              <a:rPr lang="it-IT" altLang="it-IT" sz="1800" dirty="0"/>
              <a:t>Kepler, </a:t>
            </a:r>
            <a:endParaRPr lang="it-IT" altLang="it-IT" sz="1800" dirty="0" smtClean="0"/>
          </a:p>
          <a:p>
            <a:r>
              <a:rPr lang="it-IT" altLang="it-IT" sz="1800" i="1" dirty="0" err="1" smtClean="0"/>
              <a:t>Mysterium</a:t>
            </a:r>
            <a:r>
              <a:rPr lang="it-IT" altLang="it-IT" sz="1800" i="1" dirty="0" smtClean="0"/>
              <a:t> </a:t>
            </a:r>
            <a:r>
              <a:rPr lang="it-IT" altLang="it-IT" sz="1800" i="1" dirty="0" err="1"/>
              <a:t>Cosmographicum</a:t>
            </a:r>
            <a:r>
              <a:rPr lang="it-IT" altLang="it-IT" sz="1800" i="1" dirty="0"/>
              <a:t> </a:t>
            </a:r>
            <a:r>
              <a:rPr lang="it-IT" altLang="it-IT" sz="1800" dirty="0"/>
              <a:t>(1596)</a:t>
            </a:r>
          </a:p>
          <a:p>
            <a:endParaRPr lang="it-IT" altLang="it-IT" sz="1600" dirty="0"/>
          </a:p>
        </p:txBody>
      </p:sp>
      <p:pic>
        <p:nvPicPr>
          <p:cNvPr id="257028" name="Picture 4" descr="imm8"/>
          <p:cNvPicPr>
            <a:picLocks noChangeAspect="1" noChangeArrowheads="1"/>
          </p:cNvPicPr>
          <p:nvPr/>
        </p:nvPicPr>
        <p:blipFill>
          <a:blip r:embed="rId3">
            <a:extLst>
              <a:ext uri="{28A0092B-C50C-407E-A947-70E740481C1C}">
                <a14:useLocalDpi xmlns:a14="http://schemas.microsoft.com/office/drawing/2010/main" val="0"/>
              </a:ext>
            </a:extLst>
          </a:blip>
          <a:srcRect l="1857" t="1413" b="1749"/>
          <a:stretch>
            <a:fillRect/>
          </a:stretch>
        </p:blipFill>
        <p:spPr bwMode="auto">
          <a:xfrm>
            <a:off x="5334000" y="1981200"/>
            <a:ext cx="2936875" cy="3810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406400" y="4704140"/>
            <a:ext cx="4644571" cy="923330"/>
          </a:xfrm>
          <a:prstGeom prst="rect">
            <a:avLst/>
          </a:prstGeom>
        </p:spPr>
        <p:txBody>
          <a:bodyPr wrap="square">
            <a:spAutoFit/>
          </a:bodyPr>
          <a:lstStyle/>
          <a:p>
            <a:r>
              <a:rPr lang="it-IT" dirty="0" smtClean="0">
                <a:latin typeface="Arial" panose="020B0604020202020204" pitchFamily="34" charset="0"/>
              </a:rPr>
              <a:t>L’armonia </a:t>
            </a:r>
            <a:r>
              <a:rPr lang="it-IT" dirty="0">
                <a:latin typeface="Arial" panose="020B0604020202020204" pitchFamily="34" charset="0"/>
              </a:rPr>
              <a:t>del mondo ha </a:t>
            </a:r>
            <a:r>
              <a:rPr lang="it-IT" dirty="0" smtClean="0">
                <a:latin typeface="Arial" panose="020B0604020202020204" pitchFamily="34" charset="0"/>
              </a:rPr>
              <a:t>una dimensione </a:t>
            </a:r>
            <a:r>
              <a:rPr lang="it-IT" dirty="0">
                <a:latin typeface="Arial" panose="020B0604020202020204" pitchFamily="34" charset="0"/>
              </a:rPr>
              <a:t>musicale che va ricercata a partire dalle nostre conoscenze sui pianeti. </a:t>
            </a:r>
            <a:endParaRPr lang="it-IT" dirty="0"/>
          </a:p>
        </p:txBody>
      </p:sp>
    </p:spTree>
    <p:extLst>
      <p:ext uri="{BB962C8B-B14F-4D97-AF65-F5344CB8AC3E}">
        <p14:creationId xmlns:p14="http://schemas.microsoft.com/office/powerpoint/2010/main" val="40792412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4294967295"/>
          </p:nvPr>
        </p:nvSpPr>
        <p:spPr/>
        <p:txBody>
          <a:bodyPr/>
          <a:lstStyle/>
          <a:p>
            <a:endParaRPr lang="it-IT" altLang="it-IT" dirty="0"/>
          </a:p>
        </p:txBody>
      </p:sp>
      <p:sp>
        <p:nvSpPr>
          <p:cNvPr id="269314" name="Rectangle 2"/>
          <p:cNvSpPr>
            <a:spLocks noGrp="1" noChangeArrowheads="1"/>
          </p:cNvSpPr>
          <p:nvPr>
            <p:ph type="title"/>
          </p:nvPr>
        </p:nvSpPr>
        <p:spPr>
          <a:xfrm>
            <a:off x="395288" y="0"/>
            <a:ext cx="8229600" cy="1143000"/>
          </a:xfrm>
        </p:spPr>
        <p:txBody>
          <a:bodyPr/>
          <a:lstStyle/>
          <a:p>
            <a:r>
              <a:rPr lang="it-IT" altLang="it-IT" i="1" dirty="0" err="1"/>
              <a:t>Mysterium</a:t>
            </a:r>
            <a:r>
              <a:rPr lang="it-IT" altLang="it-IT" i="1" dirty="0"/>
              <a:t> </a:t>
            </a:r>
            <a:r>
              <a:rPr lang="it-IT" altLang="it-IT" i="1" dirty="0" err="1" smtClean="0"/>
              <a:t>Cosmographicum</a:t>
            </a:r>
            <a:r>
              <a:rPr lang="it-IT" altLang="it-IT" i="1" dirty="0" smtClean="0"/>
              <a:t> </a:t>
            </a:r>
            <a:r>
              <a:rPr lang="it-IT" altLang="it-IT" i="1" dirty="0"/>
              <a:t>(1596)</a:t>
            </a:r>
          </a:p>
        </p:txBody>
      </p:sp>
      <p:sp>
        <p:nvSpPr>
          <p:cNvPr id="269318" name="Rectangle 6"/>
          <p:cNvSpPr>
            <a:spLocks noChangeArrowheads="1"/>
          </p:cNvSpPr>
          <p:nvPr/>
        </p:nvSpPr>
        <p:spPr bwMode="auto">
          <a:xfrm>
            <a:off x="290286" y="1007609"/>
            <a:ext cx="8529864"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0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fontAlgn="base">
              <a:spcBef>
                <a:spcPct val="20000"/>
              </a:spcBef>
              <a:spcAft>
                <a:spcPct val="0"/>
              </a:spcAft>
              <a:buChar char="»"/>
              <a:defRPr sz="2400">
                <a:solidFill>
                  <a:schemeClr val="tx1"/>
                </a:solidFill>
                <a:latin typeface="Arial" panose="020B0604020202020204" pitchFamily="34" charset="0"/>
              </a:defRPr>
            </a:lvl6pPr>
            <a:lvl7pPr marL="2971800" indent="-228600" fontAlgn="base">
              <a:spcBef>
                <a:spcPct val="20000"/>
              </a:spcBef>
              <a:spcAft>
                <a:spcPct val="0"/>
              </a:spcAft>
              <a:buChar char="»"/>
              <a:defRPr sz="2400">
                <a:solidFill>
                  <a:schemeClr val="tx1"/>
                </a:solidFill>
                <a:latin typeface="Arial" panose="020B0604020202020204" pitchFamily="34" charset="0"/>
              </a:defRPr>
            </a:lvl7pPr>
            <a:lvl8pPr marL="3429000" indent="-228600" fontAlgn="base">
              <a:spcBef>
                <a:spcPct val="20000"/>
              </a:spcBef>
              <a:spcAft>
                <a:spcPct val="0"/>
              </a:spcAft>
              <a:buChar char="»"/>
              <a:defRPr sz="2400">
                <a:solidFill>
                  <a:schemeClr val="tx1"/>
                </a:solidFill>
                <a:latin typeface="Arial" panose="020B0604020202020204" pitchFamily="34" charset="0"/>
              </a:defRPr>
            </a:lvl8pPr>
            <a:lvl9pPr marL="3886200" indent="-228600" fontAlgn="base">
              <a:spcBef>
                <a:spcPct val="20000"/>
              </a:spcBef>
              <a:spcAft>
                <a:spcPct val="0"/>
              </a:spcAft>
              <a:buChar char="»"/>
              <a:defRPr sz="2400">
                <a:solidFill>
                  <a:schemeClr val="tx1"/>
                </a:solidFill>
                <a:latin typeface="Arial" panose="020B0604020202020204" pitchFamily="34" charset="0"/>
              </a:defRPr>
            </a:lvl9pPr>
          </a:lstStyle>
          <a:p>
            <a:r>
              <a:rPr lang="it-IT" altLang="it-IT" dirty="0"/>
              <a:t>	</a:t>
            </a:r>
            <a:r>
              <a:rPr lang="it-IT" altLang="it-IT" dirty="0">
                <a:solidFill>
                  <a:srgbClr val="000000"/>
                </a:solidFill>
              </a:rPr>
              <a:t>Mi avvicinai alla verità in un frangente di minima importanza. Credo che la Provvidenza divina abbia sistemato le cose in modo da farmi ottenere per caso quello che i miei sforzi non mi avevano consentito di raggiungere. </a:t>
            </a:r>
            <a:r>
              <a:rPr lang="it-IT" altLang="it-IT" b="1" dirty="0">
                <a:solidFill>
                  <a:srgbClr val="000000"/>
                </a:solidFill>
              </a:rPr>
              <a:t>Avendo inscritto un triangolo tra due cerchi, mi accorsi bruscamente  che i loro rapporti erano identici a quelli tra  le orbite di Saturno e Giove.  Ma il triangolo è  la prima figura della geometria. Immediatamente cercai di inscrivere nell’intervallo successivo tra Giove e Marte un quadrato, tra Marte e la Terra un pentagono, tra la Terra e Venere un esagono...</a:t>
            </a:r>
            <a:r>
              <a:rPr lang="it-IT" altLang="it-IT" dirty="0">
                <a:solidFill>
                  <a:srgbClr val="000000"/>
                </a:solidFill>
              </a:rPr>
              <a:t>Ma poi mi spinsi più avanti: perché volere che figure a due dimensioni si adattassero a orbite nello spazio? Bisogna ricercare forme a tre dimensioni: ecco, caro lettore, tu hai in mano la mia scoperta! </a:t>
            </a:r>
          </a:p>
        </p:txBody>
      </p:sp>
      <p:sp>
        <p:nvSpPr>
          <p:cNvPr id="6" name="Rettangolo 5"/>
          <p:cNvSpPr/>
          <p:nvPr/>
        </p:nvSpPr>
        <p:spPr>
          <a:xfrm>
            <a:off x="551544" y="5023451"/>
            <a:ext cx="8413750" cy="923330"/>
          </a:xfrm>
          <a:prstGeom prst="rect">
            <a:avLst/>
          </a:prstGeom>
        </p:spPr>
        <p:txBody>
          <a:bodyPr wrap="square">
            <a:spAutoFit/>
          </a:bodyPr>
          <a:lstStyle/>
          <a:p>
            <a:r>
              <a:rPr lang="it-IT" dirty="0" smtClean="0">
                <a:latin typeface="Arial" panose="020B0604020202020204" pitchFamily="34" charset="0"/>
              </a:rPr>
              <a:t>Ricostruire </a:t>
            </a:r>
            <a:r>
              <a:rPr lang="it-IT" dirty="0">
                <a:latin typeface="Arial" panose="020B0604020202020204" pitchFamily="34" charset="0"/>
              </a:rPr>
              <a:t>questa armonia a partire dai periodi di rivoluzione come indicatori </a:t>
            </a:r>
            <a:r>
              <a:rPr lang="it-IT" dirty="0" smtClean="0">
                <a:latin typeface="Arial" panose="020B0604020202020204" pitchFamily="34" charset="0"/>
              </a:rPr>
              <a:t>delle lunghezze </a:t>
            </a:r>
            <a:r>
              <a:rPr lang="it-IT" dirty="0">
                <a:latin typeface="Arial" panose="020B0604020202020204" pitchFamily="34" charset="0"/>
              </a:rPr>
              <a:t>di ipotetiche corde sonore, definendo gli intervalli musicali tra i pianeti attraverso </a:t>
            </a:r>
            <a:r>
              <a:rPr lang="it-IT" dirty="0" smtClean="0">
                <a:latin typeface="Arial" panose="020B0604020202020204" pitchFamily="34" charset="0"/>
              </a:rPr>
              <a:t>i rapporti</a:t>
            </a:r>
            <a:r>
              <a:rPr lang="it-IT" dirty="0">
                <a:latin typeface="Arial" panose="020B0604020202020204" pitchFamily="34" charset="0"/>
              </a:rPr>
              <a:t>, appunto, tra i loro periodi.</a:t>
            </a:r>
            <a:endParaRPr lang="it-IT" dirty="0"/>
          </a:p>
        </p:txBody>
      </p:sp>
    </p:spTree>
    <p:extLst>
      <p:ext uri="{BB962C8B-B14F-4D97-AF65-F5344CB8AC3E}">
        <p14:creationId xmlns:p14="http://schemas.microsoft.com/office/powerpoint/2010/main" val="20636850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piè di pagina 4"/>
          <p:cNvSpPr>
            <a:spLocks noGrp="1"/>
          </p:cNvSpPr>
          <p:nvPr>
            <p:ph type="ftr" sz="quarter" idx="4294967295"/>
          </p:nvPr>
        </p:nvSpPr>
        <p:spPr/>
        <p:txBody>
          <a:bodyPr/>
          <a:lstStyle/>
          <a:p>
            <a:endParaRPr lang="it-IT" altLang="it-IT" dirty="0"/>
          </a:p>
        </p:txBody>
      </p:sp>
      <p:sp>
        <p:nvSpPr>
          <p:cNvPr id="259074" name="Rectangle 2"/>
          <p:cNvSpPr>
            <a:spLocks noGrp="1" noChangeArrowheads="1"/>
          </p:cNvSpPr>
          <p:nvPr>
            <p:ph type="title"/>
          </p:nvPr>
        </p:nvSpPr>
        <p:spPr>
          <a:xfrm>
            <a:off x="698500" y="357188"/>
            <a:ext cx="8026400" cy="334962"/>
          </a:xfrm>
        </p:spPr>
        <p:txBody>
          <a:bodyPr/>
          <a:lstStyle/>
          <a:p>
            <a:r>
              <a:rPr lang="it-IT" altLang="it-IT"/>
              <a:t>I cinque poliedri regolari</a:t>
            </a:r>
          </a:p>
        </p:txBody>
      </p:sp>
      <p:grpSp>
        <p:nvGrpSpPr>
          <p:cNvPr id="259075" name="Group 3"/>
          <p:cNvGrpSpPr>
            <a:grpSpLocks/>
          </p:cNvGrpSpPr>
          <p:nvPr/>
        </p:nvGrpSpPr>
        <p:grpSpPr bwMode="auto">
          <a:xfrm>
            <a:off x="685800" y="2286000"/>
            <a:ext cx="7834313" cy="2012950"/>
            <a:chOff x="240" y="1440"/>
            <a:chExt cx="4935" cy="1268"/>
          </a:xfrm>
        </p:grpSpPr>
        <p:pic>
          <p:nvPicPr>
            <p:cNvPr id="259076" name="Picture 4" descr="imm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440"/>
              <a:ext cx="4935" cy="12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9077" name="Text Box 5"/>
            <p:cNvSpPr txBox="1">
              <a:spLocks noChangeArrowheads="1"/>
            </p:cNvSpPr>
            <p:nvPr/>
          </p:nvSpPr>
          <p:spPr bwMode="auto">
            <a:xfrm>
              <a:off x="576" y="2496"/>
              <a:ext cx="6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tetraedro</a:t>
              </a:r>
            </a:p>
          </p:txBody>
        </p:sp>
        <p:sp>
          <p:nvSpPr>
            <p:cNvPr id="259078" name="Text Box 6"/>
            <p:cNvSpPr txBox="1">
              <a:spLocks noChangeArrowheads="1"/>
            </p:cNvSpPr>
            <p:nvPr/>
          </p:nvSpPr>
          <p:spPr bwMode="auto">
            <a:xfrm>
              <a:off x="1632" y="2496"/>
              <a:ext cx="3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cubo</a:t>
              </a:r>
            </a:p>
          </p:txBody>
        </p:sp>
        <p:sp>
          <p:nvSpPr>
            <p:cNvPr id="259079" name="Text Box 7"/>
            <p:cNvSpPr txBox="1">
              <a:spLocks noChangeArrowheads="1"/>
            </p:cNvSpPr>
            <p:nvPr/>
          </p:nvSpPr>
          <p:spPr bwMode="auto">
            <a:xfrm>
              <a:off x="2448" y="2496"/>
              <a:ext cx="5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ottaedro</a:t>
              </a:r>
            </a:p>
          </p:txBody>
        </p:sp>
        <p:sp>
          <p:nvSpPr>
            <p:cNvPr id="259080" name="Text Box 8"/>
            <p:cNvSpPr txBox="1">
              <a:spLocks noChangeArrowheads="1"/>
            </p:cNvSpPr>
            <p:nvPr/>
          </p:nvSpPr>
          <p:spPr bwMode="auto">
            <a:xfrm>
              <a:off x="3312" y="2496"/>
              <a:ext cx="79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dodecaedro</a:t>
              </a:r>
            </a:p>
          </p:txBody>
        </p:sp>
        <p:sp>
          <p:nvSpPr>
            <p:cNvPr id="259081" name="Text Box 9"/>
            <p:cNvSpPr txBox="1">
              <a:spLocks noChangeArrowheads="1"/>
            </p:cNvSpPr>
            <p:nvPr/>
          </p:nvSpPr>
          <p:spPr bwMode="auto">
            <a:xfrm>
              <a:off x="4320" y="2496"/>
              <a:ext cx="67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icosaedro</a:t>
              </a:r>
            </a:p>
          </p:txBody>
        </p:sp>
      </p:grpSp>
      <p:sp>
        <p:nvSpPr>
          <p:cNvPr id="12" name="Rettangolo 11"/>
          <p:cNvSpPr/>
          <p:nvPr/>
        </p:nvSpPr>
        <p:spPr>
          <a:xfrm>
            <a:off x="740234" y="4568087"/>
            <a:ext cx="7736113" cy="1569660"/>
          </a:xfrm>
          <a:prstGeom prst="rect">
            <a:avLst/>
          </a:prstGeom>
        </p:spPr>
        <p:txBody>
          <a:bodyPr wrap="square">
            <a:spAutoFit/>
          </a:bodyPr>
          <a:lstStyle/>
          <a:p>
            <a:r>
              <a:rPr lang="it-IT" sz="2400" dirty="0" err="1" smtClean="0">
                <a:solidFill>
                  <a:srgbClr val="0070C0"/>
                </a:solidFill>
                <a:latin typeface="Arial" panose="020B0604020202020204" pitchFamily="34" charset="0"/>
                <a:cs typeface="Arial" panose="020B0604020202020204" pitchFamily="34" charset="0"/>
              </a:rPr>
              <a:t>Metariflessione</a:t>
            </a:r>
            <a:r>
              <a:rPr lang="it-IT" sz="2400" dirty="0" smtClean="0">
                <a:solidFill>
                  <a:srgbClr val="0070C0"/>
                </a:solidFill>
                <a:latin typeface="Arial" panose="020B0604020202020204" pitchFamily="34" charset="0"/>
                <a:cs typeface="Arial" panose="020B0604020202020204" pitchFamily="34" charset="0"/>
              </a:rPr>
              <a:t>: da qui si parte per molti altri percorsi – Formula di Eulero (angoli interni di triangolo, equazioni di primo grado), poligoni, poliedri, ...</a:t>
            </a:r>
          </a:p>
          <a:p>
            <a:r>
              <a:rPr lang="it-IT" sz="2400" dirty="0">
                <a:solidFill>
                  <a:srgbClr val="000000"/>
                </a:solidFill>
                <a:latin typeface="Arial" panose="020B0604020202020204" pitchFamily="34" charset="0"/>
                <a:cs typeface="Arial" panose="020B0604020202020204" pitchFamily="34" charset="0"/>
              </a:rPr>
              <a:t> </a:t>
            </a:r>
            <a:r>
              <a:rPr lang="it-IT" sz="2400" dirty="0" smtClean="0">
                <a:solidFill>
                  <a:srgbClr val="000000"/>
                </a:solidFill>
                <a:latin typeface="Arial" panose="020B0604020202020204" pitchFamily="34" charset="0"/>
                <a:cs typeface="Arial" panose="020B0604020202020204" pitchFamily="34" charset="0"/>
              </a:rPr>
              <a:t>                         </a:t>
            </a:r>
            <a:endParaRPr lang="it-IT" sz="2400" dirty="0">
              <a:solidFill>
                <a:srgbClr val="000000"/>
              </a:solidFill>
            </a:endParaRPr>
          </a:p>
        </p:txBody>
      </p:sp>
    </p:spTree>
    <p:extLst>
      <p:ext uri="{BB962C8B-B14F-4D97-AF65-F5344CB8AC3E}">
        <p14:creationId xmlns:p14="http://schemas.microsoft.com/office/powerpoint/2010/main" val="3280775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p:cNvSpPr>
            <a:spLocks noGrp="1"/>
          </p:cNvSpPr>
          <p:nvPr>
            <p:ph type="ftr" sz="quarter" idx="4294967295"/>
          </p:nvPr>
        </p:nvSpPr>
        <p:spPr/>
        <p:txBody>
          <a:bodyPr/>
          <a:lstStyle/>
          <a:p>
            <a:endParaRPr lang="it-IT" altLang="it-IT" dirty="0"/>
          </a:p>
        </p:txBody>
      </p:sp>
      <p:sp>
        <p:nvSpPr>
          <p:cNvPr id="261122" name="Rectangle 2"/>
          <p:cNvSpPr>
            <a:spLocks noGrp="1" noChangeArrowheads="1"/>
          </p:cNvSpPr>
          <p:nvPr>
            <p:ph type="title"/>
          </p:nvPr>
        </p:nvSpPr>
        <p:spPr>
          <a:xfrm>
            <a:off x="698500" y="357188"/>
            <a:ext cx="8026400" cy="334962"/>
          </a:xfrm>
        </p:spPr>
        <p:txBody>
          <a:bodyPr/>
          <a:lstStyle/>
          <a:p>
            <a:r>
              <a:rPr lang="it-IT" altLang="it-IT"/>
              <a:t>Mysterium Cosmographicum (1596)</a:t>
            </a:r>
          </a:p>
        </p:txBody>
      </p:sp>
      <p:sp>
        <p:nvSpPr>
          <p:cNvPr id="261123" name="Rectangle 3"/>
          <p:cNvSpPr>
            <a:spLocks noGrp="1" noChangeArrowheads="1"/>
          </p:cNvSpPr>
          <p:nvPr>
            <p:ph type="body" idx="1"/>
          </p:nvPr>
        </p:nvSpPr>
        <p:spPr>
          <a:xfrm>
            <a:off x="457200" y="1447800"/>
            <a:ext cx="3352800" cy="3581400"/>
          </a:xfrm>
        </p:spPr>
        <p:txBody>
          <a:bodyPr/>
          <a:lstStyle/>
          <a:p>
            <a:pPr algn="just"/>
            <a:r>
              <a:rPr lang="it-IT" altLang="it-IT">
                <a:cs typeface="Times New Roman" panose="02020603050405020304" pitchFamily="18" charset="0"/>
              </a:rPr>
              <a:t>	All’interno dell’orbita di Saturno Keplero inserì un cubo, e poi nel cubo la sfera di Giove. Poi un tetraedro delimitava lo spazio tra Giove e Marte.……</a:t>
            </a:r>
            <a:endParaRPr lang="it-IT" altLang="it-IT"/>
          </a:p>
        </p:txBody>
      </p:sp>
      <p:graphicFrame>
        <p:nvGraphicFramePr>
          <p:cNvPr id="261124" name="Object 4"/>
          <p:cNvGraphicFramePr>
            <a:graphicFrameLocks noChangeAspect="1"/>
          </p:cNvGraphicFramePr>
          <p:nvPr/>
        </p:nvGraphicFramePr>
        <p:xfrm>
          <a:off x="4211638" y="1268413"/>
          <a:ext cx="4195762" cy="4351337"/>
        </p:xfrm>
        <a:graphic>
          <a:graphicData uri="http://schemas.openxmlformats.org/presentationml/2006/ole">
            <mc:AlternateContent xmlns:mc="http://schemas.openxmlformats.org/markup-compatibility/2006">
              <mc:Choice xmlns:v="urn:schemas-microsoft-com:vml" Requires="v">
                <p:oleObj spid="_x0000_s49198" name="Image" r:id="rId4" imgW="4195122" imgH="4350610" progId="Photoshop.Image.4">
                  <p:embed/>
                </p:oleObj>
              </mc:Choice>
              <mc:Fallback>
                <p:oleObj name="Image" r:id="rId4" imgW="4195122" imgH="4350610" progId="Photoshop.Image.4">
                  <p:embed/>
                  <p:pic>
                    <p:nvPicPr>
                      <p:cNvPr id="2611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268413"/>
                        <a:ext cx="4195762" cy="43513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1125" name="Picture 5" descr="imm13"/>
          <p:cNvPicPr>
            <a:picLocks noChangeAspect="1" noChangeArrowheads="1"/>
          </p:cNvPicPr>
          <p:nvPr/>
        </p:nvPicPr>
        <p:blipFill>
          <a:blip r:embed="rId6">
            <a:extLst>
              <a:ext uri="{28A0092B-C50C-407E-A947-70E740481C1C}">
                <a14:useLocalDpi xmlns:a14="http://schemas.microsoft.com/office/drawing/2010/main" val="0"/>
              </a:ext>
            </a:extLst>
          </a:blip>
          <a:srcRect l="21053" r="59210"/>
          <a:stretch>
            <a:fillRect/>
          </a:stretch>
        </p:blipFill>
        <p:spPr bwMode="auto">
          <a:xfrm>
            <a:off x="838200" y="3962400"/>
            <a:ext cx="1143000" cy="1633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1126" name="Picture 6" descr="imm13"/>
          <p:cNvPicPr>
            <a:picLocks noChangeAspect="1" noChangeArrowheads="1"/>
          </p:cNvPicPr>
          <p:nvPr/>
        </p:nvPicPr>
        <p:blipFill>
          <a:blip r:embed="rId6">
            <a:extLst>
              <a:ext uri="{28A0092B-C50C-407E-A947-70E740481C1C}">
                <a14:useLocalDpi xmlns:a14="http://schemas.microsoft.com/office/drawing/2010/main" val="0"/>
              </a:ext>
            </a:extLst>
          </a:blip>
          <a:srcRect l="2632" r="78947"/>
          <a:stretch>
            <a:fillRect/>
          </a:stretch>
        </p:blipFill>
        <p:spPr bwMode="auto">
          <a:xfrm>
            <a:off x="2667000" y="3962400"/>
            <a:ext cx="1066800" cy="1633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227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piè di pagina 4"/>
          <p:cNvSpPr>
            <a:spLocks noGrp="1"/>
          </p:cNvSpPr>
          <p:nvPr>
            <p:ph type="ftr" sz="quarter" idx="4294967295"/>
          </p:nvPr>
        </p:nvSpPr>
        <p:spPr/>
        <p:txBody>
          <a:bodyPr/>
          <a:lstStyle/>
          <a:p>
            <a:endParaRPr lang="it-IT" altLang="it-IT" dirty="0"/>
          </a:p>
        </p:txBody>
      </p:sp>
      <p:sp>
        <p:nvSpPr>
          <p:cNvPr id="263170" name="Rectangle 2"/>
          <p:cNvSpPr>
            <a:spLocks noGrp="1" noChangeArrowheads="1"/>
          </p:cNvSpPr>
          <p:nvPr>
            <p:ph type="title"/>
          </p:nvPr>
        </p:nvSpPr>
        <p:spPr>
          <a:xfrm>
            <a:off x="698500" y="357188"/>
            <a:ext cx="8026400" cy="334962"/>
          </a:xfrm>
        </p:spPr>
        <p:txBody>
          <a:bodyPr/>
          <a:lstStyle/>
          <a:p>
            <a:r>
              <a:rPr lang="it-IT" altLang="it-IT"/>
              <a:t>Mysterium Cosmographicum (1596)</a:t>
            </a:r>
          </a:p>
        </p:txBody>
      </p:sp>
      <p:sp>
        <p:nvSpPr>
          <p:cNvPr id="263171" name="Rectangle 3"/>
          <p:cNvSpPr>
            <a:spLocks noGrp="1" noChangeArrowheads="1"/>
          </p:cNvSpPr>
          <p:nvPr>
            <p:ph type="body" idx="1"/>
          </p:nvPr>
        </p:nvSpPr>
        <p:spPr>
          <a:xfrm>
            <a:off x="457200" y="1600200"/>
            <a:ext cx="3276600" cy="2819400"/>
          </a:xfrm>
        </p:spPr>
        <p:txBody>
          <a:bodyPr/>
          <a:lstStyle/>
          <a:p>
            <a:r>
              <a:rPr lang="it-IT" altLang="it-IT"/>
              <a:t>…. </a:t>
            </a:r>
            <a:r>
              <a:rPr lang="it-IT" altLang="it-IT">
                <a:cs typeface="Times New Roman" panose="02020603050405020304" pitchFamily="18" charset="0"/>
              </a:rPr>
              <a:t>tra Marte e la Terra il dodecaedro, tra Terra e Venere l’icosaedro, tra Venere e Mercurio l’ottaedro.</a:t>
            </a:r>
          </a:p>
          <a:p>
            <a:endParaRPr lang="it-IT" altLang="it-IT"/>
          </a:p>
        </p:txBody>
      </p:sp>
      <p:pic>
        <p:nvPicPr>
          <p:cNvPr id="263172" name="Picture 4" descr="im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908050"/>
            <a:ext cx="4254500" cy="328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3173" name="Picture 5" descr="imm13"/>
          <p:cNvPicPr>
            <a:picLocks noChangeAspect="1" noChangeArrowheads="1"/>
          </p:cNvPicPr>
          <p:nvPr/>
        </p:nvPicPr>
        <p:blipFill>
          <a:blip r:embed="rId4">
            <a:extLst>
              <a:ext uri="{28A0092B-C50C-407E-A947-70E740481C1C}">
                <a14:useLocalDpi xmlns:a14="http://schemas.microsoft.com/office/drawing/2010/main" val="0"/>
              </a:ext>
            </a:extLst>
          </a:blip>
          <a:srcRect l="39473" r="43422"/>
          <a:stretch>
            <a:fillRect/>
          </a:stretch>
        </p:blipFill>
        <p:spPr bwMode="auto">
          <a:xfrm>
            <a:off x="7561263" y="4565650"/>
            <a:ext cx="990600" cy="1633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3174" name="Picture 6" descr="imm13"/>
          <p:cNvPicPr>
            <a:picLocks noChangeAspect="1" noChangeArrowheads="1"/>
          </p:cNvPicPr>
          <p:nvPr/>
        </p:nvPicPr>
        <p:blipFill>
          <a:blip r:embed="rId4">
            <a:extLst>
              <a:ext uri="{28A0092B-C50C-407E-A947-70E740481C1C}">
                <a14:useLocalDpi xmlns:a14="http://schemas.microsoft.com/office/drawing/2010/main" val="0"/>
              </a:ext>
            </a:extLst>
          </a:blip>
          <a:srcRect l="76315" r="2632"/>
          <a:stretch>
            <a:fillRect/>
          </a:stretch>
        </p:blipFill>
        <p:spPr bwMode="auto">
          <a:xfrm>
            <a:off x="5961063" y="4565650"/>
            <a:ext cx="1219200" cy="1633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3175" name="Picture 7" descr="imm13"/>
          <p:cNvPicPr>
            <a:picLocks noChangeAspect="1" noChangeArrowheads="1"/>
          </p:cNvPicPr>
          <p:nvPr/>
        </p:nvPicPr>
        <p:blipFill>
          <a:blip r:embed="rId4">
            <a:extLst>
              <a:ext uri="{28A0092B-C50C-407E-A947-70E740481C1C}">
                <a14:useLocalDpi xmlns:a14="http://schemas.microsoft.com/office/drawing/2010/main" val="0"/>
              </a:ext>
            </a:extLst>
          </a:blip>
          <a:srcRect l="55263" r="22369"/>
          <a:stretch>
            <a:fillRect/>
          </a:stretch>
        </p:blipFill>
        <p:spPr bwMode="auto">
          <a:xfrm>
            <a:off x="4284663" y="4565650"/>
            <a:ext cx="1295400" cy="1633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859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piè di pagina 4"/>
          <p:cNvSpPr>
            <a:spLocks noGrp="1"/>
          </p:cNvSpPr>
          <p:nvPr>
            <p:ph type="ftr" sz="quarter" idx="4294967295"/>
          </p:nvPr>
        </p:nvSpPr>
        <p:spPr/>
        <p:txBody>
          <a:bodyPr/>
          <a:lstStyle/>
          <a:p>
            <a:endParaRPr lang="it-IT" altLang="it-IT" dirty="0"/>
          </a:p>
        </p:txBody>
      </p:sp>
      <p:sp>
        <p:nvSpPr>
          <p:cNvPr id="68610" name="Rectangle 2"/>
          <p:cNvSpPr>
            <a:spLocks noGrp="1" noChangeArrowheads="1"/>
          </p:cNvSpPr>
          <p:nvPr>
            <p:ph type="title"/>
          </p:nvPr>
        </p:nvSpPr>
        <p:spPr>
          <a:xfrm>
            <a:off x="762000" y="152400"/>
            <a:ext cx="7772400" cy="533400"/>
          </a:xfrm>
        </p:spPr>
        <p:txBody>
          <a:bodyPr/>
          <a:lstStyle/>
          <a:p>
            <a:r>
              <a:rPr lang="it-IT" altLang="it-IT" dirty="0"/>
              <a:t>L’armonia del mondo secondo Keplero</a:t>
            </a:r>
          </a:p>
        </p:txBody>
      </p:sp>
      <p:grpSp>
        <p:nvGrpSpPr>
          <p:cNvPr id="68611" name="Group 3"/>
          <p:cNvGrpSpPr>
            <a:grpSpLocks/>
          </p:cNvGrpSpPr>
          <p:nvPr/>
        </p:nvGrpSpPr>
        <p:grpSpPr bwMode="auto">
          <a:xfrm>
            <a:off x="684213" y="1268413"/>
            <a:ext cx="3717925" cy="4419600"/>
            <a:chOff x="624" y="768"/>
            <a:chExt cx="2894" cy="2832"/>
          </a:xfrm>
        </p:grpSpPr>
        <p:graphicFrame>
          <p:nvGraphicFramePr>
            <p:cNvPr id="68612" name="Object 4"/>
            <p:cNvGraphicFramePr>
              <a:graphicFrameLocks noChangeAspect="1"/>
            </p:cNvGraphicFramePr>
            <p:nvPr/>
          </p:nvGraphicFramePr>
          <p:xfrm>
            <a:off x="624" y="768"/>
            <a:ext cx="2009" cy="2832"/>
          </p:xfrm>
          <a:graphic>
            <a:graphicData uri="http://schemas.openxmlformats.org/presentationml/2006/ole">
              <mc:AlternateContent xmlns:mc="http://schemas.openxmlformats.org/markup-compatibility/2006">
                <mc:Choice xmlns:v="urn:schemas-microsoft-com:vml" Requires="v">
                  <p:oleObj spid="_x0000_s50222" name="Immagine bitmap" r:id="rId5" imgW="2419048" imgH="3409524" progId="Paint.Picture">
                    <p:embed/>
                  </p:oleObj>
                </mc:Choice>
                <mc:Fallback>
                  <p:oleObj name="Immagine bitmap" r:id="rId5" imgW="2419048" imgH="3409524" progId="Paint.Picture">
                    <p:embed/>
                    <p:pic>
                      <p:nvPicPr>
                        <p:cNvPr id="686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768"/>
                          <a:ext cx="2009" cy="28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3" name="Text Box 5"/>
            <p:cNvSpPr txBox="1">
              <a:spLocks noChangeArrowheads="1"/>
            </p:cNvSpPr>
            <p:nvPr/>
          </p:nvSpPr>
          <p:spPr bwMode="auto">
            <a:xfrm>
              <a:off x="2717" y="3217"/>
              <a:ext cx="69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Saturno</a:t>
              </a:r>
            </a:p>
          </p:txBody>
        </p:sp>
        <p:sp>
          <p:nvSpPr>
            <p:cNvPr id="68614" name="Text Box 6"/>
            <p:cNvSpPr txBox="1">
              <a:spLocks noChangeArrowheads="1"/>
            </p:cNvSpPr>
            <p:nvPr/>
          </p:nvSpPr>
          <p:spPr bwMode="auto">
            <a:xfrm>
              <a:off x="2731" y="3024"/>
              <a:ext cx="556"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Giove</a:t>
              </a:r>
            </a:p>
          </p:txBody>
        </p:sp>
        <p:sp>
          <p:nvSpPr>
            <p:cNvPr id="68615" name="Text Box 7"/>
            <p:cNvSpPr txBox="1">
              <a:spLocks noChangeArrowheads="1"/>
            </p:cNvSpPr>
            <p:nvPr/>
          </p:nvSpPr>
          <p:spPr bwMode="auto">
            <a:xfrm>
              <a:off x="2780" y="1680"/>
              <a:ext cx="549"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Marte</a:t>
              </a:r>
            </a:p>
          </p:txBody>
        </p:sp>
        <p:sp>
          <p:nvSpPr>
            <p:cNvPr id="68616" name="Text Box 8"/>
            <p:cNvSpPr txBox="1">
              <a:spLocks noChangeArrowheads="1"/>
            </p:cNvSpPr>
            <p:nvPr/>
          </p:nvSpPr>
          <p:spPr bwMode="auto">
            <a:xfrm>
              <a:off x="2783" y="1536"/>
              <a:ext cx="521"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Terra</a:t>
              </a:r>
            </a:p>
          </p:txBody>
        </p:sp>
        <p:sp>
          <p:nvSpPr>
            <p:cNvPr id="68617" name="Text Box 9"/>
            <p:cNvSpPr txBox="1">
              <a:spLocks noChangeArrowheads="1"/>
            </p:cNvSpPr>
            <p:nvPr/>
          </p:nvSpPr>
          <p:spPr bwMode="auto">
            <a:xfrm>
              <a:off x="2770" y="1392"/>
              <a:ext cx="653"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Venere</a:t>
              </a:r>
            </a:p>
          </p:txBody>
        </p:sp>
        <p:sp>
          <p:nvSpPr>
            <p:cNvPr id="68618" name="Text Box 10"/>
            <p:cNvSpPr txBox="1">
              <a:spLocks noChangeArrowheads="1"/>
            </p:cNvSpPr>
            <p:nvPr/>
          </p:nvSpPr>
          <p:spPr bwMode="auto">
            <a:xfrm>
              <a:off x="2759" y="1248"/>
              <a:ext cx="759"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altLang="it-IT" sz="1600"/>
                <a:t>Mercurio</a:t>
              </a:r>
            </a:p>
          </p:txBody>
        </p:sp>
      </p:grpSp>
      <p:pic>
        <p:nvPicPr>
          <p:cNvPr id="68619" name="Picture 11" descr="imm9"/>
          <p:cNvPicPr>
            <a:picLocks noChangeAspect="1" noChangeArrowheads="1"/>
          </p:cNvPicPr>
          <p:nvPr/>
        </p:nvPicPr>
        <p:blipFill>
          <a:blip r:embed="rId7" cstate="print">
            <a:lum contrast="30000"/>
            <a:extLst>
              <a:ext uri="{28A0092B-C50C-407E-A947-70E740481C1C}">
                <a14:useLocalDpi xmlns:a14="http://schemas.microsoft.com/office/drawing/2010/main" val="0"/>
              </a:ext>
            </a:extLst>
          </a:blip>
          <a:srcRect/>
          <a:stretch>
            <a:fillRect/>
          </a:stretch>
        </p:blipFill>
        <p:spPr bwMode="auto">
          <a:xfrm>
            <a:off x="4876800" y="1752600"/>
            <a:ext cx="3544888"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20" name="kepler.wav">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8101013" y="6237288"/>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167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6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924" fill="hold"/>
                                        <p:tgtEl>
                                          <p:spTgt spid="68620"/>
                                        </p:tgtEl>
                                      </p:cBhvr>
                                    </p:cmd>
                                  </p:childTnLst>
                                </p:cTn>
                              </p:par>
                            </p:childTnLst>
                          </p:cTn>
                        </p:par>
                      </p:childTnLst>
                    </p:cTn>
                  </p:par>
                </p:childTnLst>
              </p:cTn>
              <p:nextCondLst>
                <p:cond evt="onClick" delay="0">
                  <p:tgtEl>
                    <p:spTgt spid="686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862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p:cNvSpPr>
            <a:spLocks noGrp="1"/>
          </p:cNvSpPr>
          <p:nvPr>
            <p:ph type="ftr" sz="quarter" idx="4294967295"/>
          </p:nvPr>
        </p:nvSpPr>
        <p:spPr/>
        <p:txBody>
          <a:bodyPr/>
          <a:lstStyle/>
          <a:p>
            <a:endParaRPr lang="it-IT" altLang="it-IT" dirty="0"/>
          </a:p>
        </p:txBody>
      </p:sp>
      <p:sp>
        <p:nvSpPr>
          <p:cNvPr id="70658" name="Rectangle 2"/>
          <p:cNvSpPr>
            <a:spLocks noGrp="1" noChangeArrowheads="1"/>
          </p:cNvSpPr>
          <p:nvPr>
            <p:ph type="title"/>
          </p:nvPr>
        </p:nvSpPr>
        <p:spPr>
          <a:xfrm>
            <a:off x="762000" y="152400"/>
            <a:ext cx="7772400" cy="533400"/>
          </a:xfrm>
        </p:spPr>
        <p:txBody>
          <a:bodyPr/>
          <a:lstStyle/>
          <a:p>
            <a:r>
              <a:rPr lang="it-IT" altLang="it-IT" dirty="0"/>
              <a:t>La terza legge, o “legge armonica”</a:t>
            </a:r>
          </a:p>
        </p:txBody>
      </p:sp>
      <p:pic>
        <p:nvPicPr>
          <p:cNvPr id="70659" name="Picture 3" descr="imm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981075"/>
            <a:ext cx="7848600" cy="2892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0660" name="Object 4"/>
          <p:cNvGraphicFramePr>
            <a:graphicFrameLocks noChangeAspect="1"/>
          </p:cNvGraphicFramePr>
          <p:nvPr/>
        </p:nvGraphicFramePr>
        <p:xfrm>
          <a:off x="3059113" y="4221163"/>
          <a:ext cx="5400675" cy="1665287"/>
        </p:xfrm>
        <a:graphic>
          <a:graphicData uri="http://schemas.openxmlformats.org/presentationml/2006/ole">
            <mc:AlternateContent xmlns:mc="http://schemas.openxmlformats.org/markup-compatibility/2006">
              <mc:Choice xmlns:v="urn:schemas-microsoft-com:vml" Requires="v">
                <p:oleObj spid="_x0000_s51246" name="Image" r:id="rId5" imgW="8641017" imgH="5349806" progId="Photoshop.Image.4">
                  <p:embed/>
                </p:oleObj>
              </mc:Choice>
              <mc:Fallback>
                <p:oleObj name="Image" r:id="rId5" imgW="8641017" imgH="5349806" progId="Photoshop.Image.4">
                  <p:embed/>
                  <p:pic>
                    <p:nvPicPr>
                      <p:cNvPr id="70660" name="Object 4"/>
                      <p:cNvPicPr>
                        <a:picLocks noChangeAspect="1" noChangeArrowheads="1"/>
                      </p:cNvPicPr>
                      <p:nvPr/>
                    </p:nvPicPr>
                    <p:blipFill>
                      <a:blip r:embed="rId6">
                        <a:extLst>
                          <a:ext uri="{28A0092B-C50C-407E-A947-70E740481C1C}">
                            <a14:useLocalDpi xmlns:a14="http://schemas.microsoft.com/office/drawing/2010/main" val="0"/>
                          </a:ext>
                        </a:extLst>
                      </a:blip>
                      <a:srcRect t="31821" r="31189" b="33911"/>
                      <a:stretch>
                        <a:fillRect/>
                      </a:stretch>
                    </p:blipFill>
                    <p:spPr bwMode="auto">
                      <a:xfrm>
                        <a:off x="3059113" y="4221163"/>
                        <a:ext cx="5400675" cy="1665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0663" name="Picture 7" descr="kepler"/>
          <p:cNvPicPr>
            <a:picLocks noChangeAspect="1" noChangeArrowheads="1"/>
          </p:cNvPicPr>
          <p:nvPr/>
        </p:nvPicPr>
        <p:blipFill>
          <a:blip r:embed="rId7">
            <a:lum bright="-12000" contrast="30000"/>
            <a:extLst>
              <a:ext uri="{28A0092B-C50C-407E-A947-70E740481C1C}">
                <a14:useLocalDpi xmlns:a14="http://schemas.microsoft.com/office/drawing/2010/main" val="0"/>
              </a:ext>
            </a:extLst>
          </a:blip>
          <a:srcRect l="50287"/>
          <a:stretch>
            <a:fillRect/>
          </a:stretch>
        </p:blipFill>
        <p:spPr bwMode="auto">
          <a:xfrm>
            <a:off x="609600" y="4365625"/>
            <a:ext cx="2233613" cy="1438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5721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4294967295"/>
          </p:nvPr>
        </p:nvSpPr>
        <p:spPr/>
        <p:txBody>
          <a:bodyPr/>
          <a:lstStyle/>
          <a:p>
            <a:endParaRPr lang="it-IT" altLang="it-IT" dirty="0"/>
          </a:p>
        </p:txBody>
      </p:sp>
      <p:sp>
        <p:nvSpPr>
          <p:cNvPr id="273410" name="Rectangle 2"/>
          <p:cNvSpPr>
            <a:spLocks noGrp="1" noChangeArrowheads="1"/>
          </p:cNvSpPr>
          <p:nvPr>
            <p:ph type="title"/>
          </p:nvPr>
        </p:nvSpPr>
        <p:spPr/>
        <p:txBody>
          <a:bodyPr/>
          <a:lstStyle/>
          <a:p>
            <a:r>
              <a:rPr lang="it-IT" altLang="it-IT"/>
              <a:t>Harmonices Mundi (1618)</a:t>
            </a:r>
          </a:p>
        </p:txBody>
      </p:sp>
      <p:pic>
        <p:nvPicPr>
          <p:cNvPr id="273412" name="Picture 4" descr="Harmonices"/>
          <p:cNvPicPr>
            <a:picLocks noChangeAspect="1" noChangeArrowheads="1"/>
          </p:cNvPicPr>
          <p:nvPr/>
        </p:nvPicPr>
        <p:blipFill>
          <a:blip r:embed="rId3">
            <a:lum bright="-12000" contrast="42000"/>
            <a:extLst>
              <a:ext uri="{28A0092B-C50C-407E-A947-70E740481C1C}">
                <a14:useLocalDpi xmlns:a14="http://schemas.microsoft.com/office/drawing/2010/main" val="0"/>
              </a:ext>
            </a:extLst>
          </a:blip>
          <a:srcRect/>
          <a:stretch>
            <a:fillRect/>
          </a:stretch>
        </p:blipFill>
        <p:spPr bwMode="auto">
          <a:xfrm>
            <a:off x="2987675" y="1125538"/>
            <a:ext cx="3235325" cy="511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3398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4"/>
          <p:cNvSpPr>
            <a:spLocks noGrp="1"/>
          </p:cNvSpPr>
          <p:nvPr>
            <p:ph type="ftr" sz="quarter" idx="4294967295"/>
          </p:nvPr>
        </p:nvSpPr>
        <p:spPr/>
        <p:txBody>
          <a:bodyPr/>
          <a:lstStyle/>
          <a:p>
            <a:endParaRPr lang="it-IT" altLang="it-IT" dirty="0"/>
          </a:p>
        </p:txBody>
      </p:sp>
      <p:sp>
        <p:nvSpPr>
          <p:cNvPr id="265218" name="Rectangle 2"/>
          <p:cNvSpPr>
            <a:spLocks noGrp="1" noChangeArrowheads="1"/>
          </p:cNvSpPr>
          <p:nvPr>
            <p:ph type="title"/>
          </p:nvPr>
        </p:nvSpPr>
        <p:spPr>
          <a:xfrm>
            <a:off x="698500" y="357188"/>
            <a:ext cx="8026400" cy="334962"/>
          </a:xfrm>
        </p:spPr>
        <p:txBody>
          <a:bodyPr/>
          <a:lstStyle/>
          <a:p>
            <a:r>
              <a:rPr lang="it-IT" altLang="it-IT"/>
              <a:t>Harmonices Mundi (1618)</a:t>
            </a:r>
          </a:p>
        </p:txBody>
      </p:sp>
      <p:sp>
        <p:nvSpPr>
          <p:cNvPr id="265219" name="Rectangle 3"/>
          <p:cNvSpPr>
            <a:spLocks noGrp="1" noChangeArrowheads="1"/>
          </p:cNvSpPr>
          <p:nvPr>
            <p:ph type="body" idx="1"/>
          </p:nvPr>
        </p:nvSpPr>
        <p:spPr>
          <a:xfrm>
            <a:off x="468313" y="1196975"/>
            <a:ext cx="5867400" cy="5105400"/>
          </a:xfrm>
        </p:spPr>
        <p:txBody>
          <a:bodyPr/>
          <a:lstStyle/>
          <a:p>
            <a:pPr>
              <a:lnSpc>
                <a:spcPct val="90000"/>
              </a:lnSpc>
            </a:pPr>
            <a:r>
              <a:rPr lang="it-IT" altLang="it-IT">
                <a:cs typeface="Times New Roman" panose="02020603050405020304" pitchFamily="18" charset="0"/>
              </a:rPr>
              <a:t>	I moti celesti altro non sono che un perenne concerto (razionale, non vocale), che […] articola e distingue con queste note l’immensità del tempo. Per cui non è più una meraviglia che la regola del canto polifonico, ignota agli antichi, sia stata infine inventata dall’uomo, la scimmia del suo Creatore; onde interpreti, nel breve spazio di un’ora, la durata perpetua dell’intero corso del mondo con la sinfonia artificiale di parecchie voci, e gusti in una certa misura il compiacimento di Dio creatore per le proprie opere con un piacere dolcissimo ottenuto da questa musica che imita Dio.</a:t>
            </a:r>
            <a:r>
              <a:rPr lang="it-IT" altLang="it-IT"/>
              <a:t> </a:t>
            </a:r>
          </a:p>
        </p:txBody>
      </p:sp>
      <p:pic>
        <p:nvPicPr>
          <p:cNvPr id="265220" name="Picture 4" descr="imm15"/>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b="11842"/>
          <a:stretch>
            <a:fillRect/>
          </a:stretch>
        </p:blipFill>
        <p:spPr bwMode="auto">
          <a:xfrm>
            <a:off x="6553200" y="990600"/>
            <a:ext cx="2192338"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89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4294967295"/>
          </p:nvPr>
        </p:nvSpPr>
        <p:spPr/>
        <p:txBody>
          <a:bodyPr/>
          <a:lstStyle/>
          <a:p>
            <a:endParaRPr lang="it-IT" altLang="it-IT" dirty="0"/>
          </a:p>
        </p:txBody>
      </p:sp>
      <p:sp>
        <p:nvSpPr>
          <p:cNvPr id="277506" name="Rectangle 2"/>
          <p:cNvSpPr>
            <a:spLocks noGrp="1" noChangeArrowheads="1"/>
          </p:cNvSpPr>
          <p:nvPr>
            <p:ph type="title"/>
          </p:nvPr>
        </p:nvSpPr>
        <p:spPr>
          <a:xfrm>
            <a:off x="395288" y="0"/>
            <a:ext cx="8229600" cy="1143000"/>
          </a:xfrm>
        </p:spPr>
        <p:txBody>
          <a:bodyPr/>
          <a:lstStyle/>
          <a:p>
            <a:r>
              <a:rPr lang="it-IT" altLang="it-IT" dirty="0" err="1"/>
              <a:t>Harmonices</a:t>
            </a:r>
            <a:r>
              <a:rPr lang="it-IT" altLang="it-IT" dirty="0"/>
              <a:t> Mundi (1618)</a:t>
            </a:r>
          </a:p>
        </p:txBody>
      </p:sp>
      <p:pic>
        <p:nvPicPr>
          <p:cNvPr id="3" name="Keppler-Harmonices_Mund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04" y="806477"/>
            <a:ext cx="6911521" cy="5183161"/>
          </a:xfrm>
        </p:spPr>
      </p:pic>
    </p:spTree>
    <p:extLst>
      <p:ext uri="{BB962C8B-B14F-4D97-AF65-F5344CB8AC3E}">
        <p14:creationId xmlns:p14="http://schemas.microsoft.com/office/powerpoint/2010/main" val="806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a:t>
            </a:r>
            <a:r>
              <a:rPr lang="it-IT" altLang="it-IT" sz="3600" dirty="0"/>
              <a:t> </a:t>
            </a:r>
            <a:r>
              <a:rPr lang="it-IT" altLang="it-IT" sz="3600" dirty="0" smtClean="0"/>
              <a:t>e costruttivismo …</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6</a:t>
            </a:fld>
            <a:endParaRPr lang="en-GB" dirty="0"/>
          </a:p>
        </p:txBody>
      </p:sp>
      <p:sp>
        <p:nvSpPr>
          <p:cNvPr id="3" name="Segnaposto testo 2"/>
          <p:cNvSpPr>
            <a:spLocks noGrp="1"/>
          </p:cNvSpPr>
          <p:nvPr>
            <p:ph type="body" sz="quarter" idx="10"/>
          </p:nvPr>
        </p:nvSpPr>
        <p:spPr/>
        <p:txBody>
          <a:bodyPr/>
          <a:lstStyle/>
          <a:p>
            <a:endParaRPr lang="it-IT" dirty="0"/>
          </a:p>
        </p:txBody>
      </p:sp>
      <p:pic>
        <p:nvPicPr>
          <p:cNvPr id="8" name="Segnaposto contenuto 4" descr="Schermata 2018-11-28 alle 09.44.21.png"/>
          <p:cNvPicPr>
            <a:picLocks noChangeAspect="1"/>
          </p:cNvPicPr>
          <p:nvPr/>
        </p:nvPicPr>
        <p:blipFill>
          <a:blip r:embed="rId3">
            <a:extLst>
              <a:ext uri="{28A0092B-C50C-407E-A947-70E740481C1C}">
                <a14:useLocalDpi xmlns:a14="http://schemas.microsoft.com/office/drawing/2010/main" val="0"/>
              </a:ext>
            </a:extLst>
          </a:blip>
          <a:srcRect l="633" t="809" r="633"/>
          <a:stretch>
            <a:fillRect/>
          </a:stretch>
        </p:blipFill>
        <p:spPr>
          <a:xfrm>
            <a:off x="541338" y="1514474"/>
            <a:ext cx="5357412" cy="4220963"/>
          </a:xfrm>
          <a:prstGeom prst="rect">
            <a:avLst/>
          </a:prstGeom>
        </p:spPr>
      </p:pic>
      <p:sp>
        <p:nvSpPr>
          <p:cNvPr id="10" name="Text Box 3"/>
          <p:cNvSpPr txBox="1">
            <a:spLocks noChangeArrowheads="1"/>
          </p:cNvSpPr>
          <p:nvPr/>
        </p:nvSpPr>
        <p:spPr bwMode="auto">
          <a:xfrm>
            <a:off x="6230706" y="2122722"/>
            <a:ext cx="275825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Char char="Ø"/>
            </a:pPr>
            <a:r>
              <a:rPr lang="it-IT" altLang="it-IT" sz="2800" dirty="0" smtClean="0">
                <a:solidFill>
                  <a:schemeClr val="bg2"/>
                </a:solidFill>
                <a:latin typeface="Times New Roman" panose="02020603050405020304" pitchFamily="18" charset="0"/>
              </a:rPr>
              <a:t>E. Von </a:t>
            </a:r>
            <a:r>
              <a:rPr lang="it-IT" altLang="it-IT" sz="2800" dirty="0" err="1" smtClean="0">
                <a:solidFill>
                  <a:schemeClr val="bg2"/>
                </a:solidFill>
                <a:latin typeface="Times New Roman" panose="02020603050405020304" pitchFamily="18" charset="0"/>
              </a:rPr>
              <a:t>Glasersfeld</a:t>
            </a:r>
            <a:r>
              <a:rPr lang="it-IT" altLang="it-IT" sz="2800" dirty="0" smtClean="0">
                <a:solidFill>
                  <a:schemeClr val="bg2"/>
                </a:solidFill>
                <a:latin typeface="Times New Roman" panose="02020603050405020304" pitchFamily="18" charset="0"/>
              </a:rPr>
              <a:t> (1917-2010)</a:t>
            </a: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smtClean="0">
                <a:solidFill>
                  <a:schemeClr val="bg2"/>
                </a:solidFill>
                <a:latin typeface="Times New Roman" panose="02020603050405020304" pitchFamily="18" charset="0"/>
              </a:rPr>
              <a:t>P. </a:t>
            </a:r>
            <a:r>
              <a:rPr lang="it-IT" altLang="it-IT" sz="2800" dirty="0" err="1" smtClean="0">
                <a:solidFill>
                  <a:schemeClr val="bg2"/>
                </a:solidFill>
                <a:latin typeface="Times New Roman" panose="02020603050405020304" pitchFamily="18" charset="0"/>
              </a:rPr>
              <a:t>Watzlawick</a:t>
            </a:r>
            <a:r>
              <a:rPr lang="it-IT" altLang="it-IT" sz="2800" dirty="0" smtClean="0">
                <a:solidFill>
                  <a:schemeClr val="bg2"/>
                </a:solidFill>
                <a:latin typeface="Times New Roman" panose="02020603050405020304" pitchFamily="18" charset="0"/>
              </a:rPr>
              <a:t> </a:t>
            </a:r>
            <a:r>
              <a:rPr lang="it-IT" altLang="it-IT" sz="2800" dirty="0">
                <a:solidFill>
                  <a:schemeClr val="bg2"/>
                </a:solidFill>
                <a:latin typeface="Times New Roman" panose="02020603050405020304" pitchFamily="18" charset="0"/>
              </a:rPr>
              <a:t>(</a:t>
            </a:r>
            <a:r>
              <a:rPr lang="it-IT" altLang="it-IT" sz="2800" dirty="0" smtClean="0">
                <a:solidFill>
                  <a:schemeClr val="bg2"/>
                </a:solidFill>
                <a:latin typeface="Times New Roman" panose="02020603050405020304" pitchFamily="18" charset="0"/>
              </a:rPr>
              <a:t>1921-2007)</a:t>
            </a: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a:solidFill>
                  <a:schemeClr val="bg2"/>
                </a:solidFill>
                <a:latin typeface="Times New Roman" panose="02020603050405020304" pitchFamily="18" charset="0"/>
              </a:rPr>
              <a:t>H</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Maturana</a:t>
            </a:r>
            <a:r>
              <a:rPr lang="it-IT" altLang="it-IT" sz="2800" dirty="0" smtClean="0">
                <a:solidFill>
                  <a:schemeClr val="bg2"/>
                </a:solidFill>
                <a:latin typeface="Times New Roman" panose="02020603050405020304" pitchFamily="18" charset="0"/>
              </a:rPr>
              <a:t> (1928)</a:t>
            </a:r>
            <a:endParaRPr lang="it-IT" altLang="it-IT" sz="2800" dirty="0">
              <a:solidFill>
                <a:schemeClr val="bg2"/>
              </a:solidFill>
              <a:latin typeface="Times New Roman" panose="02020603050405020304" pitchFamily="18" charset="0"/>
            </a:endParaRPr>
          </a:p>
          <a:p>
            <a:pPr eaLnBrk="1" hangingPunct="1"/>
            <a:r>
              <a:rPr lang="it-IT" altLang="it-IT" sz="2800" dirty="0">
                <a:solidFill>
                  <a:schemeClr val="bg2"/>
                </a:solidFill>
                <a:latin typeface="Times New Roman" panose="02020603050405020304" pitchFamily="18" charset="0"/>
              </a:rPr>
              <a:t> </a:t>
            </a:r>
          </a:p>
          <a:p>
            <a:pPr eaLnBrk="1" hangingPunct="1"/>
            <a:endParaRPr lang="it-IT" altLang="it-IT" sz="2800" b="1" dirty="0">
              <a:latin typeface="Times New Roman" panose="02020603050405020304" pitchFamily="18" charset="0"/>
            </a:endParaRPr>
          </a:p>
          <a:p>
            <a:pPr eaLnBrk="1" hangingPunct="1"/>
            <a:endParaRPr lang="it-IT" altLang="it-IT" sz="3200" b="1" dirty="0">
              <a:latin typeface="Times New Roman" panose="02020603050405020304" pitchFamily="18" charset="0"/>
            </a:endParaRPr>
          </a:p>
        </p:txBody>
      </p:sp>
    </p:spTree>
    <p:extLst>
      <p:ext uri="{BB962C8B-B14F-4D97-AF65-F5344CB8AC3E}">
        <p14:creationId xmlns:p14="http://schemas.microsoft.com/office/powerpoint/2010/main" val="415197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Ancora</a:t>
            </a:r>
            <a:r>
              <a:rPr lang="en-US" dirty="0" smtClean="0"/>
              <a:t> </a:t>
            </a:r>
            <a:r>
              <a:rPr lang="en-US" dirty="0" err="1" smtClean="0"/>
              <a:t>trigonometria</a:t>
            </a:r>
            <a:endParaRPr lang="en-US" dirty="0"/>
          </a:p>
        </p:txBody>
      </p:sp>
    </p:spTree>
    <p:extLst>
      <p:ext uri="{BB962C8B-B14F-4D97-AF65-F5344CB8AC3E}">
        <p14:creationId xmlns:p14="http://schemas.microsoft.com/office/powerpoint/2010/main" val="1088928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Neonati in onda</a:t>
            </a:r>
            <a:endParaRPr lang="it-IT" dirty="0"/>
          </a:p>
        </p:txBody>
      </p:sp>
      <p:sp>
        <p:nvSpPr>
          <p:cNvPr id="4" name="Segnaposto numero diapositiva 3"/>
          <p:cNvSpPr>
            <a:spLocks noGrp="1"/>
          </p:cNvSpPr>
          <p:nvPr>
            <p:ph type="sldNum" sz="quarter" idx="4"/>
          </p:nvPr>
        </p:nvSpPr>
        <p:spPr/>
        <p:txBody>
          <a:bodyPr/>
          <a:lstStyle/>
          <a:p>
            <a:fld id="{DDBE135E-2566-4748-853C-8A3B78F0FB00}" type="slidenum">
              <a:rPr lang="en-GB" smtClean="0"/>
              <a:pPr/>
              <a:t>61</a:t>
            </a:fld>
            <a:endParaRPr lang="en-GB" dirty="0"/>
          </a:p>
        </p:txBody>
      </p:sp>
      <p:pic>
        <p:nvPicPr>
          <p:cNvPr id="5" name="Immagine 4"/>
          <p:cNvPicPr>
            <a:picLocks noChangeAspect="1"/>
          </p:cNvPicPr>
          <p:nvPr/>
        </p:nvPicPr>
        <p:blipFill>
          <a:blip r:embed="rId3"/>
          <a:stretch>
            <a:fillRect/>
          </a:stretch>
        </p:blipFill>
        <p:spPr>
          <a:xfrm>
            <a:off x="2361238" y="1134887"/>
            <a:ext cx="4241176" cy="2156000"/>
          </a:xfrm>
          <a:prstGeom prst="rect">
            <a:avLst/>
          </a:prstGeom>
        </p:spPr>
      </p:pic>
      <p:pic>
        <p:nvPicPr>
          <p:cNvPr id="6" name="Immagine 5"/>
          <p:cNvPicPr>
            <a:picLocks noChangeAspect="1"/>
          </p:cNvPicPr>
          <p:nvPr/>
        </p:nvPicPr>
        <p:blipFill>
          <a:blip r:embed="rId4"/>
          <a:stretch>
            <a:fillRect/>
          </a:stretch>
        </p:blipFill>
        <p:spPr>
          <a:xfrm>
            <a:off x="326768" y="3637272"/>
            <a:ext cx="4239418" cy="1971970"/>
          </a:xfrm>
          <a:prstGeom prst="rect">
            <a:avLst/>
          </a:prstGeom>
        </p:spPr>
      </p:pic>
      <p:pic>
        <p:nvPicPr>
          <p:cNvPr id="7" name="Immagine 6"/>
          <p:cNvPicPr>
            <a:picLocks noChangeAspect="1"/>
          </p:cNvPicPr>
          <p:nvPr/>
        </p:nvPicPr>
        <p:blipFill>
          <a:blip r:embed="rId5"/>
          <a:stretch>
            <a:fillRect/>
          </a:stretch>
        </p:blipFill>
        <p:spPr>
          <a:xfrm>
            <a:off x="4751477" y="3791435"/>
            <a:ext cx="4179426" cy="1911910"/>
          </a:xfrm>
          <a:prstGeom prst="rect">
            <a:avLst/>
          </a:prstGeom>
        </p:spPr>
      </p:pic>
    </p:spTree>
    <p:extLst>
      <p:ext uri="{BB962C8B-B14F-4D97-AF65-F5344CB8AC3E}">
        <p14:creationId xmlns:p14="http://schemas.microsoft.com/office/powerpoint/2010/main" val="4941402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Neonati in onda</a:t>
            </a:r>
            <a:endParaRPr lang="it-IT" dirty="0"/>
          </a:p>
        </p:txBody>
      </p:sp>
      <p:sp>
        <p:nvSpPr>
          <p:cNvPr id="3" name="Segnaposto testo 2"/>
          <p:cNvSpPr>
            <a:spLocks noGrp="1"/>
          </p:cNvSpPr>
          <p:nvPr>
            <p:ph type="body" sz="quarter" idx="10"/>
          </p:nvPr>
        </p:nvSpPr>
        <p:spPr/>
        <p:txBody>
          <a:bodyPr/>
          <a:lstStyle/>
          <a:p>
            <a:endParaRPr lang="it-IT" dirty="0"/>
          </a:p>
        </p:txBody>
      </p:sp>
      <p:sp>
        <p:nvSpPr>
          <p:cNvPr id="4" name="Segnaposto numero diapositiva 3"/>
          <p:cNvSpPr>
            <a:spLocks noGrp="1"/>
          </p:cNvSpPr>
          <p:nvPr>
            <p:ph type="sldNum" sz="quarter" idx="4"/>
          </p:nvPr>
        </p:nvSpPr>
        <p:spPr/>
        <p:txBody>
          <a:bodyPr/>
          <a:lstStyle/>
          <a:p>
            <a:fld id="{DDBE135E-2566-4748-853C-8A3B78F0FB00}" type="slidenum">
              <a:rPr lang="en-GB" smtClean="0"/>
              <a:pPr/>
              <a:t>62</a:t>
            </a:fld>
            <a:endParaRPr lang="en-GB" dirty="0"/>
          </a:p>
        </p:txBody>
      </p:sp>
      <p:pic>
        <p:nvPicPr>
          <p:cNvPr id="54274" name="Picture 2" descr="Resultado de imagen de cuffie cancellazione attiva del ru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232" y="1309963"/>
            <a:ext cx="6085568" cy="442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6602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c’entrano i neonati?!</a:t>
            </a:r>
            <a:endParaRPr lang="it-IT" dirty="0"/>
          </a:p>
        </p:txBody>
      </p:sp>
      <p:sp>
        <p:nvSpPr>
          <p:cNvPr id="3" name="Segnaposto testo 2"/>
          <p:cNvSpPr>
            <a:spLocks noGrp="1"/>
          </p:cNvSpPr>
          <p:nvPr>
            <p:ph type="body" sz="quarter" idx="10"/>
          </p:nvPr>
        </p:nvSpPr>
        <p:spPr/>
        <p:txBody>
          <a:bodyPr/>
          <a:lstStyle/>
          <a:p>
            <a:endParaRPr lang="it-IT" dirty="0"/>
          </a:p>
        </p:txBody>
      </p:sp>
      <p:sp>
        <p:nvSpPr>
          <p:cNvPr id="4" name="Segnaposto numero diapositiva 3"/>
          <p:cNvSpPr>
            <a:spLocks noGrp="1"/>
          </p:cNvSpPr>
          <p:nvPr>
            <p:ph type="sldNum" sz="quarter" idx="4"/>
          </p:nvPr>
        </p:nvSpPr>
        <p:spPr/>
        <p:txBody>
          <a:bodyPr/>
          <a:lstStyle/>
          <a:p>
            <a:fld id="{DDBE135E-2566-4748-853C-8A3B78F0FB00}" type="slidenum">
              <a:rPr lang="en-GB" smtClean="0"/>
              <a:pPr/>
              <a:t>63</a:t>
            </a:fld>
            <a:endParaRPr lang="en-GB" dirty="0"/>
          </a:p>
        </p:txBody>
      </p:sp>
      <p:pic>
        <p:nvPicPr>
          <p:cNvPr id="101378" name="Picture 2" descr="Resultado de imagen de pancia della mam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886856"/>
            <a:ext cx="3338822" cy="3381829"/>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Resultado de imagen de incubatrice prematuro"/>
          <p:cNvPicPr>
            <a:picLocks noChangeAspect="1" noChangeArrowheads="1"/>
          </p:cNvPicPr>
          <p:nvPr/>
        </p:nvPicPr>
        <p:blipFill rotWithShape="1">
          <a:blip r:embed="rId4">
            <a:extLst>
              <a:ext uri="{28A0092B-C50C-407E-A947-70E740481C1C}">
                <a14:useLocalDpi xmlns:a14="http://schemas.microsoft.com/office/drawing/2010/main" val="0"/>
              </a:ext>
            </a:extLst>
          </a:blip>
          <a:srcRect r="22004"/>
          <a:stretch/>
        </p:blipFill>
        <p:spPr bwMode="auto">
          <a:xfrm>
            <a:off x="4421496" y="1916053"/>
            <a:ext cx="4372882" cy="335263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841828" y="5492819"/>
            <a:ext cx="7981578" cy="646331"/>
          </a:xfrm>
          <a:prstGeom prst="rect">
            <a:avLst/>
          </a:prstGeom>
        </p:spPr>
        <p:txBody>
          <a:bodyPr wrap="square">
            <a:spAutoFit/>
          </a:bodyPr>
          <a:lstStyle/>
          <a:p>
            <a:r>
              <a:rPr lang="it-IT" dirty="0" smtClean="0">
                <a:solidFill>
                  <a:srgbClr val="000000"/>
                </a:solidFill>
                <a:latin typeface="Arial" panose="020B0604020202020204" pitchFamily="34" charset="0"/>
                <a:cs typeface="Arial" panose="020B0604020202020204" pitchFamily="34" charset="0"/>
              </a:rPr>
              <a:t>Risveglio 132 </a:t>
            </a:r>
            <a:r>
              <a:rPr lang="it-IT" dirty="0">
                <a:solidFill>
                  <a:srgbClr val="000000"/>
                </a:solidFill>
                <a:latin typeface="Arial" panose="020B0604020202020204" pitchFamily="34" charset="0"/>
                <a:cs typeface="Arial" panose="020B0604020202020204" pitchFamily="34" charset="0"/>
              </a:rPr>
              <a:t>volte nelle 24 </a:t>
            </a:r>
            <a:r>
              <a:rPr lang="it-IT" dirty="0" smtClean="0">
                <a:solidFill>
                  <a:srgbClr val="000000"/>
                </a:solidFill>
                <a:latin typeface="Arial" panose="020B0604020202020204" pitchFamily="34" charset="0"/>
                <a:cs typeface="Arial" panose="020B0604020202020204" pitchFamily="34" charset="0"/>
              </a:rPr>
              <a:t>ore </a:t>
            </a:r>
            <a:r>
              <a:rPr lang="it-IT"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dirty="0" smtClean="0">
                <a:solidFill>
                  <a:srgbClr val="000000"/>
                </a:solidFill>
                <a:latin typeface="Arial" panose="020B0604020202020204" pitchFamily="34" charset="0"/>
                <a:cs typeface="Arial" panose="020B0604020202020204" pitchFamily="34" charset="0"/>
              </a:rPr>
              <a:t>periodi </a:t>
            </a:r>
            <a:r>
              <a:rPr lang="it-IT" dirty="0">
                <a:solidFill>
                  <a:srgbClr val="000000"/>
                </a:solidFill>
                <a:latin typeface="Arial" panose="020B0604020202020204" pitchFamily="34" charset="0"/>
                <a:cs typeface="Arial" panose="020B0604020202020204" pitchFamily="34" charset="0"/>
              </a:rPr>
              <a:t>di quiete continuativa lunghi al massimo tra i 4 e i 9 </a:t>
            </a:r>
            <a:r>
              <a:rPr lang="it-IT" dirty="0" smtClean="0">
                <a:solidFill>
                  <a:srgbClr val="000000"/>
                </a:solidFill>
                <a:latin typeface="Arial" panose="020B0604020202020204" pitchFamily="34" charset="0"/>
                <a:cs typeface="Arial" panose="020B0604020202020204" pitchFamily="34" charset="0"/>
              </a:rPr>
              <a:t>minuti</a:t>
            </a:r>
            <a:endParaRPr lang="it-IT" dirty="0">
              <a:solidFill>
                <a:srgbClr val="000000"/>
              </a:solidFill>
            </a:endParaRPr>
          </a:p>
        </p:txBody>
      </p:sp>
    </p:spTree>
    <p:extLst>
      <p:ext uri="{BB962C8B-B14F-4D97-AF65-F5344CB8AC3E}">
        <p14:creationId xmlns:p14="http://schemas.microsoft.com/office/powerpoint/2010/main" val="37049849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8" y="417599"/>
            <a:ext cx="8210776" cy="1096875"/>
          </a:xfrm>
        </p:spPr>
        <p:txBody>
          <a:bodyPr/>
          <a:lstStyle/>
          <a:p>
            <a:r>
              <a:rPr lang="it-IT" dirty="0" smtClean="0"/>
              <a:t>È possibile … ascoltare la forma di un tamburo?!</a:t>
            </a:r>
            <a:endParaRPr lang="it-IT" dirty="0"/>
          </a:p>
        </p:txBody>
      </p:sp>
      <p:sp>
        <p:nvSpPr>
          <p:cNvPr id="3" name="Segnaposto testo 2"/>
          <p:cNvSpPr>
            <a:spLocks noGrp="1"/>
          </p:cNvSpPr>
          <p:nvPr>
            <p:ph type="body" sz="quarter" idx="10"/>
          </p:nvPr>
        </p:nvSpPr>
        <p:spPr/>
        <p:txBody>
          <a:bodyPr/>
          <a:lstStyle/>
          <a:p>
            <a:endParaRPr lang="it-IT" dirty="0"/>
          </a:p>
        </p:txBody>
      </p:sp>
      <p:sp>
        <p:nvSpPr>
          <p:cNvPr id="4" name="Segnaposto numero diapositiva 3"/>
          <p:cNvSpPr>
            <a:spLocks noGrp="1"/>
          </p:cNvSpPr>
          <p:nvPr>
            <p:ph type="sldNum" sz="quarter" idx="4"/>
          </p:nvPr>
        </p:nvSpPr>
        <p:spPr/>
        <p:txBody>
          <a:bodyPr/>
          <a:lstStyle/>
          <a:p>
            <a:fld id="{DDBE135E-2566-4748-853C-8A3B78F0FB00}" type="slidenum">
              <a:rPr lang="en-GB" smtClean="0"/>
              <a:pPr/>
              <a:t>64</a:t>
            </a:fld>
            <a:endParaRPr lang="en-GB" dirty="0"/>
          </a:p>
        </p:txBody>
      </p:sp>
      <p:pic>
        <p:nvPicPr>
          <p:cNvPr id="5" name="Immagine 4"/>
          <p:cNvPicPr>
            <a:picLocks noChangeAspect="1"/>
          </p:cNvPicPr>
          <p:nvPr/>
        </p:nvPicPr>
        <p:blipFill>
          <a:blip r:embed="rId2"/>
          <a:stretch>
            <a:fillRect/>
          </a:stretch>
        </p:blipFill>
        <p:spPr>
          <a:xfrm>
            <a:off x="4558055" y="4130237"/>
            <a:ext cx="4050318" cy="2252265"/>
          </a:xfrm>
          <a:prstGeom prst="rect">
            <a:avLst/>
          </a:prstGeom>
        </p:spPr>
      </p:pic>
      <p:pic>
        <p:nvPicPr>
          <p:cNvPr id="6" name="Immagine 5"/>
          <p:cNvPicPr>
            <a:picLocks noChangeAspect="1"/>
          </p:cNvPicPr>
          <p:nvPr/>
        </p:nvPicPr>
        <p:blipFill>
          <a:blip r:embed="rId3"/>
          <a:stretch>
            <a:fillRect/>
          </a:stretch>
        </p:blipFill>
        <p:spPr>
          <a:xfrm>
            <a:off x="797777" y="4159266"/>
            <a:ext cx="2555023" cy="225226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094" y="1246920"/>
            <a:ext cx="2755106" cy="2755106"/>
          </a:xfrm>
          <a:prstGeom prst="rect">
            <a:avLst/>
          </a:prstGeom>
        </p:spPr>
      </p:pic>
    </p:spTree>
    <p:extLst>
      <p:ext uri="{BB962C8B-B14F-4D97-AF65-F5344CB8AC3E}">
        <p14:creationId xmlns:p14="http://schemas.microsoft.com/office/powerpoint/2010/main" val="28841227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Verso </a:t>
            </a:r>
            <a:r>
              <a:rPr lang="en-US" dirty="0" err="1" smtClean="0"/>
              <a:t>il</a:t>
            </a:r>
            <a:r>
              <a:rPr lang="en-US" dirty="0" smtClean="0"/>
              <a:t> </a:t>
            </a:r>
            <a:r>
              <a:rPr lang="en-US" dirty="0" err="1" smtClean="0"/>
              <a:t>triennio</a:t>
            </a:r>
            <a:endParaRPr lang="en-US" dirty="0"/>
          </a:p>
        </p:txBody>
      </p:sp>
    </p:spTree>
    <p:extLst>
      <p:ext uri="{BB962C8B-B14F-4D97-AF65-F5344CB8AC3E}">
        <p14:creationId xmlns:p14="http://schemas.microsoft.com/office/powerpoint/2010/main" val="9090527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p:cNvSpPr>
            <a:spLocks noGrp="1"/>
          </p:cNvSpPr>
          <p:nvPr>
            <p:ph type="ftr" sz="quarter" idx="4294967295"/>
          </p:nvPr>
        </p:nvSpPr>
        <p:spPr/>
        <p:txBody>
          <a:bodyPr/>
          <a:lstStyle/>
          <a:p>
            <a:endParaRPr lang="it-IT" altLang="it-IT" dirty="0"/>
          </a:p>
        </p:txBody>
      </p:sp>
      <p:sp>
        <p:nvSpPr>
          <p:cNvPr id="80898" name="Rectangle 2"/>
          <p:cNvSpPr>
            <a:spLocks noGrp="1" noChangeArrowheads="1"/>
          </p:cNvSpPr>
          <p:nvPr>
            <p:ph type="title"/>
          </p:nvPr>
        </p:nvSpPr>
        <p:spPr/>
        <p:txBody>
          <a:bodyPr/>
          <a:lstStyle/>
          <a:p>
            <a:r>
              <a:rPr lang="it-IT" altLang="it-IT" dirty="0" smtClean="0"/>
              <a:t>Chiocciola logaritmica</a:t>
            </a:r>
            <a:endParaRPr lang="it-IT" altLang="it-IT" dirty="0"/>
          </a:p>
        </p:txBody>
      </p:sp>
      <p:graphicFrame>
        <p:nvGraphicFramePr>
          <p:cNvPr id="80899" name="Object 3"/>
          <p:cNvGraphicFramePr>
            <a:graphicFrameLocks noChangeAspect="1"/>
          </p:cNvGraphicFramePr>
          <p:nvPr>
            <p:extLst>
              <p:ext uri="{D42A27DB-BD31-4B8C-83A1-F6EECF244321}">
                <p14:modId xmlns:p14="http://schemas.microsoft.com/office/powerpoint/2010/main" val="1386270848"/>
              </p:ext>
            </p:extLst>
          </p:nvPr>
        </p:nvGraphicFramePr>
        <p:xfrm>
          <a:off x="304800" y="1266372"/>
          <a:ext cx="4267200" cy="3055938"/>
        </p:xfrm>
        <a:graphic>
          <a:graphicData uri="http://schemas.openxmlformats.org/presentationml/2006/ole">
            <mc:AlternateContent xmlns:mc="http://schemas.openxmlformats.org/markup-compatibility/2006">
              <mc:Choice xmlns:v="urn:schemas-microsoft-com:vml" Requires="v">
                <p:oleObj spid="_x0000_s52268" name="Image" r:id="rId4" imgW="24093187" imgH="17256618" progId="Photoshop.Image.4">
                  <p:embed/>
                </p:oleObj>
              </mc:Choice>
              <mc:Fallback>
                <p:oleObj name="Image" r:id="rId4" imgW="24093187" imgH="17256618" progId="Photoshop.Image.4">
                  <p:embed/>
                  <p:pic>
                    <p:nvPicPr>
                      <p:cNvPr id="8089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66372"/>
                        <a:ext cx="4267200" cy="30559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0900" name="Picture 4" descr="cocfet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76250"/>
            <a:ext cx="2312987"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901" name="Picture 5" descr="Senza titolo-1 cop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825" y="3573463"/>
            <a:ext cx="3816350" cy="2524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5173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8" y="417599"/>
            <a:ext cx="8210776" cy="1096875"/>
          </a:xfrm>
        </p:spPr>
        <p:txBody>
          <a:bodyPr/>
          <a:lstStyle/>
          <a:p>
            <a:r>
              <a:rPr lang="it-IT" dirty="0" smtClean="0"/>
              <a:t>Percezione logaritmica del suono (frequenza e volume)</a:t>
            </a:r>
            <a:endParaRPr lang="it-IT" dirty="0"/>
          </a:p>
        </p:txBody>
      </p:sp>
      <p:sp>
        <p:nvSpPr>
          <p:cNvPr id="4" name="Segnaposto numero diapositiva 3"/>
          <p:cNvSpPr>
            <a:spLocks noGrp="1"/>
          </p:cNvSpPr>
          <p:nvPr>
            <p:ph type="sldNum" sz="quarter" idx="4"/>
          </p:nvPr>
        </p:nvSpPr>
        <p:spPr/>
        <p:txBody>
          <a:bodyPr/>
          <a:lstStyle/>
          <a:p>
            <a:fld id="{DDBE135E-2566-4748-853C-8A3B78F0FB00}" type="slidenum">
              <a:rPr lang="en-GB" smtClean="0"/>
              <a:pPr/>
              <a:t>67</a:t>
            </a:fld>
            <a:endParaRPr lang="en-GB" dirty="0"/>
          </a:p>
        </p:txBody>
      </p:sp>
      <p:sp>
        <p:nvSpPr>
          <p:cNvPr id="5" name="AutoShape 2" descr="Resultado de imagen de frequenza ruggito le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38" y="1735818"/>
            <a:ext cx="2466975" cy="1847850"/>
          </a:xfrm>
          <a:prstGeom prst="rect">
            <a:avLst/>
          </a:prstGeom>
        </p:spPr>
      </p:pic>
      <p:sp>
        <p:nvSpPr>
          <p:cNvPr id="8" name="CasellaDiTesto 7"/>
          <p:cNvSpPr txBox="1"/>
          <p:nvPr/>
        </p:nvSpPr>
        <p:spPr>
          <a:xfrm>
            <a:off x="1146628" y="3730174"/>
            <a:ext cx="976229" cy="369332"/>
          </a:xfrm>
          <a:prstGeom prst="rect">
            <a:avLst/>
          </a:prstGeom>
          <a:noFill/>
        </p:spPr>
        <p:txBody>
          <a:bodyPr wrap="none" lIns="0" tIns="0" rIns="0" bIns="0" rtlCol="0">
            <a:spAutoFit/>
          </a:bodyPr>
          <a:lstStyle/>
          <a:p>
            <a:r>
              <a:rPr lang="it-IT" sz="2400" dirty="0" smtClean="0">
                <a:solidFill>
                  <a:schemeClr val="tx2"/>
                </a:solidFill>
              </a:rPr>
              <a:t>200 Hz</a:t>
            </a:r>
            <a:endParaRPr lang="it-IT" sz="2400" dirty="0">
              <a:solidFill>
                <a:schemeClr val="tx2"/>
              </a:solidFill>
            </a:endParaRPr>
          </a:p>
        </p:txBody>
      </p:sp>
      <p:sp>
        <p:nvSpPr>
          <p:cNvPr id="9" name="CasellaDiTesto 8"/>
          <p:cNvSpPr txBox="1"/>
          <p:nvPr/>
        </p:nvSpPr>
        <p:spPr>
          <a:xfrm>
            <a:off x="1139374" y="5958115"/>
            <a:ext cx="1627048" cy="369332"/>
          </a:xfrm>
          <a:prstGeom prst="rect">
            <a:avLst/>
          </a:prstGeom>
          <a:noFill/>
        </p:spPr>
        <p:txBody>
          <a:bodyPr wrap="none" lIns="0" tIns="0" rIns="0" bIns="0" rtlCol="0">
            <a:spAutoFit/>
          </a:bodyPr>
          <a:lstStyle/>
          <a:p>
            <a:r>
              <a:rPr lang="it-IT" sz="2400" dirty="0" smtClean="0">
                <a:solidFill>
                  <a:schemeClr val="tx2"/>
                </a:solidFill>
              </a:rPr>
              <a:t>60-100 KHz</a:t>
            </a:r>
            <a:endParaRPr lang="it-IT" sz="2400" dirty="0">
              <a:solidFill>
                <a:schemeClr val="tx2"/>
              </a:solidFill>
            </a:endParaRPr>
          </a:p>
        </p:txBody>
      </p:sp>
      <p:pic>
        <p:nvPicPr>
          <p:cNvPr id="102406" name="Picture 6" descr="Suoni emessi dal to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1" y="4246012"/>
            <a:ext cx="3122078" cy="1552823"/>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3422" y="1735818"/>
            <a:ext cx="2792993" cy="1598682"/>
          </a:xfrm>
          <a:prstGeom prst="rect">
            <a:avLst/>
          </a:prstGeom>
        </p:spPr>
      </p:pic>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423" y="4099506"/>
            <a:ext cx="2792992" cy="1858609"/>
          </a:xfrm>
          <a:prstGeom prst="rect">
            <a:avLst/>
          </a:prstGeom>
        </p:spPr>
      </p:pic>
      <p:sp>
        <p:nvSpPr>
          <p:cNvPr id="15" name="CasellaDiTesto 14"/>
          <p:cNvSpPr txBox="1"/>
          <p:nvPr/>
        </p:nvSpPr>
        <p:spPr>
          <a:xfrm>
            <a:off x="5900062" y="3563261"/>
            <a:ext cx="1402628" cy="369332"/>
          </a:xfrm>
          <a:prstGeom prst="rect">
            <a:avLst/>
          </a:prstGeom>
          <a:noFill/>
        </p:spPr>
        <p:txBody>
          <a:bodyPr wrap="none" lIns="0" tIns="0" rIns="0" bIns="0" rtlCol="0">
            <a:spAutoFit/>
          </a:bodyPr>
          <a:lstStyle/>
          <a:p>
            <a:r>
              <a:rPr lang="it-IT" sz="2400" dirty="0" smtClean="0">
                <a:solidFill>
                  <a:schemeClr val="tx2"/>
                </a:solidFill>
              </a:rPr>
              <a:t>Intensità x</a:t>
            </a:r>
            <a:endParaRPr lang="it-IT" sz="2400" dirty="0">
              <a:solidFill>
                <a:schemeClr val="tx2"/>
              </a:solidFill>
            </a:endParaRPr>
          </a:p>
        </p:txBody>
      </p:sp>
      <p:sp>
        <p:nvSpPr>
          <p:cNvPr id="16" name="CasellaDiTesto 15"/>
          <p:cNvSpPr txBox="1"/>
          <p:nvPr/>
        </p:nvSpPr>
        <p:spPr>
          <a:xfrm>
            <a:off x="5065497" y="6037946"/>
            <a:ext cx="3270126" cy="369332"/>
          </a:xfrm>
          <a:prstGeom prst="rect">
            <a:avLst/>
          </a:prstGeom>
          <a:noFill/>
        </p:spPr>
        <p:txBody>
          <a:bodyPr wrap="none" lIns="0" tIns="0" rIns="0" bIns="0" rtlCol="0">
            <a:spAutoFit/>
          </a:bodyPr>
          <a:lstStyle/>
          <a:p>
            <a:r>
              <a:rPr lang="it-IT" sz="2400" dirty="0" smtClean="0">
                <a:solidFill>
                  <a:schemeClr val="tx2"/>
                </a:solidFill>
              </a:rPr>
              <a:t>Intensità mille miliardi x </a:t>
            </a:r>
            <a:endParaRPr lang="it-IT" sz="2400" dirty="0">
              <a:solidFill>
                <a:schemeClr val="tx2"/>
              </a:solidFill>
            </a:endParaRPr>
          </a:p>
        </p:txBody>
      </p:sp>
    </p:spTree>
    <p:extLst>
      <p:ext uri="{BB962C8B-B14F-4D97-AF65-F5344CB8AC3E}">
        <p14:creationId xmlns:p14="http://schemas.microsoft.com/office/powerpoint/2010/main" val="2323672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8" y="417599"/>
            <a:ext cx="6061076" cy="1096875"/>
          </a:xfrm>
        </p:spPr>
        <p:txBody>
          <a:bodyPr/>
          <a:lstStyle/>
          <a:p>
            <a:r>
              <a:rPr lang="it-IT" dirty="0" smtClean="0"/>
              <a:t>Una quarta è sempre una quarta</a:t>
            </a:r>
            <a:endParaRPr lang="it-IT" dirty="0"/>
          </a:p>
        </p:txBody>
      </p:sp>
      <p:sp>
        <p:nvSpPr>
          <p:cNvPr id="3" name="Segnaposto testo 2"/>
          <p:cNvSpPr>
            <a:spLocks noGrp="1"/>
          </p:cNvSpPr>
          <p:nvPr>
            <p:ph type="body" sz="quarter" idx="10"/>
          </p:nvPr>
        </p:nvSpPr>
        <p:spPr/>
        <p:txBody>
          <a:bodyPr/>
          <a:lstStyle/>
          <a:p>
            <a:endParaRPr lang="it-IT"/>
          </a:p>
        </p:txBody>
      </p:sp>
      <p:sp>
        <p:nvSpPr>
          <p:cNvPr id="4" name="Segnaposto numero diapositiva 3"/>
          <p:cNvSpPr>
            <a:spLocks noGrp="1"/>
          </p:cNvSpPr>
          <p:nvPr>
            <p:ph type="sldNum" sz="quarter" idx="4"/>
          </p:nvPr>
        </p:nvSpPr>
        <p:spPr/>
        <p:txBody>
          <a:bodyPr/>
          <a:lstStyle/>
          <a:p>
            <a:fld id="{DDBE135E-2566-4748-853C-8A3B78F0FB00}" type="slidenum">
              <a:rPr lang="en-GB" smtClean="0"/>
              <a:pPr/>
              <a:t>68</a:t>
            </a:fld>
            <a:endParaRPr lang="en-GB" dirty="0"/>
          </a:p>
        </p:txBody>
      </p:sp>
      <p:pic>
        <p:nvPicPr>
          <p:cNvPr id="5" name="Immagine 4"/>
          <p:cNvPicPr>
            <a:picLocks noChangeAspect="1"/>
          </p:cNvPicPr>
          <p:nvPr/>
        </p:nvPicPr>
        <p:blipFill>
          <a:blip r:embed="rId3"/>
          <a:stretch>
            <a:fillRect/>
          </a:stretch>
        </p:blipFill>
        <p:spPr>
          <a:xfrm>
            <a:off x="1163848" y="2046515"/>
            <a:ext cx="7227881" cy="2235200"/>
          </a:xfrm>
          <a:prstGeom prst="rect">
            <a:avLst/>
          </a:prstGeom>
        </p:spPr>
      </p:pic>
      <p:sp>
        <p:nvSpPr>
          <p:cNvPr id="6" name="Rettangolo 5"/>
          <p:cNvSpPr/>
          <p:nvPr/>
        </p:nvSpPr>
        <p:spPr>
          <a:xfrm>
            <a:off x="304798" y="4818520"/>
            <a:ext cx="8781143" cy="461665"/>
          </a:xfrm>
          <a:prstGeom prst="rect">
            <a:avLst/>
          </a:prstGeom>
        </p:spPr>
        <p:txBody>
          <a:bodyPr wrap="square">
            <a:spAutoFit/>
          </a:bodyPr>
          <a:lstStyle/>
          <a:p>
            <a:r>
              <a:rPr lang="it-IT" sz="2400" dirty="0">
                <a:solidFill>
                  <a:srgbClr val="000000"/>
                </a:solidFill>
                <a:latin typeface="Arial" panose="020B0604020202020204" pitchFamily="34" charset="0"/>
                <a:cs typeface="Arial" panose="020B0604020202020204" pitchFamily="34" charset="0"/>
              </a:rPr>
              <a:t>l’orecchio è logaritmico, </a:t>
            </a:r>
            <a:r>
              <a:rPr lang="it-IT" sz="2400" dirty="0" smtClean="0">
                <a:solidFill>
                  <a:srgbClr val="000000"/>
                </a:solidFill>
                <a:latin typeface="Arial" panose="020B0604020202020204" pitchFamily="34" charset="0"/>
                <a:cs typeface="Arial" panose="020B0604020202020204" pitchFamily="34" charset="0"/>
              </a:rPr>
              <a:t>quindi </a:t>
            </a:r>
            <a:r>
              <a:rPr lang="it-IT" sz="2400" dirty="0">
                <a:solidFill>
                  <a:srgbClr val="000000"/>
                </a:solidFill>
                <a:latin typeface="Arial" panose="020B0604020202020204" pitchFamily="34" charset="0"/>
                <a:cs typeface="Arial" panose="020B0604020202020204" pitchFamily="34" charset="0"/>
              </a:rPr>
              <a:t>trasforma differenze in rapporti </a:t>
            </a:r>
            <a:endParaRPr lang="it-IT" sz="2400" dirty="0">
              <a:solidFill>
                <a:srgbClr val="000000"/>
              </a:solidFill>
            </a:endParaRPr>
          </a:p>
        </p:txBody>
      </p:sp>
    </p:spTree>
    <p:extLst>
      <p:ext uri="{BB962C8B-B14F-4D97-AF65-F5344CB8AC3E}">
        <p14:creationId xmlns:p14="http://schemas.microsoft.com/office/powerpoint/2010/main" val="1392948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388" y="2445920"/>
            <a:ext cx="3977418" cy="1811282"/>
          </a:xfrm>
        </p:spPr>
        <p:txBody>
          <a:bodyPr/>
          <a:lstStyle/>
          <a:p>
            <a:pPr algn="ctr"/>
            <a:r>
              <a:rPr lang="en-GB" i="1" dirty="0" smtClean="0">
                <a:solidFill>
                  <a:srgbClr val="FF0000"/>
                </a:solidFill>
              </a:rPr>
              <a:t>Per </a:t>
            </a:r>
            <a:r>
              <a:rPr lang="en-GB" i="1" dirty="0" err="1" smtClean="0">
                <a:solidFill>
                  <a:srgbClr val="FF0000"/>
                </a:solidFill>
              </a:rPr>
              <a:t>saperne</a:t>
            </a:r>
            <a:r>
              <a:rPr lang="en-GB" i="1" dirty="0" smtClean="0">
                <a:solidFill>
                  <a:srgbClr val="FF0000"/>
                </a:solidFill>
              </a:rPr>
              <a:t> di </a:t>
            </a:r>
            <a:r>
              <a:rPr lang="en-GB" i="1" dirty="0" err="1" smtClean="0">
                <a:solidFill>
                  <a:srgbClr val="FF0000"/>
                </a:solidFill>
              </a:rPr>
              <a:t>più</a:t>
            </a:r>
            <a:r>
              <a:rPr lang="en-GB" i="1" dirty="0" smtClean="0">
                <a:solidFill>
                  <a:srgbClr val="FF0000"/>
                </a:solidFill>
              </a:rPr>
              <a:t>…</a:t>
            </a:r>
            <a:endParaRPr lang="en-US" sz="2800" i="1" dirty="0">
              <a:solidFill>
                <a:srgbClr val="FF0000"/>
              </a:solidFill>
            </a:endParaRPr>
          </a:p>
        </p:txBody>
      </p:sp>
      <p:sp>
        <p:nvSpPr>
          <p:cNvPr id="3" name="Subtitle 2"/>
          <p:cNvSpPr>
            <a:spLocks noGrp="1"/>
          </p:cNvSpPr>
          <p:nvPr>
            <p:ph type="subTitle" idx="1"/>
          </p:nvPr>
        </p:nvSpPr>
        <p:spPr>
          <a:xfrm>
            <a:off x="311618" y="4222268"/>
            <a:ext cx="3397250" cy="845492"/>
          </a:xfrm>
        </p:spPr>
        <p:txBody>
          <a:bodyPr/>
          <a:lstStyle/>
          <a:p>
            <a:r>
              <a:rPr lang="en-GB" dirty="0" smtClean="0">
                <a:latin typeface="Arial Rounded MT Bold" pitchFamily="34" charset="0"/>
              </a:rPr>
              <a:t>Silvia Benvenuti</a:t>
            </a:r>
          </a:p>
          <a:p>
            <a:r>
              <a:rPr lang="en-GB" dirty="0" smtClean="0">
                <a:latin typeface="Arial Rounded MT Bold" pitchFamily="34" charset="0"/>
              </a:rPr>
              <a:t>Università di Bologna</a:t>
            </a:r>
            <a:endParaRPr lang="en-GB" dirty="0">
              <a:latin typeface="Arial Rounded MT Bold" pitchFamily="34" charset="0"/>
            </a:endParaRPr>
          </a:p>
        </p:txBody>
      </p:sp>
      <p:sp>
        <p:nvSpPr>
          <p:cNvPr id="4" name="Text Placeholder 3"/>
          <p:cNvSpPr>
            <a:spLocks noGrp="1"/>
          </p:cNvSpPr>
          <p:nvPr>
            <p:ph type="body" sz="quarter" idx="10"/>
          </p:nvPr>
        </p:nvSpPr>
        <p:spPr>
          <a:xfrm>
            <a:off x="358525" y="5670016"/>
            <a:ext cx="3962400" cy="285750"/>
          </a:xfrm>
        </p:spPr>
        <p:txBody>
          <a:bodyPr/>
          <a:lstStyle/>
          <a:p>
            <a:r>
              <a:rPr lang="it-IT" b="1" dirty="0">
                <a:solidFill>
                  <a:schemeClr val="accent1">
                    <a:lumMod val="60000"/>
                    <a:lumOff val="40000"/>
                  </a:schemeClr>
                </a:solidFill>
              </a:rPr>
              <a:t>Tra scuola e società:</a:t>
            </a:r>
          </a:p>
          <a:p>
            <a:r>
              <a:rPr lang="it-IT" b="1" dirty="0">
                <a:solidFill>
                  <a:schemeClr val="accent1">
                    <a:lumMod val="60000"/>
                    <a:lumOff val="40000"/>
                  </a:schemeClr>
                </a:solidFill>
              </a:rPr>
              <a:t>la sfida di insegnare </a:t>
            </a:r>
            <a:r>
              <a:rPr lang="it-IT" b="1" dirty="0" smtClean="0">
                <a:solidFill>
                  <a:schemeClr val="accent1">
                    <a:lumMod val="60000"/>
                    <a:lumOff val="40000"/>
                  </a:schemeClr>
                </a:solidFill>
              </a:rPr>
              <a:t>matematica</a:t>
            </a:r>
          </a:p>
          <a:p>
            <a:r>
              <a:rPr lang="it-IT" b="1" dirty="0" err="1" smtClean="0">
                <a:solidFill>
                  <a:schemeClr val="accent1">
                    <a:lumMod val="60000"/>
                    <a:lumOff val="40000"/>
                  </a:schemeClr>
                </a:solidFill>
                <a:latin typeface="Arial Rounded MT Bold" pitchFamily="34" charset="0"/>
              </a:rPr>
              <a:t>Pristem</a:t>
            </a:r>
            <a:r>
              <a:rPr lang="it-IT" b="1" dirty="0" smtClean="0">
                <a:solidFill>
                  <a:schemeClr val="accent1">
                    <a:lumMod val="60000"/>
                    <a:lumOff val="40000"/>
                  </a:schemeClr>
                </a:solidFill>
                <a:latin typeface="Arial Rounded MT Bold" pitchFamily="34" charset="0"/>
              </a:rPr>
              <a:t> – Bologna, 4-6/10/2019</a:t>
            </a:r>
            <a:endParaRPr lang="en-US" dirty="0">
              <a:solidFill>
                <a:schemeClr val="accent1">
                  <a:lumMod val="60000"/>
                  <a:lumOff val="40000"/>
                </a:schemeClr>
              </a:solidFill>
              <a:latin typeface="Arial Rounded MT Bold" pitchFamily="34" charset="0"/>
            </a:endParaRPr>
          </a:p>
        </p:txBody>
      </p:sp>
      <p:sp>
        <p:nvSpPr>
          <p:cNvPr id="9" name="Subtitle 2"/>
          <p:cNvSpPr txBox="1">
            <a:spLocks/>
          </p:cNvSpPr>
          <p:nvPr/>
        </p:nvSpPr>
        <p:spPr>
          <a:xfrm>
            <a:off x="5427911" y="5855126"/>
            <a:ext cx="3397250" cy="845492"/>
          </a:xfrm>
          <a:prstGeom prst="rect">
            <a:avLst/>
          </a:prstGeom>
        </p:spPr>
        <p:txBody>
          <a:bodyPr vert="horz" lIns="0" tIns="0" rIns="0" bIns="0" rtlCol="0">
            <a:noAutofit/>
          </a:bodyPr>
          <a:lstStyle>
            <a:lvl1pPr marL="0" indent="0" algn="l" defTabSz="914400" rtl="0" eaLnBrk="1" latinLnBrk="0" hangingPunct="1">
              <a:lnSpc>
                <a:spcPts val="2400"/>
              </a:lnSpc>
              <a:spcBef>
                <a:spcPts val="0"/>
              </a:spcBef>
              <a:spcAft>
                <a:spcPts val="0"/>
              </a:spcAft>
              <a:buFont typeface="Arial" pitchFamily="34" charset="0"/>
              <a:buNone/>
              <a:defRPr sz="1800" b="0" i="0" kern="1200">
                <a:solidFill>
                  <a:schemeClr val="bg1"/>
                </a:solidFill>
                <a:latin typeface="+mn-lt"/>
                <a:ea typeface="Lato Medium" panose="020F0502020204030203" pitchFamily="34" charset="0"/>
                <a:cs typeface="Lato Medium" panose="020F0502020204030203" pitchFamily="34" charset="0"/>
              </a:defRPr>
            </a:lvl1pPr>
            <a:lvl2pPr marL="457200" indent="0" algn="ctr" defTabSz="914400" rtl="0" eaLnBrk="1" latinLnBrk="0" hangingPunct="1">
              <a:lnSpc>
                <a:spcPts val="1900"/>
              </a:lnSpc>
              <a:spcBef>
                <a:spcPts val="0"/>
              </a:spcBef>
              <a:spcAft>
                <a:spcPts val="0"/>
              </a:spcAft>
              <a:buClr>
                <a:schemeClr val="bg2"/>
              </a:buClr>
              <a:buFont typeface="Arial" panose="020B0604020202020204" pitchFamily="34" charset="0"/>
              <a:buNone/>
              <a:defRPr sz="1600" b="0" i="0" kern="1200">
                <a:solidFill>
                  <a:schemeClr val="tx1">
                    <a:tint val="75000"/>
                  </a:schemeClr>
                </a:solidFill>
                <a:latin typeface="+mn-lt"/>
                <a:ea typeface="+mn-ea"/>
                <a:cs typeface="+mn-cs"/>
              </a:defRPr>
            </a:lvl2pPr>
            <a:lvl3pPr marL="914400" indent="0" algn="ctr" defTabSz="914400" rtl="0" eaLnBrk="1" latinLnBrk="0" hangingPunct="1">
              <a:lnSpc>
                <a:spcPts val="1900"/>
              </a:lnSpc>
              <a:spcBef>
                <a:spcPts val="0"/>
              </a:spcBef>
              <a:spcAft>
                <a:spcPts val="0"/>
              </a:spcAft>
              <a:buClr>
                <a:schemeClr val="accent4"/>
              </a:buClr>
              <a:buFont typeface="Arial" panose="020B0604020202020204" pitchFamily="34" charset="0"/>
              <a:buNone/>
              <a:defRPr sz="1600" b="0" i="0" kern="1200">
                <a:solidFill>
                  <a:schemeClr val="tx1">
                    <a:tint val="75000"/>
                  </a:schemeClr>
                </a:solidFill>
                <a:latin typeface="+mn-lt"/>
                <a:ea typeface="+mn-ea"/>
                <a:cs typeface="+mn-cs"/>
              </a:defRPr>
            </a:lvl3pPr>
            <a:lvl4pPr marL="1371600" indent="0" algn="ctr"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bg2"/>
                </a:solidFill>
                <a:latin typeface="Arial Rounded MT Bold" pitchFamily="34" charset="0"/>
              </a:rPr>
              <a:t>Giovanna Guidone</a:t>
            </a:r>
          </a:p>
          <a:p>
            <a:r>
              <a:rPr lang="en-GB" sz="2400" dirty="0" err="1" smtClean="0">
                <a:solidFill>
                  <a:schemeClr val="bg2"/>
                </a:solidFill>
                <a:latin typeface="Arial Rounded MT Bold" pitchFamily="34" charset="0"/>
              </a:rPr>
              <a:t>Liceo</a:t>
            </a:r>
            <a:r>
              <a:rPr lang="en-GB" sz="2400" dirty="0" smtClean="0">
                <a:solidFill>
                  <a:schemeClr val="bg2"/>
                </a:solidFill>
                <a:latin typeface="Arial Rounded MT Bold" pitchFamily="34" charset="0"/>
              </a:rPr>
              <a:t> </a:t>
            </a:r>
            <a:r>
              <a:rPr lang="en-GB" sz="2400" dirty="0" err="1" smtClean="0">
                <a:solidFill>
                  <a:schemeClr val="bg2"/>
                </a:solidFill>
                <a:latin typeface="Arial Rounded MT Bold" pitchFamily="34" charset="0"/>
              </a:rPr>
              <a:t>Scientifico</a:t>
            </a:r>
            <a:r>
              <a:rPr lang="en-GB" sz="2400" dirty="0" smtClean="0">
                <a:solidFill>
                  <a:schemeClr val="bg2"/>
                </a:solidFill>
                <a:latin typeface="Arial Rounded MT Bold" pitchFamily="34" charset="0"/>
              </a:rPr>
              <a:t> </a:t>
            </a:r>
            <a:r>
              <a:rPr lang="en-GB" sz="2400" dirty="0" err="1" smtClean="0">
                <a:solidFill>
                  <a:schemeClr val="bg2"/>
                </a:solidFill>
                <a:latin typeface="Arial Rounded MT Bold" pitchFamily="34" charset="0"/>
              </a:rPr>
              <a:t>Fermo</a:t>
            </a:r>
            <a:endParaRPr lang="en-GB" sz="2400" dirty="0">
              <a:solidFill>
                <a:schemeClr val="bg2"/>
              </a:solidFill>
              <a:latin typeface="Arial Rounded MT Bold" pitchFamily="34" charset="0"/>
            </a:endParaRPr>
          </a:p>
        </p:txBody>
      </p:sp>
      <p:pic>
        <p:nvPicPr>
          <p:cNvPr id="8" name="Segnaposto immagine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357" r="3357"/>
          <a:stretch>
            <a:fillRect/>
          </a:stretch>
        </p:blipFill>
        <p:spPr/>
      </p:pic>
    </p:spTree>
    <p:extLst>
      <p:ext uri="{BB962C8B-B14F-4D97-AF65-F5344CB8AC3E}">
        <p14:creationId xmlns:p14="http://schemas.microsoft.com/office/powerpoint/2010/main" val="444176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622001" cy="1096875"/>
          </a:xfrm>
        </p:spPr>
        <p:txBody>
          <a:bodyPr/>
          <a:lstStyle/>
          <a:p>
            <a:pPr>
              <a:spcBef>
                <a:spcPts val="1600"/>
              </a:spcBef>
            </a:pPr>
            <a:r>
              <a:rPr lang="it-IT" altLang="it-IT" sz="3600" dirty="0" smtClean="0"/>
              <a:t>…</a:t>
            </a:r>
            <a:r>
              <a:rPr lang="it-IT" altLang="it-IT" sz="3600" dirty="0"/>
              <a:t> </a:t>
            </a:r>
            <a:r>
              <a:rPr lang="it-IT" altLang="it-IT" sz="3600" dirty="0" smtClean="0"/>
              <a:t>e costruttivismo …</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7</a:t>
            </a:fld>
            <a:endParaRPr lang="en-GB" dirty="0"/>
          </a:p>
        </p:txBody>
      </p:sp>
      <p:sp>
        <p:nvSpPr>
          <p:cNvPr id="3" name="Segnaposto testo 2"/>
          <p:cNvSpPr>
            <a:spLocks noGrp="1"/>
          </p:cNvSpPr>
          <p:nvPr>
            <p:ph type="body" sz="quarter" idx="10"/>
          </p:nvPr>
        </p:nvSpPr>
        <p:spPr/>
        <p:txBody>
          <a:bodyPr/>
          <a:lstStyle/>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271" y="1500118"/>
            <a:ext cx="6871157" cy="4320111"/>
          </a:xfrm>
          <a:prstGeom prst="rect">
            <a:avLst/>
          </a:prstGeom>
        </p:spPr>
      </p:pic>
    </p:spTree>
    <p:extLst>
      <p:ext uri="{BB962C8B-B14F-4D97-AF65-F5344CB8AC3E}">
        <p14:creationId xmlns:p14="http://schemas.microsoft.com/office/powerpoint/2010/main" val="3283892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388" y="2445920"/>
            <a:ext cx="3977418" cy="1811282"/>
          </a:xfrm>
        </p:spPr>
        <p:txBody>
          <a:bodyPr/>
          <a:lstStyle/>
          <a:p>
            <a:pPr algn="ctr"/>
            <a:r>
              <a:rPr lang="en-GB" i="1" dirty="0" smtClean="0">
                <a:solidFill>
                  <a:srgbClr val="FF0000"/>
                </a:solidFill>
              </a:rPr>
              <a:t>Per </a:t>
            </a:r>
            <a:r>
              <a:rPr lang="en-GB" i="1" dirty="0" err="1" smtClean="0">
                <a:solidFill>
                  <a:srgbClr val="FF0000"/>
                </a:solidFill>
              </a:rPr>
              <a:t>saperne</a:t>
            </a:r>
            <a:r>
              <a:rPr lang="en-GB" i="1" dirty="0" smtClean="0">
                <a:solidFill>
                  <a:srgbClr val="FF0000"/>
                </a:solidFill>
              </a:rPr>
              <a:t> di </a:t>
            </a:r>
            <a:r>
              <a:rPr lang="en-GB" i="1" dirty="0" err="1" smtClean="0">
                <a:solidFill>
                  <a:srgbClr val="FF0000"/>
                </a:solidFill>
              </a:rPr>
              <a:t>più</a:t>
            </a:r>
            <a:r>
              <a:rPr lang="en-GB" i="1" dirty="0" smtClean="0">
                <a:solidFill>
                  <a:srgbClr val="FF0000"/>
                </a:solidFill>
              </a:rPr>
              <a:t>…</a:t>
            </a:r>
            <a:endParaRPr lang="en-US" sz="2800" i="1" dirty="0">
              <a:solidFill>
                <a:srgbClr val="FF0000"/>
              </a:solidFill>
            </a:endParaRPr>
          </a:p>
        </p:txBody>
      </p:sp>
      <p:sp>
        <p:nvSpPr>
          <p:cNvPr id="3" name="Subtitle 2"/>
          <p:cNvSpPr>
            <a:spLocks noGrp="1"/>
          </p:cNvSpPr>
          <p:nvPr>
            <p:ph type="subTitle" idx="1"/>
          </p:nvPr>
        </p:nvSpPr>
        <p:spPr>
          <a:xfrm>
            <a:off x="311618" y="4222268"/>
            <a:ext cx="3397250" cy="845492"/>
          </a:xfrm>
        </p:spPr>
        <p:txBody>
          <a:bodyPr/>
          <a:lstStyle/>
          <a:p>
            <a:r>
              <a:rPr lang="en-GB" dirty="0" smtClean="0">
                <a:latin typeface="Arial Rounded MT Bold" pitchFamily="34" charset="0"/>
              </a:rPr>
              <a:t>Silvia Benvenuti</a:t>
            </a:r>
          </a:p>
          <a:p>
            <a:r>
              <a:rPr lang="en-GB" dirty="0" smtClean="0">
                <a:latin typeface="Arial Rounded MT Bold" pitchFamily="34" charset="0"/>
              </a:rPr>
              <a:t>Università di Bologna</a:t>
            </a:r>
            <a:endParaRPr lang="en-GB" dirty="0">
              <a:latin typeface="Arial Rounded MT Bold" pitchFamily="34" charset="0"/>
            </a:endParaRPr>
          </a:p>
        </p:txBody>
      </p:sp>
      <p:sp>
        <p:nvSpPr>
          <p:cNvPr id="4" name="Text Placeholder 3"/>
          <p:cNvSpPr>
            <a:spLocks noGrp="1"/>
          </p:cNvSpPr>
          <p:nvPr>
            <p:ph type="body" sz="quarter" idx="10"/>
          </p:nvPr>
        </p:nvSpPr>
        <p:spPr>
          <a:xfrm>
            <a:off x="358525" y="5670016"/>
            <a:ext cx="3962400" cy="285750"/>
          </a:xfrm>
        </p:spPr>
        <p:txBody>
          <a:bodyPr/>
          <a:lstStyle/>
          <a:p>
            <a:r>
              <a:rPr lang="it-IT" b="1" dirty="0">
                <a:solidFill>
                  <a:schemeClr val="accent1">
                    <a:lumMod val="60000"/>
                    <a:lumOff val="40000"/>
                  </a:schemeClr>
                </a:solidFill>
              </a:rPr>
              <a:t>Tra scuola e società:</a:t>
            </a:r>
          </a:p>
          <a:p>
            <a:r>
              <a:rPr lang="it-IT" b="1" dirty="0">
                <a:solidFill>
                  <a:schemeClr val="accent1">
                    <a:lumMod val="60000"/>
                    <a:lumOff val="40000"/>
                  </a:schemeClr>
                </a:solidFill>
              </a:rPr>
              <a:t>la sfida di insegnare </a:t>
            </a:r>
            <a:r>
              <a:rPr lang="it-IT" b="1" dirty="0" smtClean="0">
                <a:solidFill>
                  <a:schemeClr val="accent1">
                    <a:lumMod val="60000"/>
                    <a:lumOff val="40000"/>
                  </a:schemeClr>
                </a:solidFill>
              </a:rPr>
              <a:t>matematica</a:t>
            </a:r>
          </a:p>
          <a:p>
            <a:r>
              <a:rPr lang="it-IT" b="1" dirty="0" err="1" smtClean="0">
                <a:solidFill>
                  <a:schemeClr val="accent1">
                    <a:lumMod val="60000"/>
                    <a:lumOff val="40000"/>
                  </a:schemeClr>
                </a:solidFill>
                <a:latin typeface="Arial Rounded MT Bold" pitchFamily="34" charset="0"/>
              </a:rPr>
              <a:t>Pristem</a:t>
            </a:r>
            <a:r>
              <a:rPr lang="it-IT" b="1" dirty="0" smtClean="0">
                <a:solidFill>
                  <a:schemeClr val="accent1">
                    <a:lumMod val="60000"/>
                    <a:lumOff val="40000"/>
                  </a:schemeClr>
                </a:solidFill>
                <a:latin typeface="Arial Rounded MT Bold" pitchFamily="34" charset="0"/>
              </a:rPr>
              <a:t> – Bologna, 4-6/10/2019</a:t>
            </a:r>
            <a:endParaRPr lang="en-US" dirty="0">
              <a:solidFill>
                <a:schemeClr val="accent1">
                  <a:lumMod val="60000"/>
                  <a:lumOff val="40000"/>
                </a:schemeClr>
              </a:solidFill>
              <a:latin typeface="Arial Rounded MT Bold" pitchFamily="34" charset="0"/>
            </a:endParaRPr>
          </a:p>
        </p:txBody>
      </p:sp>
      <p:pic>
        <p:nvPicPr>
          <p:cNvPr id="6" name="Segnaposto immagine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052" r="25052"/>
          <a:stretch>
            <a:fillRect/>
          </a:stretch>
        </p:blipFill>
        <p:spPr/>
      </p:pic>
      <p:sp>
        <p:nvSpPr>
          <p:cNvPr id="9" name="Subtitle 2"/>
          <p:cNvSpPr txBox="1">
            <a:spLocks/>
          </p:cNvSpPr>
          <p:nvPr/>
        </p:nvSpPr>
        <p:spPr>
          <a:xfrm>
            <a:off x="5427911" y="5855126"/>
            <a:ext cx="3397250" cy="845492"/>
          </a:xfrm>
          <a:prstGeom prst="rect">
            <a:avLst/>
          </a:prstGeom>
        </p:spPr>
        <p:txBody>
          <a:bodyPr vert="horz" lIns="0" tIns="0" rIns="0" bIns="0" rtlCol="0">
            <a:noAutofit/>
          </a:bodyPr>
          <a:lstStyle>
            <a:lvl1pPr marL="0" indent="0" algn="l" defTabSz="914400" rtl="0" eaLnBrk="1" latinLnBrk="0" hangingPunct="1">
              <a:lnSpc>
                <a:spcPts val="2400"/>
              </a:lnSpc>
              <a:spcBef>
                <a:spcPts val="0"/>
              </a:spcBef>
              <a:spcAft>
                <a:spcPts val="0"/>
              </a:spcAft>
              <a:buFont typeface="Arial" pitchFamily="34" charset="0"/>
              <a:buNone/>
              <a:defRPr sz="1800" b="0" i="0" kern="1200">
                <a:solidFill>
                  <a:schemeClr val="bg1"/>
                </a:solidFill>
                <a:latin typeface="+mn-lt"/>
                <a:ea typeface="Lato Medium" panose="020F0502020204030203" pitchFamily="34" charset="0"/>
                <a:cs typeface="Lato Medium" panose="020F0502020204030203" pitchFamily="34" charset="0"/>
              </a:defRPr>
            </a:lvl1pPr>
            <a:lvl2pPr marL="457200" indent="0" algn="ctr" defTabSz="914400" rtl="0" eaLnBrk="1" latinLnBrk="0" hangingPunct="1">
              <a:lnSpc>
                <a:spcPts val="1900"/>
              </a:lnSpc>
              <a:spcBef>
                <a:spcPts val="0"/>
              </a:spcBef>
              <a:spcAft>
                <a:spcPts val="0"/>
              </a:spcAft>
              <a:buClr>
                <a:schemeClr val="bg2"/>
              </a:buClr>
              <a:buFont typeface="Arial" panose="020B0604020202020204" pitchFamily="34" charset="0"/>
              <a:buNone/>
              <a:defRPr sz="1600" b="0" i="0" kern="1200">
                <a:solidFill>
                  <a:schemeClr val="tx1">
                    <a:tint val="75000"/>
                  </a:schemeClr>
                </a:solidFill>
                <a:latin typeface="+mn-lt"/>
                <a:ea typeface="+mn-ea"/>
                <a:cs typeface="+mn-cs"/>
              </a:defRPr>
            </a:lvl2pPr>
            <a:lvl3pPr marL="914400" indent="0" algn="ctr" defTabSz="914400" rtl="0" eaLnBrk="1" latinLnBrk="0" hangingPunct="1">
              <a:lnSpc>
                <a:spcPts val="1900"/>
              </a:lnSpc>
              <a:spcBef>
                <a:spcPts val="0"/>
              </a:spcBef>
              <a:spcAft>
                <a:spcPts val="0"/>
              </a:spcAft>
              <a:buClr>
                <a:schemeClr val="accent4"/>
              </a:buClr>
              <a:buFont typeface="Arial" panose="020B0604020202020204" pitchFamily="34" charset="0"/>
              <a:buNone/>
              <a:defRPr sz="1600" b="0" i="0" kern="1200">
                <a:solidFill>
                  <a:schemeClr val="tx1">
                    <a:tint val="75000"/>
                  </a:schemeClr>
                </a:solidFill>
                <a:latin typeface="+mn-lt"/>
                <a:ea typeface="+mn-ea"/>
                <a:cs typeface="+mn-cs"/>
              </a:defRPr>
            </a:lvl3pPr>
            <a:lvl4pPr marL="1371600" indent="0" algn="ctr"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bg2"/>
                </a:solidFill>
                <a:latin typeface="Arial Rounded MT Bold" pitchFamily="34" charset="0"/>
              </a:rPr>
              <a:t>Giovanna Guidone</a:t>
            </a:r>
          </a:p>
          <a:p>
            <a:r>
              <a:rPr lang="en-GB" sz="2400" dirty="0" err="1" smtClean="0">
                <a:solidFill>
                  <a:schemeClr val="bg2"/>
                </a:solidFill>
                <a:latin typeface="Arial Rounded MT Bold" pitchFamily="34" charset="0"/>
              </a:rPr>
              <a:t>Liceo</a:t>
            </a:r>
            <a:r>
              <a:rPr lang="en-GB" sz="2400" dirty="0" smtClean="0">
                <a:solidFill>
                  <a:schemeClr val="bg2"/>
                </a:solidFill>
                <a:latin typeface="Arial Rounded MT Bold" pitchFamily="34" charset="0"/>
              </a:rPr>
              <a:t> </a:t>
            </a:r>
            <a:r>
              <a:rPr lang="en-GB" sz="2400" dirty="0" err="1" smtClean="0">
                <a:solidFill>
                  <a:schemeClr val="bg2"/>
                </a:solidFill>
                <a:latin typeface="Arial Rounded MT Bold" pitchFamily="34" charset="0"/>
              </a:rPr>
              <a:t>Scientifico</a:t>
            </a:r>
            <a:r>
              <a:rPr lang="en-GB" sz="2400" dirty="0" smtClean="0">
                <a:solidFill>
                  <a:schemeClr val="bg2"/>
                </a:solidFill>
                <a:latin typeface="Arial Rounded MT Bold" pitchFamily="34" charset="0"/>
              </a:rPr>
              <a:t> </a:t>
            </a:r>
            <a:r>
              <a:rPr lang="en-GB" sz="2400" dirty="0" err="1" smtClean="0">
                <a:solidFill>
                  <a:schemeClr val="bg2"/>
                </a:solidFill>
                <a:latin typeface="Arial Rounded MT Bold" pitchFamily="34" charset="0"/>
              </a:rPr>
              <a:t>Fermo</a:t>
            </a:r>
            <a:endParaRPr lang="en-GB" sz="2400" dirty="0">
              <a:solidFill>
                <a:schemeClr val="bg2"/>
              </a:solidFill>
              <a:latin typeface="Arial Rounded MT Bold" pitchFamily="34" charset="0"/>
            </a:endParaRPr>
          </a:p>
        </p:txBody>
      </p:sp>
    </p:spTree>
    <p:extLst>
      <p:ext uri="{BB962C8B-B14F-4D97-AF65-F5344CB8AC3E}">
        <p14:creationId xmlns:p14="http://schemas.microsoft.com/office/powerpoint/2010/main" val="39620705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033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956427" cy="1096875"/>
          </a:xfrm>
        </p:spPr>
        <p:txBody>
          <a:bodyPr/>
          <a:lstStyle/>
          <a:p>
            <a:pPr>
              <a:spcBef>
                <a:spcPts val="1600"/>
              </a:spcBef>
            </a:pPr>
            <a:r>
              <a:rPr lang="it-IT" altLang="it-IT" sz="3600" dirty="0" smtClean="0"/>
              <a:t>… alle teorie della personalità</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8</a:t>
            </a:fld>
            <a:endParaRPr lang="en-GB" dirty="0"/>
          </a:p>
        </p:txBody>
      </p:sp>
      <p:sp>
        <p:nvSpPr>
          <p:cNvPr id="3" name="Segnaposto testo 2"/>
          <p:cNvSpPr>
            <a:spLocks noGrp="1"/>
          </p:cNvSpPr>
          <p:nvPr>
            <p:ph type="body" sz="quarter" idx="10"/>
          </p:nvPr>
        </p:nvSpPr>
        <p:spPr/>
        <p:txBody>
          <a:bodyPr/>
          <a:lstStyle/>
          <a:p>
            <a:endParaRPr lang="it-IT"/>
          </a:p>
        </p:txBody>
      </p:sp>
      <p:sp>
        <p:nvSpPr>
          <p:cNvPr id="9" name="Text Box 3"/>
          <p:cNvSpPr txBox="1">
            <a:spLocks noChangeArrowheads="1"/>
          </p:cNvSpPr>
          <p:nvPr/>
        </p:nvSpPr>
        <p:spPr bwMode="auto">
          <a:xfrm>
            <a:off x="6637106" y="1440550"/>
            <a:ext cx="275825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Char char="Ø"/>
            </a:pPr>
            <a:r>
              <a:rPr lang="it-IT" altLang="it-IT" sz="2800" dirty="0">
                <a:solidFill>
                  <a:schemeClr val="bg2"/>
                </a:solidFill>
                <a:latin typeface="Times New Roman" panose="02020603050405020304" pitchFamily="18" charset="0"/>
              </a:rPr>
              <a:t>D</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Goleman</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int</a:t>
            </a:r>
            <a:r>
              <a:rPr lang="it-IT" altLang="it-IT" sz="2800" dirty="0" smtClean="0">
                <a:solidFill>
                  <a:schemeClr val="bg2"/>
                </a:solidFill>
                <a:latin typeface="Times New Roman" panose="02020603050405020304" pitchFamily="18" charset="0"/>
              </a:rPr>
              <a:t>. emotiva)</a:t>
            </a: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a:solidFill>
                  <a:schemeClr val="bg2"/>
                </a:solidFill>
                <a:latin typeface="Times New Roman" panose="02020603050405020304" pitchFamily="18" charset="0"/>
              </a:rPr>
              <a:t>H</a:t>
            </a:r>
            <a:r>
              <a:rPr lang="it-IT" altLang="it-IT" sz="2800" dirty="0" smtClean="0">
                <a:solidFill>
                  <a:schemeClr val="bg2"/>
                </a:solidFill>
                <a:latin typeface="Times New Roman" panose="02020603050405020304" pitchFamily="18" charset="0"/>
              </a:rPr>
              <a:t>. Gardner </a:t>
            </a:r>
          </a:p>
          <a:p>
            <a:pPr eaLnBrk="1" hangingPunct="1"/>
            <a:r>
              <a:rPr lang="it-IT" altLang="it-IT" sz="2800" dirty="0" smtClean="0">
                <a:solidFill>
                  <a:schemeClr val="bg2"/>
                </a:solidFill>
                <a:latin typeface="Times New Roman" panose="02020603050405020304" pitchFamily="18" charset="0"/>
              </a:rPr>
              <a:t>(</a:t>
            </a:r>
            <a:r>
              <a:rPr lang="it-IT" altLang="it-IT" sz="2800" dirty="0" err="1" smtClean="0">
                <a:solidFill>
                  <a:schemeClr val="bg2"/>
                </a:solidFill>
                <a:latin typeface="Times New Roman" panose="02020603050405020304" pitchFamily="18" charset="0"/>
              </a:rPr>
              <a:t>int</a:t>
            </a:r>
            <a:r>
              <a:rPr lang="it-IT" altLang="it-IT" sz="2800" dirty="0" smtClean="0">
                <a:solidFill>
                  <a:schemeClr val="bg2"/>
                </a:solidFill>
                <a:latin typeface="Times New Roman" panose="02020603050405020304" pitchFamily="18" charset="0"/>
              </a:rPr>
              <a:t>. multiple)</a:t>
            </a: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smtClean="0">
                <a:solidFill>
                  <a:schemeClr val="bg2"/>
                </a:solidFill>
                <a:latin typeface="Times New Roman" panose="02020603050405020304" pitchFamily="18" charset="0"/>
              </a:rPr>
              <a:t>C. </a:t>
            </a:r>
            <a:r>
              <a:rPr lang="it-IT" altLang="it-IT" sz="2800" dirty="0" err="1" smtClean="0">
                <a:solidFill>
                  <a:schemeClr val="bg2"/>
                </a:solidFill>
                <a:latin typeface="Times New Roman" panose="02020603050405020304" pitchFamily="18" charset="0"/>
              </a:rPr>
              <a:t>Rogers</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appr</a:t>
            </a:r>
            <a:r>
              <a:rPr lang="it-IT" altLang="it-IT" sz="2800" dirty="0" smtClean="0">
                <a:solidFill>
                  <a:schemeClr val="bg2"/>
                </a:solidFill>
                <a:latin typeface="Times New Roman" panose="02020603050405020304" pitchFamily="18" charset="0"/>
              </a:rPr>
              <a:t>. significativo)</a:t>
            </a:r>
            <a:endParaRPr lang="it-IT" altLang="it-IT" sz="2800" dirty="0">
              <a:solidFill>
                <a:schemeClr val="bg2"/>
              </a:solidFill>
              <a:latin typeface="Times New Roman" panose="02020603050405020304" pitchFamily="18" charset="0"/>
            </a:endParaRPr>
          </a:p>
          <a:p>
            <a:pPr eaLnBrk="1" hangingPunct="1"/>
            <a:r>
              <a:rPr lang="it-IT" altLang="it-IT" sz="2800" dirty="0">
                <a:solidFill>
                  <a:schemeClr val="bg2"/>
                </a:solidFill>
                <a:latin typeface="Times New Roman" panose="02020603050405020304" pitchFamily="18" charset="0"/>
              </a:rPr>
              <a:t> </a:t>
            </a:r>
          </a:p>
          <a:p>
            <a:pPr eaLnBrk="1" hangingPunct="1"/>
            <a:endParaRPr lang="it-IT" altLang="it-IT" sz="2800" b="1" dirty="0">
              <a:latin typeface="Times New Roman" panose="02020603050405020304" pitchFamily="18" charset="0"/>
            </a:endParaRPr>
          </a:p>
          <a:p>
            <a:pPr eaLnBrk="1" hangingPunct="1"/>
            <a:endParaRPr lang="it-IT" altLang="it-IT" sz="3200" b="1" dirty="0">
              <a:latin typeface="Times New Roman" panose="02020603050405020304" pitchFamily="18" charset="0"/>
            </a:endParaRPr>
          </a:p>
        </p:txBody>
      </p:sp>
      <p:pic>
        <p:nvPicPr>
          <p:cNvPr id="7" name="Immagine 6" descr="Schermata 2018-11-28 alle 17.00.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1144" y="1411522"/>
            <a:ext cx="4775200" cy="46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635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541338" y="417599"/>
            <a:ext cx="7956427" cy="1096875"/>
          </a:xfrm>
        </p:spPr>
        <p:txBody>
          <a:bodyPr/>
          <a:lstStyle/>
          <a:p>
            <a:pPr>
              <a:spcBef>
                <a:spcPts val="1600"/>
              </a:spcBef>
            </a:pPr>
            <a:r>
              <a:rPr lang="it-IT" altLang="it-IT" sz="3600" dirty="0" smtClean="0"/>
              <a:t>… alle teorie della personalità</a:t>
            </a:r>
            <a:endParaRPr lang="it-IT" altLang="it-IT" sz="3600" dirty="0"/>
          </a:p>
        </p:txBody>
      </p:sp>
      <p:sp>
        <p:nvSpPr>
          <p:cNvPr id="2" name="Segnaposto numero diapositiva 1"/>
          <p:cNvSpPr>
            <a:spLocks noGrp="1"/>
          </p:cNvSpPr>
          <p:nvPr>
            <p:ph type="sldNum" sz="quarter" idx="4"/>
          </p:nvPr>
        </p:nvSpPr>
        <p:spPr/>
        <p:txBody>
          <a:bodyPr/>
          <a:lstStyle/>
          <a:p>
            <a:fld id="{DDBE135E-2566-4748-853C-8A3B78F0FB00}" type="slidenum">
              <a:rPr lang="en-GB" smtClean="0"/>
              <a:pPr/>
              <a:t>9</a:t>
            </a:fld>
            <a:endParaRPr lang="en-GB" dirty="0"/>
          </a:p>
        </p:txBody>
      </p:sp>
      <p:sp>
        <p:nvSpPr>
          <p:cNvPr id="3" name="Segnaposto testo 2"/>
          <p:cNvSpPr>
            <a:spLocks noGrp="1"/>
          </p:cNvSpPr>
          <p:nvPr>
            <p:ph type="body" sz="quarter" idx="10"/>
          </p:nvPr>
        </p:nvSpPr>
        <p:spPr/>
        <p:txBody>
          <a:bodyPr/>
          <a:lstStyle/>
          <a:p>
            <a:endParaRPr lang="it-IT"/>
          </a:p>
        </p:txBody>
      </p:sp>
      <p:pic>
        <p:nvPicPr>
          <p:cNvPr id="8" name="Immagine 3"/>
          <p:cNvPicPr>
            <a:picLocks noChangeAspect="1"/>
          </p:cNvPicPr>
          <p:nvPr/>
        </p:nvPicPr>
        <p:blipFill rotWithShape="1">
          <a:blip r:embed="rId3">
            <a:extLst>
              <a:ext uri="{28A0092B-C50C-407E-A947-70E740481C1C}">
                <a14:useLocalDpi xmlns:a14="http://schemas.microsoft.com/office/drawing/2010/main" val="0"/>
              </a:ext>
            </a:extLst>
          </a:blip>
          <a:srcRect r="20614"/>
          <a:stretch/>
        </p:blipFill>
        <p:spPr bwMode="auto">
          <a:xfrm>
            <a:off x="349211" y="1440550"/>
            <a:ext cx="6287895" cy="436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6637106" y="1440550"/>
            <a:ext cx="275825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Char char="Ø"/>
            </a:pPr>
            <a:r>
              <a:rPr lang="it-IT" altLang="it-IT" sz="2800" dirty="0">
                <a:solidFill>
                  <a:schemeClr val="bg2"/>
                </a:solidFill>
                <a:latin typeface="Times New Roman" panose="02020603050405020304" pitchFamily="18" charset="0"/>
              </a:rPr>
              <a:t>D</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Goleman</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int</a:t>
            </a:r>
            <a:r>
              <a:rPr lang="it-IT" altLang="it-IT" sz="2800" dirty="0" smtClean="0">
                <a:solidFill>
                  <a:schemeClr val="bg2"/>
                </a:solidFill>
                <a:latin typeface="Times New Roman" panose="02020603050405020304" pitchFamily="18" charset="0"/>
              </a:rPr>
              <a:t>. emotiva)</a:t>
            </a: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a:solidFill>
                  <a:schemeClr val="bg2"/>
                </a:solidFill>
                <a:latin typeface="Times New Roman" panose="02020603050405020304" pitchFamily="18" charset="0"/>
              </a:rPr>
              <a:t>H</a:t>
            </a:r>
            <a:r>
              <a:rPr lang="it-IT" altLang="it-IT" sz="2800" dirty="0" smtClean="0">
                <a:solidFill>
                  <a:schemeClr val="bg2"/>
                </a:solidFill>
                <a:latin typeface="Times New Roman" panose="02020603050405020304" pitchFamily="18" charset="0"/>
              </a:rPr>
              <a:t>. Gardner </a:t>
            </a:r>
          </a:p>
          <a:p>
            <a:pPr eaLnBrk="1" hangingPunct="1"/>
            <a:r>
              <a:rPr lang="it-IT" altLang="it-IT" sz="2800" dirty="0" smtClean="0">
                <a:solidFill>
                  <a:schemeClr val="bg2"/>
                </a:solidFill>
                <a:latin typeface="Times New Roman" panose="02020603050405020304" pitchFamily="18" charset="0"/>
              </a:rPr>
              <a:t>(</a:t>
            </a:r>
            <a:r>
              <a:rPr lang="it-IT" altLang="it-IT" sz="2800" dirty="0" err="1" smtClean="0">
                <a:solidFill>
                  <a:schemeClr val="bg2"/>
                </a:solidFill>
                <a:latin typeface="Times New Roman" panose="02020603050405020304" pitchFamily="18" charset="0"/>
              </a:rPr>
              <a:t>int</a:t>
            </a:r>
            <a:r>
              <a:rPr lang="it-IT" altLang="it-IT" sz="2800" dirty="0" smtClean="0">
                <a:solidFill>
                  <a:schemeClr val="bg2"/>
                </a:solidFill>
                <a:latin typeface="Times New Roman" panose="02020603050405020304" pitchFamily="18" charset="0"/>
              </a:rPr>
              <a:t>. multiple)</a:t>
            </a: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endParaRPr lang="it-IT" altLang="it-IT" sz="2800" dirty="0">
              <a:solidFill>
                <a:schemeClr val="bg2"/>
              </a:solidFill>
              <a:latin typeface="Times New Roman" panose="02020603050405020304" pitchFamily="18" charset="0"/>
            </a:endParaRPr>
          </a:p>
          <a:p>
            <a:pPr eaLnBrk="1" hangingPunct="1">
              <a:buFont typeface="Wingdings" panose="05000000000000000000" pitchFamily="2" charset="2"/>
              <a:buChar char="Ø"/>
            </a:pPr>
            <a:r>
              <a:rPr lang="it-IT" altLang="it-IT" sz="2800" dirty="0" smtClean="0">
                <a:solidFill>
                  <a:schemeClr val="bg2"/>
                </a:solidFill>
                <a:latin typeface="Times New Roman" panose="02020603050405020304" pitchFamily="18" charset="0"/>
              </a:rPr>
              <a:t>C. </a:t>
            </a:r>
            <a:r>
              <a:rPr lang="it-IT" altLang="it-IT" sz="2800" dirty="0" err="1" smtClean="0">
                <a:solidFill>
                  <a:schemeClr val="bg2"/>
                </a:solidFill>
                <a:latin typeface="Times New Roman" panose="02020603050405020304" pitchFamily="18" charset="0"/>
              </a:rPr>
              <a:t>Rogers</a:t>
            </a:r>
            <a:r>
              <a:rPr lang="it-IT" altLang="it-IT" sz="2800" dirty="0" smtClean="0">
                <a:solidFill>
                  <a:schemeClr val="bg2"/>
                </a:solidFill>
                <a:latin typeface="Times New Roman" panose="02020603050405020304" pitchFamily="18" charset="0"/>
              </a:rPr>
              <a:t> (</a:t>
            </a:r>
            <a:r>
              <a:rPr lang="it-IT" altLang="it-IT" sz="2800" dirty="0" err="1" smtClean="0">
                <a:solidFill>
                  <a:schemeClr val="bg2"/>
                </a:solidFill>
                <a:latin typeface="Times New Roman" panose="02020603050405020304" pitchFamily="18" charset="0"/>
              </a:rPr>
              <a:t>appr</a:t>
            </a:r>
            <a:r>
              <a:rPr lang="it-IT" altLang="it-IT" sz="2800" dirty="0" smtClean="0">
                <a:solidFill>
                  <a:schemeClr val="bg2"/>
                </a:solidFill>
                <a:latin typeface="Times New Roman" panose="02020603050405020304" pitchFamily="18" charset="0"/>
              </a:rPr>
              <a:t>. significativo)</a:t>
            </a:r>
            <a:endParaRPr lang="it-IT" altLang="it-IT" sz="2800" dirty="0">
              <a:solidFill>
                <a:schemeClr val="bg2"/>
              </a:solidFill>
              <a:latin typeface="Times New Roman" panose="02020603050405020304" pitchFamily="18" charset="0"/>
            </a:endParaRPr>
          </a:p>
          <a:p>
            <a:pPr eaLnBrk="1" hangingPunct="1"/>
            <a:r>
              <a:rPr lang="it-IT" altLang="it-IT" sz="2800" dirty="0">
                <a:solidFill>
                  <a:schemeClr val="bg2"/>
                </a:solidFill>
                <a:latin typeface="Times New Roman" panose="02020603050405020304" pitchFamily="18" charset="0"/>
              </a:rPr>
              <a:t> </a:t>
            </a:r>
          </a:p>
          <a:p>
            <a:pPr eaLnBrk="1" hangingPunct="1"/>
            <a:endParaRPr lang="it-IT" altLang="it-IT" sz="2800" b="1" dirty="0">
              <a:latin typeface="Times New Roman" panose="02020603050405020304" pitchFamily="18" charset="0"/>
            </a:endParaRPr>
          </a:p>
          <a:p>
            <a:pPr eaLnBrk="1" hangingPunct="1"/>
            <a:endParaRPr lang="it-IT" altLang="it-IT" sz="3200" b="1" dirty="0">
              <a:latin typeface="Times New Roman" panose="02020603050405020304" pitchFamily="18" charset="0"/>
            </a:endParaRPr>
          </a:p>
        </p:txBody>
      </p:sp>
    </p:spTree>
    <p:extLst>
      <p:ext uri="{BB962C8B-B14F-4D97-AF65-F5344CB8AC3E}">
        <p14:creationId xmlns:p14="http://schemas.microsoft.com/office/powerpoint/2010/main" val="4137240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8111</TotalTime>
  <Words>6185</Words>
  <Application>Microsoft Office PowerPoint</Application>
  <PresentationFormat>Presentazione su schermo (4:3)</PresentationFormat>
  <Paragraphs>443</Paragraphs>
  <Slides>71</Slides>
  <Notes>66</Notes>
  <HiddenSlides>0</HiddenSlides>
  <MMClips>8</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2</vt:i4>
      </vt:variant>
      <vt:variant>
        <vt:lpstr>Titoli diapositive</vt:lpstr>
      </vt:variant>
      <vt:variant>
        <vt:i4>71</vt:i4>
      </vt:variant>
    </vt:vector>
  </HeadingPairs>
  <TitlesOfParts>
    <vt:vector size="86" baseType="lpstr">
      <vt:lpstr>ＭＳ Ｐゴシック</vt:lpstr>
      <vt:lpstr>Algerian</vt:lpstr>
      <vt:lpstr>Arial</vt:lpstr>
      <vt:lpstr>Arial Rounded MT Bold</vt:lpstr>
      <vt:lpstr>Calibri</vt:lpstr>
      <vt:lpstr>Geneva</vt:lpstr>
      <vt:lpstr>Horley Old Style MT</vt:lpstr>
      <vt:lpstr>Lato Light</vt:lpstr>
      <vt:lpstr>Lato Medium</vt:lpstr>
      <vt:lpstr>Times New Roman</vt:lpstr>
      <vt:lpstr>Verdana</vt:lpstr>
      <vt:lpstr>Wingdings</vt:lpstr>
      <vt:lpstr>Pearson</vt:lpstr>
      <vt:lpstr>Image</vt:lpstr>
      <vt:lpstr>Immagine bitmap</vt:lpstr>
      <vt:lpstr>Matematica TRASVERSALE:  proposte interdisciplinari per il biennio </vt:lpstr>
      <vt:lpstr>Multi – o – inter – disciplinare?!</vt:lpstr>
      <vt:lpstr>Dal modello di senso comune …</vt:lpstr>
      <vt:lpstr>Dal modello di senso comune …</vt:lpstr>
      <vt:lpstr>… passando per cognitivismo …</vt:lpstr>
      <vt:lpstr>… e costruttivismo …</vt:lpstr>
      <vt:lpstr>… e costruttivismo …</vt:lpstr>
      <vt:lpstr>… alle teorie della personalità</vt:lpstr>
      <vt:lpstr>… alle teorie della personalità</vt:lpstr>
      <vt:lpstr>La valenza didattica dell’accostamento matematica/arte: matematico vs artista</vt:lpstr>
      <vt:lpstr>La valenza didattica dell’accostamento matematica/arte: matematico vs artista</vt:lpstr>
      <vt:lpstr>Presentazione standard di PowerPoint</vt:lpstr>
      <vt:lpstr>Presentazione standard di PowerPoint</vt:lpstr>
      <vt:lpstr>Un campo troppo vasto</vt:lpstr>
      <vt:lpstr>Presentazione standard di PowerPoint</vt:lpstr>
      <vt:lpstr>Presentazione standard di PowerPoint</vt:lpstr>
      <vt:lpstr>Presentazione standard di PowerPoint</vt:lpstr>
      <vt:lpstr>Presentazione standard di PowerPoint</vt:lpstr>
      <vt:lpstr>Chi l’ha detto?!</vt:lpstr>
      <vt:lpstr>Chi l’ha detto?!</vt:lpstr>
      <vt:lpstr>Percorsi</vt:lpstr>
      <vt:lpstr>Frazioni, equazioni di primo grado, poligoni, trigonometria, …</vt:lpstr>
      <vt:lpstr>Contralto macantapiano</vt:lpstr>
      <vt:lpstr>Contralto macantapiano</vt:lpstr>
      <vt:lpstr>Contralto macantapiano</vt:lpstr>
      <vt:lpstr>Contralto macantapiano</vt:lpstr>
      <vt:lpstr>Metariflessione: perché vi racconto i fatti miei?!</vt:lpstr>
      <vt:lpstr>Metariflessione: perché vi racconto i fatti miei?!</vt:lpstr>
      <vt:lpstr>Metariflessione: perché vi racconto i fatti miei?!</vt:lpstr>
      <vt:lpstr>Metariflessione: perché vi racconto i fatti miei?!</vt:lpstr>
      <vt:lpstr>Perché alcune coppie di note stanno bene insieme e altre invece no? </vt:lpstr>
      <vt:lpstr>Perché alcune coppie di note stanno bene insieme e altre invece no? </vt:lpstr>
      <vt:lpstr>Perché alcune coppie di note stanno bene insieme e altre invece no? </vt:lpstr>
      <vt:lpstr>Il monocordo</vt:lpstr>
      <vt:lpstr>La consonanza musicale nella tradizione pitagorica</vt:lpstr>
      <vt:lpstr>Come costruire le altre note? </vt:lpstr>
      <vt:lpstr>Come costruire le altre note? </vt:lpstr>
      <vt:lpstr>Come costruire le altre note? </vt:lpstr>
      <vt:lpstr>La  dissonanza</vt:lpstr>
      <vt:lpstr>Perché alcuni accordi sono più gradevoli?! </vt:lpstr>
      <vt:lpstr>Perché alcuni accordi sono più gradevoli?! </vt:lpstr>
      <vt:lpstr>Perché alcuni accordi sono più gradevoli?! </vt:lpstr>
      <vt:lpstr>Perché alcuni accordi sono più gradevoli?! </vt:lpstr>
      <vt:lpstr>Perché alcuni accordi sono più gradevoli?! </vt:lpstr>
      <vt:lpstr>Un passo oltre</vt:lpstr>
      <vt:lpstr>Un passo oltre</vt:lpstr>
      <vt:lpstr>I battimenti</vt:lpstr>
      <vt:lpstr>Il pensiero di Helmholtz</vt:lpstr>
      <vt:lpstr>Tornando all’autofiction</vt:lpstr>
      <vt:lpstr>Il mistero della consonanza musicale</vt:lpstr>
      <vt:lpstr>Mysterium Cosmographicum (1596)</vt:lpstr>
      <vt:lpstr>I cinque poliedri regolari</vt:lpstr>
      <vt:lpstr>Mysterium Cosmographicum (1596)</vt:lpstr>
      <vt:lpstr>Mysterium Cosmographicum (1596)</vt:lpstr>
      <vt:lpstr>L’armonia del mondo secondo Keplero</vt:lpstr>
      <vt:lpstr>La terza legge, o “legge armonica”</vt:lpstr>
      <vt:lpstr>Harmonices Mundi (1618)</vt:lpstr>
      <vt:lpstr>Harmonices Mundi (1618)</vt:lpstr>
      <vt:lpstr>Harmonices Mundi (1618)</vt:lpstr>
      <vt:lpstr>Ancora trigonometria</vt:lpstr>
      <vt:lpstr>Neonati in onda</vt:lpstr>
      <vt:lpstr>Neonati in onda</vt:lpstr>
      <vt:lpstr>Cosa c’entrano i neonati?!</vt:lpstr>
      <vt:lpstr>È possibile … ascoltare la forma di un tamburo?!</vt:lpstr>
      <vt:lpstr>Verso il triennio</vt:lpstr>
      <vt:lpstr>Chiocciola logaritmica</vt:lpstr>
      <vt:lpstr>Percezione logaritmica del suono (frequenza e volume)</vt:lpstr>
      <vt:lpstr>Una quarta è sempre una quarta</vt:lpstr>
      <vt:lpstr>Per saperne di più…</vt:lpstr>
      <vt:lpstr>Per saperne di più…</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Architecture &amp; Visual Identity</dc:title>
  <dc:creator>Coulthard, Sue</dc:creator>
  <cp:lastModifiedBy>Silvia Benvenuti</cp:lastModifiedBy>
  <cp:revision>546</cp:revision>
  <dcterms:created xsi:type="dcterms:W3CDTF">2015-06-15T13:50:26Z</dcterms:created>
  <dcterms:modified xsi:type="dcterms:W3CDTF">2019-10-04T11:46:55Z</dcterms:modified>
</cp:coreProperties>
</file>