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1" r:id="rId6"/>
    <p:sldId id="291" r:id="rId7"/>
    <p:sldId id="380" r:id="rId8"/>
    <p:sldId id="316" r:id="rId9"/>
    <p:sldId id="339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57" r:id="rId33"/>
    <p:sldId id="292" r:id="rId34"/>
    <p:sldId id="305" r:id="rId35"/>
    <p:sldId id="312" r:id="rId36"/>
    <p:sldId id="297" r:id="rId37"/>
    <p:sldId id="260" r:id="rId38"/>
    <p:sldId id="313" r:id="rId39"/>
    <p:sldId id="290" r:id="rId40"/>
    <p:sldId id="307" r:id="rId41"/>
    <p:sldId id="296" r:id="rId42"/>
    <p:sldId id="289" r:id="rId43"/>
    <p:sldId id="293" r:id="rId44"/>
    <p:sldId id="294" r:id="rId45"/>
    <p:sldId id="288" r:id="rId46"/>
    <p:sldId id="303" r:id="rId47"/>
    <p:sldId id="346" r:id="rId48"/>
    <p:sldId id="314" r:id="rId49"/>
    <p:sldId id="315" r:id="rId50"/>
    <p:sldId id="286" r:id="rId51"/>
    <p:sldId id="309" r:id="rId5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D666F-8A10-0D4D-B117-5A69AAC72A4D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9707-AA19-9942-BF5F-D6C9299B58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35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37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03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76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5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35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3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03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6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7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7391-E55E-434B-A4A0-71FEE395878F}" type="datetimeFigureOut">
              <a:rPr lang="it-IT" smtClean="0"/>
              <a:t>13/03/22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5C6C-570A-1240-AD99-26C9429EC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74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</p:spTree>
    <p:extLst>
      <p:ext uri="{BB962C8B-B14F-4D97-AF65-F5344CB8AC3E}">
        <p14:creationId xmlns:p14="http://schemas.microsoft.com/office/powerpoint/2010/main" val="392820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" y="-101010"/>
            <a:ext cx="102606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1895    </a:t>
            </a:r>
            <a:r>
              <a:rPr lang="it-IT" sz="2400" dirty="0" err="1"/>
              <a:t>W</a:t>
            </a:r>
            <a:r>
              <a:rPr lang="it-IT" sz="2400" dirty="0"/>
              <a:t>. Roentgen scopre i raggi X</a:t>
            </a:r>
          </a:p>
          <a:p>
            <a:endParaRPr lang="it-IT" sz="24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9189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ont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9" y="142745"/>
            <a:ext cx="7854041" cy="599525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72510" y="6244072"/>
            <a:ext cx="727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Wilhelm Conrad Roentgen (1845-1923)</a:t>
            </a:r>
          </a:p>
        </p:txBody>
      </p:sp>
    </p:spTree>
    <p:extLst>
      <p:ext uri="{BB962C8B-B14F-4D97-AF65-F5344CB8AC3E}">
        <p14:creationId xmlns:p14="http://schemas.microsoft.com/office/powerpoint/2010/main" val="424624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" y="-101010"/>
            <a:ext cx="102606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1895    </a:t>
            </a:r>
            <a:r>
              <a:rPr lang="it-IT" sz="2400" dirty="0" err="1"/>
              <a:t>W</a:t>
            </a:r>
            <a:r>
              <a:rPr lang="it-IT" sz="2400" dirty="0"/>
              <a:t>. Roentgen scopre i raggi X</a:t>
            </a:r>
          </a:p>
          <a:p>
            <a:endParaRPr lang="it-IT" sz="2400" dirty="0"/>
          </a:p>
          <a:p>
            <a:r>
              <a:rPr lang="it-IT" sz="2400" dirty="0"/>
              <a:t>1896    H. Becquerel scopre la radiazione emessa dai sali di uranio</a:t>
            </a:r>
          </a:p>
          <a:p>
            <a:endParaRPr lang="it-IT" sz="24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3127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enri Becque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74" y="180339"/>
            <a:ext cx="5768515" cy="65472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7527" y="5415568"/>
            <a:ext cx="257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Henri Becquerel</a:t>
            </a:r>
          </a:p>
          <a:p>
            <a:r>
              <a:rPr lang="it-IT" sz="2800" b="1" dirty="0"/>
              <a:t>    (1852-1908)</a:t>
            </a:r>
          </a:p>
        </p:txBody>
      </p:sp>
    </p:spTree>
    <p:extLst>
      <p:ext uri="{BB962C8B-B14F-4D97-AF65-F5344CB8AC3E}">
        <p14:creationId xmlns:p14="http://schemas.microsoft.com/office/powerpoint/2010/main" val="127922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" y="-101010"/>
            <a:ext cx="102606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1895    </a:t>
            </a:r>
            <a:r>
              <a:rPr lang="it-IT" sz="2400" dirty="0" err="1"/>
              <a:t>W</a:t>
            </a:r>
            <a:r>
              <a:rPr lang="it-IT" sz="2400" dirty="0"/>
              <a:t>. Roentgen scopre i raggi X</a:t>
            </a:r>
          </a:p>
          <a:p>
            <a:endParaRPr lang="it-IT" sz="2400" dirty="0"/>
          </a:p>
          <a:p>
            <a:r>
              <a:rPr lang="it-IT" sz="2400" dirty="0"/>
              <a:t>1896    H. Becquerel scopre la radiazione emessa dai sali di uranio</a:t>
            </a:r>
          </a:p>
          <a:p>
            <a:endParaRPr lang="it-IT" sz="2400" dirty="0"/>
          </a:p>
          <a:p>
            <a:r>
              <a:rPr lang="it-IT" sz="2400" dirty="0"/>
              <a:t>1896-7   P. </a:t>
            </a:r>
            <a:r>
              <a:rPr lang="it-IT" sz="2400" dirty="0" err="1"/>
              <a:t>Zeeman</a:t>
            </a:r>
            <a:r>
              <a:rPr lang="it-IT" sz="2400" dirty="0"/>
              <a:t>, E. </a:t>
            </a:r>
            <a:r>
              <a:rPr lang="it-IT" sz="2400" dirty="0" err="1"/>
              <a:t>Wiechert</a:t>
            </a:r>
            <a:r>
              <a:rPr lang="it-IT" sz="2400" dirty="0"/>
              <a:t>, J.J. Thomson: scoperta dell’elettrone</a:t>
            </a:r>
          </a:p>
          <a:p>
            <a:r>
              <a:rPr lang="it-IT" sz="2400" dirty="0"/>
              <a:t>                </a:t>
            </a:r>
            <a:r>
              <a:rPr lang="it-IT" sz="2400" dirty="0" err="1"/>
              <a:t>Wiechert</a:t>
            </a:r>
            <a:r>
              <a:rPr lang="it-IT" sz="2400" dirty="0"/>
              <a:t>: gli esperimenti “mostrano che non abbiamo a che </a:t>
            </a:r>
          </a:p>
          <a:p>
            <a:r>
              <a:rPr lang="it-IT" sz="2400" dirty="0"/>
              <a:t>               fare con gli atomi noti dalla chimica, perché la massa delle </a:t>
            </a:r>
          </a:p>
          <a:p>
            <a:r>
              <a:rPr lang="it-IT" sz="2400" dirty="0"/>
              <a:t>                particelle in movimento risulta essere 2000-4000 volte più </a:t>
            </a:r>
          </a:p>
          <a:p>
            <a:r>
              <a:rPr lang="it-IT" sz="2400" dirty="0"/>
              <a:t>                piccola di quella dell’atomo di idrogeno”</a:t>
            </a:r>
          </a:p>
          <a:p>
            <a:r>
              <a:rPr lang="it-IT" sz="2400" dirty="0"/>
              <a:t>     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0491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om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0" y="209358"/>
            <a:ext cx="8738487" cy="57018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0517" y="6146618"/>
            <a:ext cx="5320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Joseph John Thomson (1856-1940)</a:t>
            </a:r>
          </a:p>
        </p:txBody>
      </p:sp>
    </p:spTree>
    <p:extLst>
      <p:ext uri="{BB962C8B-B14F-4D97-AF65-F5344CB8AC3E}">
        <p14:creationId xmlns:p14="http://schemas.microsoft.com/office/powerpoint/2010/main" val="252375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" y="-101010"/>
            <a:ext cx="10260619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1895    </a:t>
            </a:r>
            <a:r>
              <a:rPr lang="it-IT" sz="2400" dirty="0" err="1"/>
              <a:t>W</a:t>
            </a:r>
            <a:r>
              <a:rPr lang="it-IT" sz="2400" dirty="0"/>
              <a:t>. Roentgen scopre i raggi X</a:t>
            </a:r>
          </a:p>
          <a:p>
            <a:endParaRPr lang="it-IT" sz="2400" dirty="0"/>
          </a:p>
          <a:p>
            <a:r>
              <a:rPr lang="it-IT" sz="2400" dirty="0"/>
              <a:t>1896    H. Becquerel scopre la radiazione emessa dai sali di uranio</a:t>
            </a:r>
          </a:p>
          <a:p>
            <a:endParaRPr lang="it-IT" sz="2400" dirty="0"/>
          </a:p>
          <a:p>
            <a:r>
              <a:rPr lang="it-IT" sz="2400" dirty="0"/>
              <a:t>1896-7   P. </a:t>
            </a:r>
            <a:r>
              <a:rPr lang="it-IT" sz="2400" dirty="0" err="1"/>
              <a:t>Zeeman</a:t>
            </a:r>
            <a:r>
              <a:rPr lang="it-IT" sz="2400" dirty="0"/>
              <a:t>, E. </a:t>
            </a:r>
            <a:r>
              <a:rPr lang="it-IT" sz="2400" dirty="0" err="1"/>
              <a:t>Wiechert</a:t>
            </a:r>
            <a:r>
              <a:rPr lang="it-IT" sz="2400" dirty="0"/>
              <a:t>, J.J. Thomson: scoperta dell’elettrone</a:t>
            </a:r>
          </a:p>
          <a:p>
            <a:r>
              <a:rPr lang="it-IT" sz="2400" dirty="0"/>
              <a:t>                </a:t>
            </a:r>
            <a:r>
              <a:rPr lang="it-IT" sz="2400" dirty="0" err="1"/>
              <a:t>Wiechert</a:t>
            </a:r>
            <a:r>
              <a:rPr lang="it-IT" sz="2400" dirty="0"/>
              <a:t>: gli esperimenti “mostrano che non abbiamo a che </a:t>
            </a:r>
          </a:p>
          <a:p>
            <a:r>
              <a:rPr lang="it-IT" sz="2400" dirty="0"/>
              <a:t>               fare con gli atomi noti dalla chimica, perché la massa delle </a:t>
            </a:r>
          </a:p>
          <a:p>
            <a:r>
              <a:rPr lang="it-IT" sz="2400" dirty="0"/>
              <a:t>                particelle in movimento risulta essere 2000-4000 volte più </a:t>
            </a:r>
          </a:p>
          <a:p>
            <a:r>
              <a:rPr lang="it-IT" sz="2400" dirty="0"/>
              <a:t>                piccola di quella dell’atomo di idrogeno”</a:t>
            </a:r>
          </a:p>
          <a:p>
            <a:r>
              <a:rPr lang="it-IT" sz="2400" dirty="0"/>
              <a:t>      </a:t>
            </a:r>
          </a:p>
          <a:p>
            <a:pPr marL="457200" indent="-457200">
              <a:buAutoNum type="arabicPlain" startAt="1898"/>
            </a:pPr>
            <a:r>
              <a:rPr lang="it-IT" sz="2400" dirty="0"/>
              <a:t>   M. e P. Curie studiano i “raggi uranici”; individuano attività anche </a:t>
            </a:r>
          </a:p>
          <a:p>
            <a:r>
              <a:rPr lang="it-IT" sz="2400" dirty="0"/>
              <a:t>            nel torio e scoprono il polonio e il radio; M. Curie conia il termine     		“radioattività”</a:t>
            </a:r>
          </a:p>
          <a:p>
            <a:r>
              <a:rPr lang="it-IT" sz="2400" dirty="0"/>
              <a:t>     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6707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erre e Marie Cur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8" y="215326"/>
            <a:ext cx="8119705" cy="65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" y="-101010"/>
            <a:ext cx="10260619" cy="741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1895    </a:t>
            </a:r>
            <a:r>
              <a:rPr lang="it-IT" sz="2400" dirty="0" err="1"/>
              <a:t>W</a:t>
            </a:r>
            <a:r>
              <a:rPr lang="it-IT" sz="2400" dirty="0"/>
              <a:t>. Roentgen scopre i raggi X</a:t>
            </a:r>
          </a:p>
          <a:p>
            <a:endParaRPr lang="it-IT" sz="2400" dirty="0"/>
          </a:p>
          <a:p>
            <a:r>
              <a:rPr lang="it-IT" sz="2400" dirty="0"/>
              <a:t>1896    H. Becquerel scopre la radiazione emessa dai sali di uranio</a:t>
            </a:r>
          </a:p>
          <a:p>
            <a:endParaRPr lang="it-IT" sz="2400" dirty="0"/>
          </a:p>
          <a:p>
            <a:r>
              <a:rPr lang="it-IT" sz="2400" dirty="0"/>
              <a:t>1896-7   P. </a:t>
            </a:r>
            <a:r>
              <a:rPr lang="it-IT" sz="2400" dirty="0" err="1"/>
              <a:t>Zeeman</a:t>
            </a:r>
            <a:r>
              <a:rPr lang="it-IT" sz="2400" dirty="0"/>
              <a:t>, E. </a:t>
            </a:r>
            <a:r>
              <a:rPr lang="it-IT" sz="2400" dirty="0" err="1"/>
              <a:t>Wiechert</a:t>
            </a:r>
            <a:r>
              <a:rPr lang="it-IT" sz="2400" dirty="0"/>
              <a:t>, J.J. Thomson: scoperta dell’elettrone</a:t>
            </a:r>
          </a:p>
          <a:p>
            <a:r>
              <a:rPr lang="it-IT" sz="2400" dirty="0"/>
              <a:t>                </a:t>
            </a:r>
            <a:r>
              <a:rPr lang="it-IT" sz="2400" dirty="0" err="1"/>
              <a:t>Wiechert</a:t>
            </a:r>
            <a:r>
              <a:rPr lang="it-IT" sz="2400" dirty="0"/>
              <a:t>: gli esperimenti “mostrano che non abbiamo a che </a:t>
            </a:r>
          </a:p>
          <a:p>
            <a:r>
              <a:rPr lang="it-IT" sz="2400" dirty="0"/>
              <a:t>               fare con gli atomi noti dalla chimica, perché la massa delle </a:t>
            </a:r>
          </a:p>
          <a:p>
            <a:r>
              <a:rPr lang="it-IT" sz="2400" dirty="0"/>
              <a:t>                particelle in movimento risulta essere 2000-4000 volte più </a:t>
            </a:r>
          </a:p>
          <a:p>
            <a:r>
              <a:rPr lang="it-IT" sz="2400" dirty="0"/>
              <a:t>                piccola di quella dell’atomo di idrogeno”</a:t>
            </a:r>
          </a:p>
          <a:p>
            <a:r>
              <a:rPr lang="it-IT" sz="2400" dirty="0"/>
              <a:t>      </a:t>
            </a:r>
          </a:p>
          <a:p>
            <a:pPr marL="457200" indent="-457200">
              <a:buAutoNum type="arabicPlain" startAt="1898"/>
            </a:pPr>
            <a:r>
              <a:rPr lang="it-IT" sz="2400" dirty="0"/>
              <a:t>   M. e P. Curie studiano i “raggi uranici”; individuano attività anche </a:t>
            </a:r>
          </a:p>
          <a:p>
            <a:r>
              <a:rPr lang="it-IT" sz="2400" dirty="0"/>
              <a:t>            nel torio e scoprono il polonio e il radio; M. Curie conia il termine     		“radioattività”</a:t>
            </a:r>
          </a:p>
          <a:p>
            <a:r>
              <a:rPr lang="it-IT" sz="2400" dirty="0"/>
              <a:t>      </a:t>
            </a:r>
          </a:p>
          <a:p>
            <a:pPr marL="457200" indent="-457200">
              <a:buAutoNum type="arabicPlain" startAt="1898"/>
            </a:pPr>
            <a:r>
              <a:rPr lang="it-IT" sz="2400" dirty="0"/>
              <a:t>     E. Rutherford scopre che ci sono due diversi tipi di radiazione, </a:t>
            </a:r>
          </a:p>
          <a:p>
            <a:r>
              <a:rPr lang="it-IT" sz="2400" dirty="0"/>
              <a:t>            “una assorbita molto prontamente, che chiameremo radiazione </a:t>
            </a:r>
          </a:p>
          <a:p>
            <a:r>
              <a:rPr lang="it-IT" sz="2400" dirty="0">
                <a:latin typeface="Symbol"/>
              </a:rPr>
              <a:t>            a</a:t>
            </a:r>
            <a:r>
              <a:rPr lang="it-IT" sz="2400" dirty="0"/>
              <a:t>, e l’altra più penetrante, che chiameremo radiazione  </a:t>
            </a:r>
            <a:r>
              <a:rPr lang="it-IT" sz="2400" dirty="0">
                <a:latin typeface="Symbol"/>
              </a:rPr>
              <a:t>b</a:t>
            </a:r>
            <a:r>
              <a:rPr lang="it-IT" sz="2400" dirty="0"/>
              <a:t>”</a:t>
            </a:r>
          </a:p>
          <a:p>
            <a:r>
              <a:rPr lang="it-IT" sz="2400" dirty="0"/>
              <a:t>              </a:t>
            </a:r>
          </a:p>
          <a:p>
            <a:r>
              <a:rPr lang="it-IT" sz="2400" dirty="0"/>
              <a:t>1898   si riconosce che i raggi </a:t>
            </a:r>
            <a:r>
              <a:rPr lang="it-IT" sz="2400" dirty="0">
                <a:latin typeface="Symbol"/>
              </a:rPr>
              <a:t>b</a:t>
            </a:r>
            <a:r>
              <a:rPr lang="it-IT" sz="2400" dirty="0"/>
              <a:t> sono elettroni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402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utherf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5" y="228061"/>
            <a:ext cx="4182547" cy="65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51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Termodinamica</a:t>
            </a:r>
          </a:p>
        </p:txBody>
      </p:sp>
    </p:spTree>
    <p:extLst>
      <p:ext uri="{BB962C8B-B14F-4D97-AF65-F5344CB8AC3E}">
        <p14:creationId xmlns:p14="http://schemas.microsoft.com/office/powerpoint/2010/main" val="138758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urie la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3" y="189996"/>
            <a:ext cx="8730790" cy="62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obel 19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" y="151460"/>
            <a:ext cx="8953624" cy="57671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7464" y="5918647"/>
            <a:ext cx="7611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Il premio Nobel per la fisica, assegnato a Marie e Pierre Curie nel 1903 </a:t>
            </a:r>
          </a:p>
          <a:p>
            <a:pPr algn="ctr"/>
            <a:r>
              <a:rPr lang="it-IT" dirty="0"/>
              <a:t>“in riconoscimento dei servizi straordinari che essi hanno reso nella loro ricerca </a:t>
            </a:r>
          </a:p>
          <a:p>
            <a:pPr algn="ctr"/>
            <a:r>
              <a:rPr lang="it-IT" dirty="0"/>
              <a:t>congiunta </a:t>
            </a:r>
            <a:r>
              <a:rPr lang="it-IT"/>
              <a:t>sui fenomeni </a:t>
            </a:r>
            <a:r>
              <a:rPr lang="it-IT" dirty="0"/>
              <a:t>radioattivi scoperti dal professor Henri Becquerel”</a:t>
            </a:r>
          </a:p>
        </p:txBody>
      </p:sp>
    </p:spTree>
    <p:extLst>
      <p:ext uri="{BB962C8B-B14F-4D97-AF65-F5344CB8AC3E}">
        <p14:creationId xmlns:p14="http://schemas.microsoft.com/office/powerpoint/2010/main" val="52844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urie Sorbo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97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201765"/>
            <a:ext cx="9135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Marie Curie docente alla Sorbona. Nel 1906 le fu assegnata la cattedra di fisica generale che era</a:t>
            </a:r>
          </a:p>
          <a:p>
            <a:r>
              <a:rPr lang="it-IT" dirty="0"/>
              <a:t>stata creata nel 1903 per il marito Pierre </a:t>
            </a:r>
          </a:p>
        </p:txBody>
      </p:sp>
    </p:spTree>
    <p:extLst>
      <p:ext uri="{BB962C8B-B14F-4D97-AF65-F5344CB8AC3E}">
        <p14:creationId xmlns:p14="http://schemas.microsoft.com/office/powerpoint/2010/main" val="402611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obel 1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6" y="115402"/>
            <a:ext cx="8903473" cy="569822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8175" y="5930297"/>
            <a:ext cx="8911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Il premio Nobel per la chimica, assegnato a Marie Curie nel 1911 “in riconoscimento dei suoi</a:t>
            </a:r>
          </a:p>
          <a:p>
            <a:pPr algn="ctr"/>
            <a:r>
              <a:rPr lang="it-IT" dirty="0"/>
              <a:t>servizi all’avanzamento della chimica tramite la scoperta del radio e del polonio, l’isolamento</a:t>
            </a:r>
          </a:p>
          <a:p>
            <a:pPr algn="ctr"/>
            <a:r>
              <a:rPr lang="it-IT" dirty="0"/>
              <a:t>del radio e lo studio della natura e dei componenti di questo notevole elemento”</a:t>
            </a:r>
          </a:p>
        </p:txBody>
      </p:sp>
    </p:spTree>
    <p:extLst>
      <p:ext uri="{BB962C8B-B14F-4D97-AF65-F5344CB8AC3E}">
        <p14:creationId xmlns:p14="http://schemas.microsoft.com/office/powerpoint/2010/main" val="183898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12923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895629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045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89562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/>
              <a:t>1901-3   </a:t>
            </a:r>
            <a:r>
              <a:rPr lang="it-IT" dirty="0" err="1"/>
              <a:t>W</a:t>
            </a:r>
            <a:r>
              <a:rPr lang="it-IT" dirty="0"/>
              <a:t>. Kaufmann sfrutta la radiazione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per studiare la dipendenza della massa</a:t>
            </a:r>
          </a:p>
          <a:p>
            <a:r>
              <a:rPr lang="it-IT" dirty="0"/>
              <a:t>                dell’elettrone dalla velocità.</a:t>
            </a:r>
          </a:p>
          <a:p>
            <a:r>
              <a:rPr lang="it-IT" dirty="0"/>
              <a:t> </a:t>
            </a:r>
          </a:p>
          <a:p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85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8956298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/>
              <a:t>1901-3   </a:t>
            </a:r>
            <a:r>
              <a:rPr lang="it-IT" dirty="0" err="1"/>
              <a:t>W</a:t>
            </a:r>
            <a:r>
              <a:rPr lang="it-IT" dirty="0"/>
              <a:t>. Kaufmann sfrutta la radiazione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per studiare la dipendenza della massa</a:t>
            </a:r>
          </a:p>
          <a:p>
            <a:r>
              <a:rPr lang="it-IT" dirty="0"/>
              <a:t>                dell’elettrone dalla velocità.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1902  E. Rutherford e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Soddy</a:t>
            </a:r>
            <a:r>
              <a:rPr lang="it-IT" dirty="0"/>
              <a:t>: la radioattività “è allo stesso tempo un fenomeno fisico e</a:t>
            </a:r>
          </a:p>
          <a:p>
            <a:r>
              <a:rPr lang="it-IT" dirty="0"/>
              <a:t>           l’effetto concomitante di una trasformazione chimica in cui vengono prodotti nuovi</a:t>
            </a:r>
          </a:p>
          <a:p>
            <a:r>
              <a:rPr lang="it-IT" dirty="0"/>
              <a:t>           tipi di materia. Le due considerazioni ci costringono a concludere che la radioattività</a:t>
            </a:r>
          </a:p>
          <a:p>
            <a:r>
              <a:rPr lang="it-IT" dirty="0"/>
              <a:t>           è la manifestazione di un mutamento chimico subatomico”.</a:t>
            </a:r>
          </a:p>
          <a:p>
            <a:r>
              <a:rPr lang="it-IT" dirty="0"/>
              <a:t>   </a:t>
            </a:r>
          </a:p>
          <a:p>
            <a:r>
              <a:rPr lang="it-IT" dirty="0"/>
              <a:t> </a:t>
            </a:r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127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8956298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/>
              <a:t>1901-3   </a:t>
            </a:r>
            <a:r>
              <a:rPr lang="it-IT" dirty="0" err="1"/>
              <a:t>W</a:t>
            </a:r>
            <a:r>
              <a:rPr lang="it-IT" dirty="0"/>
              <a:t>. Kaufmann sfrutta la radiazione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per studiare la dipendenza della massa</a:t>
            </a:r>
          </a:p>
          <a:p>
            <a:r>
              <a:rPr lang="it-IT" dirty="0"/>
              <a:t>                dell’elettrone dalla velocità.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1902  E. Rutherford e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Soddy</a:t>
            </a:r>
            <a:r>
              <a:rPr lang="it-IT" dirty="0"/>
              <a:t>: la radioattività “è allo stesso tempo un fenomeno fisico e</a:t>
            </a:r>
          </a:p>
          <a:p>
            <a:r>
              <a:rPr lang="it-IT" dirty="0"/>
              <a:t>           l’effetto concomitante di una trasformazione chimica in cui vengono prodotti nuovi</a:t>
            </a:r>
          </a:p>
          <a:p>
            <a:r>
              <a:rPr lang="it-IT" dirty="0"/>
              <a:t>           tipi di materia. Le due considerazioni ci costringono a concludere che la radioattività</a:t>
            </a:r>
          </a:p>
          <a:p>
            <a:r>
              <a:rPr lang="it-IT" dirty="0"/>
              <a:t>           è la manifestazione di un mutamento chimico subatomico”.</a:t>
            </a:r>
          </a:p>
          <a:p>
            <a:r>
              <a:rPr lang="it-IT" dirty="0"/>
              <a:t>   </a:t>
            </a:r>
          </a:p>
          <a:p>
            <a:pPr marL="342900" indent="-342900">
              <a:buAutoNum type="arabicPlain" startAt="1908"/>
            </a:pPr>
            <a:r>
              <a:rPr lang="it-IT" dirty="0"/>
              <a:t>  E. Rutherford caratterizza i raggi </a:t>
            </a:r>
            <a:r>
              <a:rPr lang="it-IT" dirty="0">
                <a:latin typeface="Symbol"/>
              </a:rPr>
              <a:t>a</a:t>
            </a:r>
            <a:r>
              <a:rPr lang="it-IT" dirty="0"/>
              <a:t> come “atomi di elio doppiamente ionizzati”.</a:t>
            </a:r>
          </a:p>
          <a:p>
            <a:r>
              <a:rPr lang="it-IT" dirty="0"/>
              <a:t> </a:t>
            </a:r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70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8956298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/>
              <a:t>1901-3   </a:t>
            </a:r>
            <a:r>
              <a:rPr lang="it-IT" dirty="0" err="1"/>
              <a:t>W</a:t>
            </a:r>
            <a:r>
              <a:rPr lang="it-IT" dirty="0"/>
              <a:t>. Kaufmann sfrutta la radiazione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per studiare la dipendenza della massa</a:t>
            </a:r>
          </a:p>
          <a:p>
            <a:r>
              <a:rPr lang="it-IT" dirty="0"/>
              <a:t>                dell’elettrone dalla velocità.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1902  E. Rutherford e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Soddy</a:t>
            </a:r>
            <a:r>
              <a:rPr lang="it-IT" dirty="0"/>
              <a:t>: la radioattività “è allo stesso tempo un fenomeno fisico e</a:t>
            </a:r>
          </a:p>
          <a:p>
            <a:r>
              <a:rPr lang="it-IT" dirty="0"/>
              <a:t>           l’effetto concomitante di una trasformazione chimica in cui vengono prodotti nuovi</a:t>
            </a:r>
          </a:p>
          <a:p>
            <a:r>
              <a:rPr lang="it-IT" dirty="0"/>
              <a:t>           tipi di materia. Le due considerazioni ci costringono a concludere che la radioattività</a:t>
            </a:r>
          </a:p>
          <a:p>
            <a:r>
              <a:rPr lang="it-IT" dirty="0"/>
              <a:t>           è la manifestazione di un mutamento chimico subatomico”.</a:t>
            </a:r>
          </a:p>
          <a:p>
            <a:r>
              <a:rPr lang="it-IT" dirty="0"/>
              <a:t>   </a:t>
            </a:r>
          </a:p>
          <a:p>
            <a:pPr marL="342900" indent="-342900">
              <a:buAutoNum type="arabicPlain" startAt="1908"/>
            </a:pPr>
            <a:r>
              <a:rPr lang="it-IT" dirty="0"/>
              <a:t>  E. Rutherford caratterizza i raggi </a:t>
            </a:r>
            <a:r>
              <a:rPr lang="it-IT" dirty="0">
                <a:latin typeface="Symbol"/>
              </a:rPr>
              <a:t>a</a:t>
            </a:r>
            <a:r>
              <a:rPr lang="it-IT" dirty="0"/>
              <a:t> come “atomi di elio doppiamente ionizzati”.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1911  Sulla base delle esperienze di H. Geiger e E. </a:t>
            </a:r>
            <a:r>
              <a:rPr lang="it-IT" dirty="0" err="1"/>
              <a:t>Marsden</a:t>
            </a:r>
            <a:r>
              <a:rPr lang="it-IT" dirty="0"/>
              <a:t>, E. Rutherford propone</a:t>
            </a:r>
          </a:p>
          <a:p>
            <a:r>
              <a:rPr lang="it-IT" dirty="0"/>
              <a:t>           il modello “planetario” dell’atomo con un nucleo centrale.</a:t>
            </a:r>
          </a:p>
          <a:p>
            <a:endParaRPr lang="it-IT" dirty="0"/>
          </a:p>
          <a:p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97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51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Termodinamica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303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Elettromagnetismo</a:t>
            </a:r>
          </a:p>
        </p:txBody>
      </p:sp>
    </p:spTree>
    <p:extLst>
      <p:ext uri="{BB962C8B-B14F-4D97-AF65-F5344CB8AC3E}">
        <p14:creationId xmlns:p14="http://schemas.microsoft.com/office/powerpoint/2010/main" val="235946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8956298" cy="7017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/>
              <a:t>1901-3   </a:t>
            </a:r>
            <a:r>
              <a:rPr lang="it-IT" dirty="0" err="1"/>
              <a:t>W</a:t>
            </a:r>
            <a:r>
              <a:rPr lang="it-IT" dirty="0"/>
              <a:t>. Kaufmann sfrutta la radiazione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per studiare la dipendenza della massa</a:t>
            </a:r>
          </a:p>
          <a:p>
            <a:r>
              <a:rPr lang="it-IT" dirty="0"/>
              <a:t>                dell’elettrone dalla velocità.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1902  E. Rutherford e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Soddy</a:t>
            </a:r>
            <a:r>
              <a:rPr lang="it-IT" dirty="0"/>
              <a:t>: la radioattività “è allo stesso tempo un fenomeno fisico e</a:t>
            </a:r>
          </a:p>
          <a:p>
            <a:r>
              <a:rPr lang="it-IT" dirty="0"/>
              <a:t>           l’effetto concomitante di una trasformazione chimica in cui vengono prodotti nuovi</a:t>
            </a:r>
          </a:p>
          <a:p>
            <a:r>
              <a:rPr lang="it-IT" dirty="0"/>
              <a:t>           tipi di materia. Le due considerazioni ci costringono a concludere che la radioattività</a:t>
            </a:r>
          </a:p>
          <a:p>
            <a:r>
              <a:rPr lang="it-IT" dirty="0"/>
              <a:t>           è la manifestazione di un mutamento chimico subatomico”.</a:t>
            </a:r>
          </a:p>
          <a:p>
            <a:r>
              <a:rPr lang="it-IT" dirty="0"/>
              <a:t>   </a:t>
            </a:r>
          </a:p>
          <a:p>
            <a:pPr marL="342900" indent="-342900">
              <a:buAutoNum type="arabicPlain" startAt="1908"/>
            </a:pPr>
            <a:r>
              <a:rPr lang="it-IT" dirty="0"/>
              <a:t>  E. Rutherford caratterizza i raggi </a:t>
            </a:r>
            <a:r>
              <a:rPr lang="it-IT" dirty="0">
                <a:latin typeface="Symbol"/>
              </a:rPr>
              <a:t>a</a:t>
            </a:r>
            <a:r>
              <a:rPr lang="it-IT" dirty="0"/>
              <a:t> come “atomi di elio doppiamente ionizzati”.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1911  Sulla base delle esperienze di H. Geiger e E. </a:t>
            </a:r>
            <a:r>
              <a:rPr lang="it-IT" dirty="0" err="1"/>
              <a:t>Marsden</a:t>
            </a:r>
            <a:r>
              <a:rPr lang="it-IT" dirty="0"/>
              <a:t>, E. Rutherford propone</a:t>
            </a:r>
          </a:p>
          <a:p>
            <a:r>
              <a:rPr lang="it-IT" dirty="0"/>
              <a:t>           il modello “planetario” dell’atomo con un nucleo centrale.</a:t>
            </a:r>
          </a:p>
          <a:p>
            <a:endParaRPr lang="it-IT" dirty="0"/>
          </a:p>
          <a:p>
            <a:pPr marL="342900" indent="-342900">
              <a:buAutoNum type="arabicPlain" startAt="1913"/>
            </a:pPr>
            <a:r>
              <a:rPr lang="it-IT" dirty="0"/>
              <a:t>  N. </a:t>
            </a:r>
            <a:r>
              <a:rPr lang="it-IT" dirty="0" err="1"/>
              <a:t>Bohr</a:t>
            </a:r>
            <a:r>
              <a:rPr lang="it-IT" dirty="0"/>
              <a:t> avanza l’ipotesi che l’emissione di raggi 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sia un processo nucleare.</a:t>
            </a:r>
          </a:p>
          <a:p>
            <a:endParaRPr lang="it-IT" dirty="0"/>
          </a:p>
          <a:p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956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97825"/>
            <a:ext cx="9225602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900"/>
            </a:pPr>
            <a:r>
              <a:rPr lang="it-IT" dirty="0"/>
              <a:t>   P. </a:t>
            </a:r>
            <a:r>
              <a:rPr lang="it-IT" dirty="0" err="1"/>
              <a:t>Villard</a:t>
            </a:r>
            <a:r>
              <a:rPr lang="it-IT" dirty="0"/>
              <a:t> individua nella radioattività la radiazione </a:t>
            </a:r>
            <a:r>
              <a:rPr lang="it-IT" dirty="0">
                <a:latin typeface="Symbol"/>
              </a:rPr>
              <a:t>g</a:t>
            </a:r>
          </a:p>
          <a:p>
            <a:pPr marL="342900" indent="-342900">
              <a:buAutoNum type="arabicPlain" startAt="1900"/>
            </a:pPr>
            <a:endParaRPr lang="it-IT" dirty="0">
              <a:latin typeface="Symbol"/>
            </a:endParaRPr>
          </a:p>
          <a:p>
            <a:pPr marL="342900" indent="-342900">
              <a:buAutoNum type="arabicPlain" startAt="1900"/>
            </a:pPr>
            <a:r>
              <a:rPr lang="it-IT" dirty="0">
                <a:latin typeface="+mj-lt"/>
              </a:rPr>
              <a:t>  M. Curie: “Quando abbiamo a che fare con emissioni uraniche, nel materiale che irradia</a:t>
            </a:r>
          </a:p>
          <a:p>
            <a:r>
              <a:rPr lang="it-IT" dirty="0">
                <a:latin typeface="+mj-lt"/>
              </a:rPr>
              <a:t>           continuamente energia non si manifesta alcun mutamento. L’uranio non mostra alcun</a:t>
            </a:r>
          </a:p>
          <a:p>
            <a:r>
              <a:rPr lang="it-IT" dirty="0">
                <a:latin typeface="+mj-lt"/>
              </a:rPr>
              <a:t>            apprezzabile cambiamento di stato, nessuna trasformazione chimica evidente: </a:t>
            </a:r>
          </a:p>
          <a:p>
            <a:r>
              <a:rPr lang="it-IT" dirty="0">
                <a:latin typeface="+mj-lt"/>
              </a:rPr>
              <a:t>            almeno all’apparenza, rimane lo stesso di sempre, e la sorgente dell’energia che</a:t>
            </a:r>
          </a:p>
          <a:p>
            <a:r>
              <a:rPr lang="it-IT" dirty="0">
                <a:latin typeface="+mj-lt"/>
              </a:rPr>
              <a:t>            esso emette resta inconoscibile”.</a:t>
            </a:r>
          </a:p>
          <a:p>
            <a:endParaRPr lang="it-IT" dirty="0">
              <a:latin typeface="+mj-lt"/>
            </a:endParaRPr>
          </a:p>
          <a:p>
            <a:r>
              <a:rPr lang="it-IT" dirty="0"/>
              <a:t>1901-3   </a:t>
            </a:r>
            <a:r>
              <a:rPr lang="it-IT" dirty="0" err="1"/>
              <a:t>W</a:t>
            </a:r>
            <a:r>
              <a:rPr lang="it-IT" dirty="0"/>
              <a:t>. Kaufmann sfrutta la radiazione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per studiare la dipendenza della massa</a:t>
            </a:r>
          </a:p>
          <a:p>
            <a:r>
              <a:rPr lang="it-IT" dirty="0"/>
              <a:t>                dell’elettrone dalla velocità.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1902  E. Rutherford e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Soddy</a:t>
            </a:r>
            <a:r>
              <a:rPr lang="it-IT" dirty="0"/>
              <a:t>: la radioattività “è allo stesso tempo un fenomeno fisico e</a:t>
            </a:r>
          </a:p>
          <a:p>
            <a:r>
              <a:rPr lang="it-IT" dirty="0"/>
              <a:t>           l’effetto concomitante di una trasformazione chimica in cui vengono prodotti nuovi</a:t>
            </a:r>
          </a:p>
          <a:p>
            <a:r>
              <a:rPr lang="it-IT" dirty="0"/>
              <a:t>           tipi di materia. Le due considerazioni ci costringono a concludere che la radioattività</a:t>
            </a:r>
          </a:p>
          <a:p>
            <a:r>
              <a:rPr lang="it-IT" dirty="0"/>
              <a:t>           è la manifestazione di un mutamento chimico subatomico”.</a:t>
            </a:r>
          </a:p>
          <a:p>
            <a:r>
              <a:rPr lang="it-IT" dirty="0"/>
              <a:t>   </a:t>
            </a:r>
          </a:p>
          <a:p>
            <a:pPr marL="342900" indent="-342900">
              <a:buAutoNum type="arabicPlain" startAt="1908"/>
            </a:pPr>
            <a:r>
              <a:rPr lang="it-IT" dirty="0"/>
              <a:t>  E. Rutherford caratterizza i raggi </a:t>
            </a:r>
            <a:r>
              <a:rPr lang="it-IT" dirty="0">
                <a:latin typeface="Symbol"/>
              </a:rPr>
              <a:t>a</a:t>
            </a:r>
            <a:r>
              <a:rPr lang="it-IT" dirty="0"/>
              <a:t> come “atomi di elio doppiamente ionizzati”.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1911  Sulla base delle esperienze di H. Geiger e E. </a:t>
            </a:r>
            <a:r>
              <a:rPr lang="it-IT" dirty="0" err="1"/>
              <a:t>Marsden</a:t>
            </a:r>
            <a:r>
              <a:rPr lang="it-IT" dirty="0"/>
              <a:t>, E. Rutherford propone</a:t>
            </a:r>
          </a:p>
          <a:p>
            <a:r>
              <a:rPr lang="it-IT" dirty="0"/>
              <a:t>           il modello “planetario” dell’atomo con un nucleo centrale.</a:t>
            </a:r>
          </a:p>
          <a:p>
            <a:endParaRPr lang="it-IT" dirty="0"/>
          </a:p>
          <a:p>
            <a:pPr marL="342900" indent="-342900">
              <a:buAutoNum type="arabicPlain" startAt="1913"/>
            </a:pPr>
            <a:r>
              <a:rPr lang="it-IT" dirty="0"/>
              <a:t>  N. </a:t>
            </a:r>
            <a:r>
              <a:rPr lang="it-IT" dirty="0" err="1"/>
              <a:t>Bohr</a:t>
            </a:r>
            <a:r>
              <a:rPr lang="it-IT" dirty="0"/>
              <a:t> avanza l’ipotesi che l’emissione di raggi  </a:t>
            </a:r>
            <a:r>
              <a:rPr lang="it-IT" dirty="0">
                <a:latin typeface="Symbol"/>
              </a:rPr>
              <a:t>b</a:t>
            </a:r>
            <a:r>
              <a:rPr lang="it-IT" dirty="0"/>
              <a:t> sia un processo nucleare.</a:t>
            </a:r>
          </a:p>
          <a:p>
            <a:endParaRPr lang="it-IT" dirty="0"/>
          </a:p>
          <a:p>
            <a:r>
              <a:rPr lang="it-IT" dirty="0"/>
              <a:t>1914  E. Rutherford e E. N. </a:t>
            </a:r>
            <a:r>
              <a:rPr lang="it-IT" dirty="0" err="1"/>
              <a:t>Andrade</a:t>
            </a:r>
            <a:r>
              <a:rPr lang="it-IT" dirty="0"/>
              <a:t> determinano la natura dei raggi </a:t>
            </a:r>
            <a:r>
              <a:rPr lang="it-IT" dirty="0">
                <a:latin typeface="Symbol"/>
              </a:rPr>
              <a:t>g</a:t>
            </a:r>
            <a:r>
              <a:rPr lang="it-IT" dirty="0"/>
              <a:t> come radiazione</a:t>
            </a:r>
          </a:p>
          <a:p>
            <a:r>
              <a:rPr lang="it-IT" dirty="0"/>
              <a:t>                elettromagnetica di altissima frequenza</a:t>
            </a:r>
          </a:p>
          <a:p>
            <a:r>
              <a:rPr lang="it-IT" dirty="0">
                <a:latin typeface="Symbol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564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46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Termodinamica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297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Elettromagnetismo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27386" y="1785681"/>
            <a:ext cx="154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6600"/>
                </a:solidFill>
              </a:rPr>
              <a:t>Relatività</a:t>
            </a:r>
          </a:p>
        </p:txBody>
      </p:sp>
      <p:sp>
        <p:nvSpPr>
          <p:cNvPr id="13" name="Freccia giù 12"/>
          <p:cNvSpPr/>
          <p:nvPr/>
        </p:nvSpPr>
        <p:spPr>
          <a:xfrm rot="18360000">
            <a:off x="2927589" y="47213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4" name="Freccia giù 13"/>
          <p:cNvSpPr/>
          <p:nvPr/>
        </p:nvSpPr>
        <p:spPr>
          <a:xfrm rot="7560000">
            <a:off x="5410580" y="2122469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46069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924" y="498901"/>
            <a:ext cx="860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problema dell’etere e il principio di relatività</a:t>
            </a:r>
          </a:p>
          <a:p>
            <a:endParaRPr lang="it-IT" sz="3200" b="1" dirty="0"/>
          </a:p>
          <a:p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163780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7" y="131673"/>
            <a:ext cx="4411778" cy="320399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6121" y="4895036"/>
            <a:ext cx="412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Galileo Galilei (1564-1642)</a:t>
            </a:r>
          </a:p>
        </p:txBody>
      </p:sp>
      <p:pic>
        <p:nvPicPr>
          <p:cNvPr id="5" name="Immagine 4" descr="Senza tito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53" y="3072586"/>
            <a:ext cx="4318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6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406" y="837815"/>
            <a:ext cx="910064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Principio di relatività (</a:t>
            </a:r>
            <a:r>
              <a:rPr lang="it-IT" sz="2800" b="1" dirty="0" err="1"/>
              <a:t>galileano</a:t>
            </a:r>
            <a:r>
              <a:rPr lang="it-IT" sz="2800" b="1" dirty="0"/>
              <a:t>): le leggi del moto sono le </a:t>
            </a:r>
          </a:p>
          <a:p>
            <a:r>
              <a:rPr lang="it-IT" sz="2800" b="1" dirty="0"/>
              <a:t>stesse in tutti i sistemi di riferimento inerziali, che per la </a:t>
            </a:r>
          </a:p>
          <a:p>
            <a:r>
              <a:rPr lang="it-IT" sz="2800" b="1" dirty="0"/>
              <a:t>descrizione del moto dei corpi sono del tutto equivalenti </a:t>
            </a:r>
          </a:p>
          <a:p>
            <a:r>
              <a:rPr lang="it-IT" sz="2800" b="1" dirty="0"/>
              <a:t>tra loro. Non ha senso parlare di un riferimento “assoluto”.</a:t>
            </a:r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Sistema inerziale: un sistema di riferimento in cui vale il </a:t>
            </a:r>
          </a:p>
          <a:p>
            <a:r>
              <a:rPr lang="it-IT" sz="2800" b="1" dirty="0"/>
              <a:t>primo principio della dinamica  (principio di inerzia)</a:t>
            </a:r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Principio di inerzia: un corpo non soggetto a forze rimane </a:t>
            </a:r>
          </a:p>
          <a:p>
            <a:r>
              <a:rPr lang="it-IT" sz="2800" b="1" dirty="0"/>
              <a:t>nello stato di moto in cui si trova (moto rettilineo uniforme) </a:t>
            </a:r>
          </a:p>
        </p:txBody>
      </p:sp>
    </p:spTree>
    <p:extLst>
      <p:ext uri="{BB962C8B-B14F-4D97-AF65-F5344CB8AC3E}">
        <p14:creationId xmlns:p14="http://schemas.microsoft.com/office/powerpoint/2010/main" val="857522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408" y="405965"/>
            <a:ext cx="9123010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Due sistemi di riferimento </a:t>
            </a:r>
            <a:r>
              <a:rPr lang="it-IT" sz="2800" b="1" dirty="0" err="1"/>
              <a:t>S</a:t>
            </a:r>
            <a:r>
              <a:rPr lang="it-IT" sz="2800" b="1" dirty="0"/>
              <a:t> e S’ in moto relativo rettilineo</a:t>
            </a:r>
          </a:p>
          <a:p>
            <a:r>
              <a:rPr lang="it-IT" sz="2800" b="1" dirty="0"/>
              <a:t> uniforme</a:t>
            </a:r>
          </a:p>
          <a:p>
            <a:endParaRPr lang="it-IT" sz="2800" b="1" dirty="0"/>
          </a:p>
          <a:p>
            <a:r>
              <a:rPr lang="it-IT" sz="2800" b="1" dirty="0"/>
              <a:t>u = velocità di S’ rispetto a </a:t>
            </a:r>
            <a:r>
              <a:rPr lang="it-IT" sz="2800" b="1" dirty="0" err="1"/>
              <a:t>S</a:t>
            </a:r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Convenzione sulle condizioni iniziali: O = O’ quando t = t’ = 0</a:t>
            </a:r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976834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408" y="405965"/>
            <a:ext cx="912301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Due sistemi (inerziali) di riferimento </a:t>
            </a:r>
            <a:r>
              <a:rPr lang="it-IT" sz="2800" b="1" dirty="0" err="1"/>
              <a:t>S</a:t>
            </a:r>
            <a:r>
              <a:rPr lang="it-IT" sz="2800" b="1" dirty="0"/>
              <a:t> e S’ in moto relativo </a:t>
            </a:r>
          </a:p>
          <a:p>
            <a:r>
              <a:rPr lang="it-IT" sz="2800" b="1" dirty="0"/>
              <a:t>rettilineo uniforme</a:t>
            </a:r>
          </a:p>
          <a:p>
            <a:endParaRPr lang="it-IT" sz="2800" b="1" dirty="0"/>
          </a:p>
          <a:p>
            <a:r>
              <a:rPr lang="it-IT" sz="2800" b="1" dirty="0"/>
              <a:t>u = velocità di S’ rispetto a </a:t>
            </a:r>
            <a:r>
              <a:rPr lang="it-IT" sz="2800" b="1" dirty="0" err="1"/>
              <a:t>S</a:t>
            </a:r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Convenzione sulle condizioni iniziali: O = O’ quando t = t’ = 0</a:t>
            </a:r>
          </a:p>
          <a:p>
            <a:endParaRPr lang="it-IT" sz="2800" b="1" dirty="0"/>
          </a:p>
          <a:p>
            <a:r>
              <a:rPr lang="it-IT" sz="2800" b="1" dirty="0"/>
              <a:t>Trasformazioni </a:t>
            </a:r>
            <a:r>
              <a:rPr lang="it-IT" sz="2800" b="1" dirty="0" err="1"/>
              <a:t>galileane</a:t>
            </a:r>
            <a:r>
              <a:rPr lang="it-IT" sz="2800" b="1" dirty="0"/>
              <a:t> (TG)</a:t>
            </a:r>
          </a:p>
          <a:p>
            <a:endParaRPr lang="it-IT" sz="2800" b="1" dirty="0"/>
          </a:p>
          <a:p>
            <a:r>
              <a:rPr lang="it-IT" sz="2800" b="1" dirty="0"/>
              <a:t>1)  x’ = x – ut</a:t>
            </a:r>
          </a:p>
          <a:p>
            <a:endParaRPr lang="it-IT" sz="2800" b="1" dirty="0"/>
          </a:p>
          <a:p>
            <a:r>
              <a:rPr lang="it-IT" sz="2800" b="1" dirty="0"/>
              <a:t>2)  t’ = t</a:t>
            </a:r>
          </a:p>
          <a:p>
            <a:endParaRPr lang="it-IT" sz="2800" b="1" dirty="0"/>
          </a:p>
          <a:p>
            <a:r>
              <a:rPr lang="it-IT" sz="2800" b="1" dirty="0"/>
              <a:t>3)  v’ = v - u</a:t>
            </a:r>
          </a:p>
        </p:txBody>
      </p:sp>
    </p:spTree>
    <p:extLst>
      <p:ext uri="{BB962C8B-B14F-4D97-AF65-F5344CB8AC3E}">
        <p14:creationId xmlns:p14="http://schemas.microsoft.com/office/powerpoint/2010/main" val="985466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 new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" y="57720"/>
            <a:ext cx="9006274" cy="67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39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xwells_eq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35" y="427757"/>
            <a:ext cx="4356989" cy="3734562"/>
          </a:xfrm>
          <a:prstGeom prst="rect">
            <a:avLst/>
          </a:prstGeom>
        </p:spPr>
      </p:pic>
      <p:pic>
        <p:nvPicPr>
          <p:cNvPr id="2" name="Immagine 1" descr="James_Clerk_Maxwe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223478"/>
            <a:ext cx="4434599" cy="53322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0781" y="5699968"/>
            <a:ext cx="516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James </a:t>
            </a:r>
            <a:r>
              <a:rPr lang="it-IT" sz="2800" b="1" dirty="0" err="1"/>
              <a:t>Clerk</a:t>
            </a:r>
            <a:r>
              <a:rPr lang="it-IT" sz="2800" b="1" dirty="0"/>
              <a:t> Maxwell (1831-1879)</a:t>
            </a:r>
          </a:p>
        </p:txBody>
      </p:sp>
    </p:spTree>
    <p:extLst>
      <p:ext uri="{BB962C8B-B14F-4D97-AF65-F5344CB8AC3E}">
        <p14:creationId xmlns:p14="http://schemas.microsoft.com/office/powerpoint/2010/main" val="330780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51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Termodinamica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303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Elettromagnetismo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8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Meccanica statistica</a:t>
            </a: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01332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EINRICH_HER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9" y="230885"/>
            <a:ext cx="5073466" cy="63673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9406" y="4747569"/>
            <a:ext cx="2314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Heinrich Hertz </a:t>
            </a:r>
          </a:p>
          <a:p>
            <a:r>
              <a:rPr lang="it-IT" sz="2800" b="1" dirty="0"/>
              <a:t>(1857-1894)</a:t>
            </a:r>
          </a:p>
        </p:txBody>
      </p:sp>
    </p:spTree>
    <p:extLst>
      <p:ext uri="{BB962C8B-B14F-4D97-AF65-F5344CB8AC3E}">
        <p14:creationId xmlns:p14="http://schemas.microsoft.com/office/powerpoint/2010/main" val="1837460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0479d33a2b7fd1d5e1ac6c58ba46e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99" y="947141"/>
            <a:ext cx="4093821" cy="3139303"/>
          </a:xfrm>
          <a:prstGeom prst="rect">
            <a:avLst/>
          </a:prstGeom>
        </p:spPr>
      </p:pic>
      <p:pic>
        <p:nvPicPr>
          <p:cNvPr id="3" name="Immagine 2" descr="maxwells_eq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1" y="528774"/>
            <a:ext cx="4356989" cy="3734562"/>
          </a:xfrm>
          <a:prstGeom prst="rect">
            <a:avLst/>
          </a:prstGeom>
        </p:spPr>
      </p:pic>
      <p:pic>
        <p:nvPicPr>
          <p:cNvPr id="5" name="Immagine 4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1718"/>
            <a:ext cx="3136483" cy="10535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9053" y="4925859"/>
            <a:ext cx="60420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Nelle equazioni di Maxwell è presente </a:t>
            </a:r>
          </a:p>
          <a:p>
            <a:r>
              <a:rPr lang="it-IT" sz="2800" b="1" dirty="0"/>
              <a:t>una costante fondamentale: la velocità </a:t>
            </a:r>
          </a:p>
          <a:p>
            <a:r>
              <a:rPr lang="it-IT" sz="2800" b="1" dirty="0"/>
              <a:t>della luce nel vuoto c </a:t>
            </a:r>
          </a:p>
          <a:p>
            <a:r>
              <a:rPr lang="it-IT" sz="2800" b="1" dirty="0"/>
              <a:t>(che vale circa 300.000 km/</a:t>
            </a:r>
            <a:r>
              <a:rPr lang="it-IT" sz="2800" b="1" dirty="0" err="1"/>
              <a:t>s</a:t>
            </a:r>
            <a:r>
              <a:rPr lang="it-IT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427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ren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" y="0"/>
            <a:ext cx="4349493" cy="60946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140606" y="6196095"/>
            <a:ext cx="650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Hendrik</a:t>
            </a:r>
            <a:r>
              <a:rPr lang="it-IT" sz="2800" b="1" dirty="0"/>
              <a:t> </a:t>
            </a:r>
            <a:r>
              <a:rPr lang="it-IT" sz="2800" b="1" dirty="0" err="1"/>
              <a:t>Antoon</a:t>
            </a:r>
            <a:r>
              <a:rPr lang="it-IT" sz="2800" b="1" dirty="0"/>
              <a:t> </a:t>
            </a:r>
            <a:r>
              <a:rPr lang="it-IT" sz="2800" b="1" dirty="0" err="1"/>
              <a:t>Lorentz</a:t>
            </a:r>
            <a:r>
              <a:rPr lang="it-IT" sz="2800" b="1" dirty="0"/>
              <a:t> (1853-1928)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683370" y="1731630"/>
            <a:ext cx="2136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887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924" y="498901"/>
            <a:ext cx="8603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problema dell’etere e il principio di relatività</a:t>
            </a:r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La misura del tempo</a:t>
            </a:r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11480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924" y="498901"/>
            <a:ext cx="8603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problema dell’etere e il principio di relatività</a:t>
            </a:r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La misura del tempo</a:t>
            </a:r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La dinamica dell’elettrone</a:t>
            </a:r>
          </a:p>
        </p:txBody>
      </p:sp>
    </p:spTree>
    <p:extLst>
      <p:ext uri="{BB962C8B-B14F-4D97-AF65-F5344CB8AC3E}">
        <p14:creationId xmlns:p14="http://schemas.microsoft.com/office/powerpoint/2010/main" val="2413634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enri-poincare-1-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" y="0"/>
            <a:ext cx="54864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93481" y="5442557"/>
            <a:ext cx="285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Henri </a:t>
            </a:r>
            <a:r>
              <a:rPr lang="it-IT" sz="2800" b="1" dirty="0" err="1"/>
              <a:t>Poincaré</a:t>
            </a:r>
            <a:endParaRPr lang="it-IT" sz="2800" b="1" dirty="0"/>
          </a:p>
          <a:p>
            <a:r>
              <a:rPr lang="it-IT" sz="2800" b="1" dirty="0"/>
              <a:t>(1854-1912)</a:t>
            </a:r>
          </a:p>
        </p:txBody>
      </p:sp>
    </p:spTree>
    <p:extLst>
      <p:ext uri="{BB962C8B-B14F-4D97-AF65-F5344CB8AC3E}">
        <p14:creationId xmlns:p14="http://schemas.microsoft.com/office/powerpoint/2010/main" val="3730864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alsman-philippe-albert-einstein-7200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2" y="332601"/>
            <a:ext cx="4362600" cy="56364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70112" y="5014928"/>
            <a:ext cx="2382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Albert Einstein</a:t>
            </a:r>
          </a:p>
          <a:p>
            <a:pPr algn="ctr"/>
            <a:r>
              <a:rPr lang="it-IT" sz="2800" b="1" dirty="0"/>
              <a:t>(1879-1955)</a:t>
            </a:r>
          </a:p>
        </p:txBody>
      </p:sp>
    </p:spTree>
    <p:extLst>
      <p:ext uri="{BB962C8B-B14F-4D97-AF65-F5344CB8AC3E}">
        <p14:creationId xmlns:p14="http://schemas.microsoft.com/office/powerpoint/2010/main" val="895998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instein_patentcle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95" y="362837"/>
            <a:ext cx="4462825" cy="5572952"/>
          </a:xfrm>
          <a:prstGeom prst="rect">
            <a:avLst/>
          </a:prstGeom>
        </p:spPr>
      </p:pic>
      <p:pic>
        <p:nvPicPr>
          <p:cNvPr id="3" name="Immagine 2" descr="halsman-philippe-albert-einstein-7200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2" y="332601"/>
            <a:ext cx="4362600" cy="56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7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451" y="1067834"/>
            <a:ext cx="900771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Postulati della relatività ristretta (1905)</a:t>
            </a:r>
          </a:p>
          <a:p>
            <a:endParaRPr lang="it-IT" sz="2800" dirty="0"/>
          </a:p>
          <a:p>
            <a:r>
              <a:rPr lang="it-IT" sz="2800" b="1" dirty="0"/>
              <a:t>Principio di relatività:  le leggi della fisica sono le stesse </a:t>
            </a:r>
          </a:p>
          <a:p>
            <a:r>
              <a:rPr lang="it-IT" sz="2800" b="1" dirty="0"/>
              <a:t>in tutti i sistemi di riferimento inerziali, che sono del tutto </a:t>
            </a:r>
          </a:p>
          <a:p>
            <a:r>
              <a:rPr lang="it-IT" sz="2800" b="1" dirty="0"/>
              <a:t>equivalenti tra loro. Non ha senso parlare di un riferimento </a:t>
            </a:r>
          </a:p>
          <a:p>
            <a:r>
              <a:rPr lang="it-IT" sz="2800" b="1" dirty="0"/>
              <a:t>“assoluto”.</a:t>
            </a:r>
          </a:p>
          <a:p>
            <a:endParaRPr lang="it-IT" sz="2800" b="1" dirty="0"/>
          </a:p>
          <a:p>
            <a:r>
              <a:rPr lang="it-IT" sz="2800" b="1" dirty="0"/>
              <a:t>Principio di invarianza della velocità della luce: la velocità </a:t>
            </a:r>
          </a:p>
          <a:p>
            <a:r>
              <a:rPr lang="it-IT" sz="2800" b="1" dirty="0"/>
              <a:t>della luce (nel vuoto) è la stessa per tutti gli osservatori, </a:t>
            </a:r>
          </a:p>
          <a:p>
            <a:r>
              <a:rPr lang="it-IT" sz="2800" b="1" dirty="0"/>
              <a:t>quale che sia lo stato di moto relativo dell’osservatore e </a:t>
            </a:r>
          </a:p>
          <a:p>
            <a:r>
              <a:rPr lang="it-IT" sz="2800" b="1" dirty="0"/>
              <a:t>della sorgente.</a:t>
            </a:r>
          </a:p>
          <a:p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808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ren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" y="0"/>
            <a:ext cx="4349493" cy="60946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140606" y="6196095"/>
            <a:ext cx="650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Hendrik</a:t>
            </a:r>
            <a:r>
              <a:rPr lang="it-IT" sz="2800" b="1" dirty="0"/>
              <a:t> </a:t>
            </a:r>
            <a:r>
              <a:rPr lang="it-IT" sz="2800" b="1" dirty="0" err="1"/>
              <a:t>Antoon</a:t>
            </a:r>
            <a:r>
              <a:rPr lang="it-IT" sz="2800" b="1" dirty="0"/>
              <a:t> </a:t>
            </a:r>
            <a:r>
              <a:rPr lang="it-IT" sz="2800" b="1" dirty="0" err="1"/>
              <a:t>Lorentz</a:t>
            </a:r>
            <a:r>
              <a:rPr lang="it-IT" sz="2800" b="1" dirty="0"/>
              <a:t> (1853-1928)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02552" y="620497"/>
            <a:ext cx="4609956" cy="4965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Trasformazioni di </a:t>
            </a:r>
            <a:r>
              <a:rPr lang="it-IT" sz="2800" b="1" dirty="0" err="1"/>
              <a:t>Lorentz</a:t>
            </a:r>
            <a:r>
              <a:rPr lang="it-IT" sz="2800" b="1" dirty="0"/>
              <a:t> (TL)</a:t>
            </a:r>
          </a:p>
          <a:p>
            <a:endParaRPr lang="it-IT" sz="2800" b="1" dirty="0"/>
          </a:p>
          <a:p>
            <a:r>
              <a:rPr lang="it-IT" sz="2800" b="1" dirty="0"/>
              <a:t>1) x’ = </a:t>
            </a:r>
            <a:r>
              <a:rPr lang="it-IT" sz="2800" b="1" dirty="0" err="1"/>
              <a:t>γ</a:t>
            </a:r>
            <a:r>
              <a:rPr lang="it-IT" sz="2800" b="1" dirty="0"/>
              <a:t> (x – u t)</a:t>
            </a:r>
          </a:p>
          <a:p>
            <a:endParaRPr lang="it-IT" sz="2800" b="1" dirty="0"/>
          </a:p>
          <a:p>
            <a:r>
              <a:rPr lang="it-IT" sz="2800" b="1" dirty="0"/>
              <a:t>2) t’ = </a:t>
            </a:r>
            <a:r>
              <a:rPr lang="it-IT" sz="2800" b="1" dirty="0" err="1"/>
              <a:t>γ</a:t>
            </a:r>
            <a:r>
              <a:rPr lang="it-IT" sz="2800" b="1" dirty="0"/>
              <a:t> (t – u/c</a:t>
            </a:r>
            <a:r>
              <a:rPr lang="it-IT" sz="2800" b="1" baseline="30000" dirty="0"/>
              <a:t>2 </a:t>
            </a:r>
            <a:r>
              <a:rPr lang="it-IT" sz="2800" b="1" dirty="0"/>
              <a:t>x)</a:t>
            </a:r>
          </a:p>
          <a:p>
            <a:endParaRPr lang="it-IT" sz="2800" b="1" dirty="0"/>
          </a:p>
          <a:p>
            <a:r>
              <a:rPr lang="it-IT" sz="2800" b="1" dirty="0"/>
              <a:t>[con   </a:t>
            </a:r>
            <a:r>
              <a:rPr lang="it-IT" sz="2800" b="1" dirty="0" err="1"/>
              <a:t>γ</a:t>
            </a:r>
            <a:r>
              <a:rPr lang="it-IT" sz="2800" b="1" dirty="0"/>
              <a:t> = 1 / ( 1 – u</a:t>
            </a:r>
            <a:r>
              <a:rPr lang="it-IT" sz="2800" b="1" baseline="30000" dirty="0"/>
              <a:t>2</a:t>
            </a:r>
            <a:r>
              <a:rPr lang="it-IT" sz="2800" b="1" dirty="0"/>
              <a:t>/c</a:t>
            </a:r>
            <a:r>
              <a:rPr lang="it-IT" sz="2800" b="1" baseline="30000" dirty="0"/>
              <a:t>2</a:t>
            </a:r>
            <a:r>
              <a:rPr lang="it-IT" sz="2800" b="1" dirty="0"/>
              <a:t> )</a:t>
            </a:r>
            <a:r>
              <a:rPr lang="it-IT" sz="2800" b="1" baseline="30000" dirty="0"/>
              <a:t>1/2</a:t>
            </a:r>
            <a:r>
              <a:rPr lang="it-IT" sz="2800" b="1" dirty="0"/>
              <a:t>]</a:t>
            </a:r>
            <a:r>
              <a:rPr lang="it-IT" sz="2800" b="1" baseline="30000" dirty="0"/>
              <a:t> </a:t>
            </a:r>
            <a:endParaRPr lang="it-IT" sz="2800" b="1" dirty="0"/>
          </a:p>
          <a:p>
            <a:endParaRPr lang="it-IT" sz="2800" b="1" baseline="30000" dirty="0"/>
          </a:p>
          <a:p>
            <a:r>
              <a:rPr lang="it-IT" sz="2800" b="1"/>
              <a:t>3</a:t>
            </a:r>
            <a:r>
              <a:rPr lang="it-IT" sz="2800" b="1" dirty="0"/>
              <a:t>) v’ = (v – u)/(1 – </a:t>
            </a:r>
            <a:r>
              <a:rPr lang="it-IT" sz="2800" b="1" dirty="0" err="1"/>
              <a:t>uv</a:t>
            </a:r>
            <a:r>
              <a:rPr lang="it-IT" sz="2800" b="1" dirty="0"/>
              <a:t>/c</a:t>
            </a:r>
            <a:r>
              <a:rPr lang="it-IT" sz="2800" b="1" baseline="30000" dirty="0"/>
              <a:t>2</a:t>
            </a:r>
            <a:r>
              <a:rPr lang="it-IT" sz="2800" b="1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8248" y="5775158"/>
            <a:ext cx="249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Termodinamica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303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Elettromagnetismo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8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Meccanica statistica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01007" y="4653493"/>
            <a:ext cx="2724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Fisica quantistica</a:t>
            </a: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5" name="Freccia giù 14"/>
          <p:cNvSpPr/>
          <p:nvPr/>
        </p:nvSpPr>
        <p:spPr>
          <a:xfrm rot="14580000">
            <a:off x="3285070" y="4911016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6" name="Freccia giù 15"/>
          <p:cNvSpPr/>
          <p:nvPr/>
        </p:nvSpPr>
        <p:spPr>
          <a:xfrm rot="3420000">
            <a:off x="5420995" y="3607733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76609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lativita-gam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4" y="48226"/>
            <a:ext cx="9191082" cy="61580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9958" y="6169676"/>
            <a:ext cx="751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Grafico dell’andamento di </a:t>
            </a:r>
            <a:r>
              <a:rPr lang="it-IT" sz="2800" b="1" dirty="0" err="1"/>
              <a:t>γ</a:t>
            </a:r>
            <a:r>
              <a:rPr lang="it-IT" sz="2800" b="1" dirty="0"/>
              <a:t> in funzione di β = v/c </a:t>
            </a:r>
          </a:p>
        </p:txBody>
      </p:sp>
    </p:spTree>
    <p:extLst>
      <p:ext uri="{BB962C8B-B14F-4D97-AF65-F5344CB8AC3E}">
        <p14:creationId xmlns:p14="http://schemas.microsoft.com/office/powerpoint/2010/main" val="2490685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7" y="1157400"/>
            <a:ext cx="8757552" cy="49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51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Termodinamica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303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Elettromagnetismo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8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Meccanica statistica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27386" y="1785681"/>
            <a:ext cx="160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Relatività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01007" y="4653493"/>
            <a:ext cx="2724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Fisica quantistica</a:t>
            </a: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3" name="Freccia giù 12"/>
          <p:cNvSpPr/>
          <p:nvPr/>
        </p:nvSpPr>
        <p:spPr>
          <a:xfrm rot="18360000">
            <a:off x="2927589" y="47213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4" name="Freccia giù 13"/>
          <p:cNvSpPr/>
          <p:nvPr/>
        </p:nvSpPr>
        <p:spPr>
          <a:xfrm rot="7560000">
            <a:off x="5410580" y="2122469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5" name="Freccia giù 14"/>
          <p:cNvSpPr/>
          <p:nvPr/>
        </p:nvSpPr>
        <p:spPr>
          <a:xfrm rot="14580000">
            <a:off x="3285070" y="4911016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6" name="Freccia giù 15"/>
          <p:cNvSpPr/>
          <p:nvPr/>
        </p:nvSpPr>
        <p:spPr>
          <a:xfrm rot="3420000">
            <a:off x="5420995" y="3607733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6393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67" y="448947"/>
            <a:ext cx="176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Meccanica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829" y="5775158"/>
            <a:ext cx="251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Termodinamica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68807" y="3250414"/>
            <a:ext cx="303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Elettromagnetismo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8248" y="3235297"/>
            <a:ext cx="318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</a:rPr>
              <a:t>Meccanica statistica</a:t>
            </a:r>
          </a:p>
        </p:txBody>
      </p:sp>
      <p:sp>
        <p:nvSpPr>
          <p:cNvPr id="10" name="Freccia giù 9"/>
          <p:cNvSpPr/>
          <p:nvPr/>
        </p:nvSpPr>
        <p:spPr>
          <a:xfrm>
            <a:off x="1178992" y="141865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12" name="Freccia giù 11"/>
          <p:cNvSpPr/>
          <p:nvPr/>
        </p:nvSpPr>
        <p:spPr>
          <a:xfrm flipV="1">
            <a:off x="1187428" y="4139111"/>
            <a:ext cx="484632" cy="1407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3820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T0221-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0" y="0"/>
            <a:ext cx="596735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49166" y="3757294"/>
            <a:ext cx="16858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Jean </a:t>
            </a:r>
            <a:r>
              <a:rPr lang="it-IT" sz="2400" b="1" dirty="0" err="1"/>
              <a:t>Perrin</a:t>
            </a:r>
            <a:r>
              <a:rPr lang="it-IT" sz="2400" b="1" dirty="0"/>
              <a:t>,</a:t>
            </a:r>
          </a:p>
          <a:p>
            <a:endParaRPr lang="it-IT" sz="2400" b="1" dirty="0"/>
          </a:p>
          <a:p>
            <a:r>
              <a:rPr lang="it-IT" sz="2400" b="1" dirty="0"/>
              <a:t>“Gli atomi”</a:t>
            </a:r>
          </a:p>
          <a:p>
            <a:endParaRPr lang="it-IT" sz="2400" b="1" dirty="0"/>
          </a:p>
          <a:p>
            <a:r>
              <a:rPr lang="it-IT" sz="2400" b="1" dirty="0"/>
              <a:t>(1913)</a:t>
            </a:r>
          </a:p>
        </p:txBody>
      </p:sp>
    </p:spTree>
    <p:extLst>
      <p:ext uri="{BB962C8B-B14F-4D97-AF65-F5344CB8AC3E}">
        <p14:creationId xmlns:p14="http://schemas.microsoft.com/office/powerpoint/2010/main" val="399343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pett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65" y="0"/>
            <a:ext cx="6240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9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2176</Words>
  <Application>Microsoft Macintosh PowerPoint</Application>
  <PresentationFormat>Presentazione su schermo (4:3)</PresentationFormat>
  <Paragraphs>307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5" baseType="lpstr">
      <vt:lpstr>Arial</vt:lpstr>
      <vt:lpstr>Calibri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Giovanni Battimelli</dc:creator>
  <cp:keywords/>
  <dc:description/>
  <cp:lastModifiedBy>Giovanni Battimelli</cp:lastModifiedBy>
  <cp:revision>53</cp:revision>
  <dcterms:created xsi:type="dcterms:W3CDTF">2016-12-01T11:40:27Z</dcterms:created>
  <dcterms:modified xsi:type="dcterms:W3CDTF">2022-03-13T16:18:51Z</dcterms:modified>
  <cp:category/>
</cp:coreProperties>
</file>