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61" r:id="rId18"/>
    <p:sldId id="259" r:id="rId19"/>
    <p:sldId id="260" r:id="rId20"/>
    <p:sldId id="275" r:id="rId21"/>
    <p:sldId id="276" r:id="rId22"/>
    <p:sldId id="277" r:id="rId23"/>
    <p:sldId id="278" r:id="rId24"/>
    <p:sldId id="279" r:id="rId25"/>
    <p:sldId id="280" r:id="rId26"/>
    <p:sldId id="290" r:id="rId27"/>
    <p:sldId id="289" r:id="rId28"/>
    <p:sldId id="281" r:id="rId29"/>
    <p:sldId id="282" r:id="rId30"/>
    <p:sldId id="284" r:id="rId31"/>
    <p:sldId id="285" r:id="rId32"/>
    <p:sldId id="286" r:id="rId33"/>
    <p:sldId id="287" r:id="rId34"/>
    <p:sldId id="288" r:id="rId35"/>
    <p:sldId id="283" r:id="rId3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DB0BF-A5A0-458F-AC0F-4E471D8137E8}" type="datetimeFigureOut">
              <a:rPr lang="it-IT" smtClean="0"/>
              <a:pPr/>
              <a:t>14/04/2013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5C51B-FAB7-47D8-9C77-1B474292EAC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24</a:t>
            </a:fld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29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30</a:t>
            </a:fld>
            <a:endParaRPr lang="it-I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31</a:t>
            </a:fld>
            <a:endParaRPr lang="it-I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32</a:t>
            </a:fld>
            <a:endParaRPr lang="it-I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33</a:t>
            </a:fld>
            <a:endParaRPr lang="it-IT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34</a:t>
            </a:fld>
            <a:endParaRPr lang="it-IT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35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C51B-FAB7-47D8-9C77-1B474292EACC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E776-3BC5-4D6F-BE2F-BC4766A2F8BD}" type="datetimeFigureOut">
              <a:rPr lang="it-IT" smtClean="0"/>
              <a:pPr/>
              <a:t>14/04/2013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9F3C-7ECA-4BF6-918B-2A91530CB5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E776-3BC5-4D6F-BE2F-BC4766A2F8BD}" type="datetimeFigureOut">
              <a:rPr lang="it-IT" smtClean="0"/>
              <a:pPr/>
              <a:t>14/04/2013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9F3C-7ECA-4BF6-918B-2A91530CB5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E776-3BC5-4D6F-BE2F-BC4766A2F8BD}" type="datetimeFigureOut">
              <a:rPr lang="it-IT" smtClean="0"/>
              <a:pPr/>
              <a:t>14/04/2013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9F3C-7ECA-4BF6-918B-2A91530CB5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E776-3BC5-4D6F-BE2F-BC4766A2F8BD}" type="datetimeFigureOut">
              <a:rPr lang="it-IT" smtClean="0"/>
              <a:pPr/>
              <a:t>14/04/2013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9F3C-7ECA-4BF6-918B-2A91530CB5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E776-3BC5-4D6F-BE2F-BC4766A2F8BD}" type="datetimeFigureOut">
              <a:rPr lang="it-IT" smtClean="0"/>
              <a:pPr/>
              <a:t>14/04/2013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9F3C-7ECA-4BF6-918B-2A91530CB5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E776-3BC5-4D6F-BE2F-BC4766A2F8BD}" type="datetimeFigureOut">
              <a:rPr lang="it-IT" smtClean="0"/>
              <a:pPr/>
              <a:t>14/04/2013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9F3C-7ECA-4BF6-918B-2A91530CB5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E776-3BC5-4D6F-BE2F-BC4766A2F8BD}" type="datetimeFigureOut">
              <a:rPr lang="it-IT" smtClean="0"/>
              <a:pPr/>
              <a:t>14/04/2013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9F3C-7ECA-4BF6-918B-2A91530CB5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E776-3BC5-4D6F-BE2F-BC4766A2F8BD}" type="datetimeFigureOut">
              <a:rPr lang="it-IT" smtClean="0"/>
              <a:pPr/>
              <a:t>14/04/2013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9F3C-7ECA-4BF6-918B-2A91530CB5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E776-3BC5-4D6F-BE2F-BC4766A2F8BD}" type="datetimeFigureOut">
              <a:rPr lang="it-IT" smtClean="0"/>
              <a:pPr/>
              <a:t>14/04/2013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9F3C-7ECA-4BF6-918B-2A91530CB5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E776-3BC5-4D6F-BE2F-BC4766A2F8BD}" type="datetimeFigureOut">
              <a:rPr lang="it-IT" smtClean="0"/>
              <a:pPr/>
              <a:t>14/04/2013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9F3C-7ECA-4BF6-918B-2A91530CB5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6E776-3BC5-4D6F-BE2F-BC4766A2F8BD}" type="datetimeFigureOut">
              <a:rPr lang="it-IT" smtClean="0"/>
              <a:pPr/>
              <a:t>14/04/2013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9F3C-7ECA-4BF6-918B-2A91530CB5F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6E776-3BC5-4D6F-BE2F-BC4766A2F8BD}" type="datetimeFigureOut">
              <a:rPr lang="it-IT" smtClean="0"/>
              <a:pPr/>
              <a:t>14/04/2013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49F3C-7ECA-4BF6-918B-2A91530CB5F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quadratica.fi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beltrami.fig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cerchio.fig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../ecco.docx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le%20funzioni%20ellittiche%20sono%20tali%20che.docx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Escher.docx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Le%20funzioni%20automorfe%20sono%20funzioni%20meromorfe%20tali%20che.docx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5" Type="http://schemas.openxmlformats.org/officeDocument/2006/relationships/hyperlink" Target="ordine.docx" TargetMode="External"/><Relationship Id="rId4" Type="http://schemas.openxmlformats.org/officeDocument/2006/relationships/hyperlink" Target="disordine.docx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../geometria%20proiettiva/vaneyck.fi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omologocerchio.fi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conicaduale.fi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/>
            </a:r>
            <a:br>
              <a:rPr lang="it-IT" dirty="0"/>
            </a:br>
            <a:r>
              <a:rPr lang="it-IT" dirty="0"/>
              <a:t>Il programma di </a:t>
            </a:r>
            <a:r>
              <a:rPr lang="it-IT" dirty="0" err="1"/>
              <a:t>Erlangen</a:t>
            </a:r>
            <a:r>
              <a:rPr lang="it-IT" dirty="0"/>
              <a:t> di Felix Klein: origini e sviluppi successivi 	</a:t>
            </a:r>
            <a:br>
              <a:rPr lang="it-IT" dirty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Aldo Brigaglia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Punti e rette si scambiano di ruolo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Retta per due punti</a:t>
            </a:r>
            <a:br>
              <a:rPr lang="it-IT" dirty="0" smtClean="0"/>
            </a:br>
            <a:r>
              <a:rPr lang="it-IT" dirty="0" smtClean="0"/>
              <a:t>Punto su due rette</a:t>
            </a:r>
          </a:p>
          <a:p>
            <a:r>
              <a:rPr lang="it-IT" dirty="0" smtClean="0"/>
              <a:t>Punti allineati</a:t>
            </a:r>
            <a:br>
              <a:rPr lang="it-IT" dirty="0" smtClean="0"/>
            </a:br>
            <a:r>
              <a:rPr lang="it-IT" dirty="0" smtClean="0"/>
              <a:t>Rette concorrenti</a:t>
            </a:r>
          </a:p>
          <a:p>
            <a:r>
              <a:rPr lang="it-IT" dirty="0" smtClean="0"/>
              <a:t>Ecc.</a:t>
            </a:r>
            <a:endParaRPr lang="it-IT" dirty="0"/>
          </a:p>
        </p:txBody>
      </p:sp>
      <p:pic>
        <p:nvPicPr>
          <p:cNvPr id="7" name="Segnaposto contenuto 6" descr="dualità0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34728" y="1600200"/>
            <a:ext cx="326554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Dualità in immagini</a:t>
            </a:r>
            <a:endParaRPr lang="it-IT" dirty="0"/>
          </a:p>
        </p:txBody>
      </p:sp>
      <p:pic>
        <p:nvPicPr>
          <p:cNvPr id="5" name="Segnaposto contenuto 4" descr="dualità00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2204864"/>
            <a:ext cx="4329732" cy="2905329"/>
          </a:xfrm>
        </p:spPr>
      </p:pic>
      <p:pic>
        <p:nvPicPr>
          <p:cNvPr id="6" name="Segnaposto contenuto 5" descr="dualità004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5148064" y="2276872"/>
            <a:ext cx="3479389" cy="27346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Inversione (circa 1830)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it-IT" dirty="0" smtClean="0"/>
              <a:t>Una “nuova” trasformazione, la inversione.</a:t>
            </a:r>
          </a:p>
          <a:p>
            <a:r>
              <a:rPr lang="it-IT" dirty="0" err="1" smtClean="0"/>
              <a:t>Moebius</a:t>
            </a:r>
            <a:r>
              <a:rPr lang="it-IT" dirty="0" smtClean="0"/>
              <a:t>, </a:t>
            </a:r>
            <a:r>
              <a:rPr lang="it-IT" dirty="0" err="1" smtClean="0"/>
              <a:t>Bellavitis</a:t>
            </a:r>
            <a:r>
              <a:rPr lang="it-IT" dirty="0" smtClean="0"/>
              <a:t>, …</a:t>
            </a:r>
          </a:p>
          <a:p>
            <a:r>
              <a:rPr lang="it-IT" dirty="0" smtClean="0"/>
              <a:t>Stavolta si possono trasformare rette in cerchi e viceversa, coniche in quartiche …</a:t>
            </a:r>
          </a:p>
          <a:p>
            <a:r>
              <a:rPr lang="it-IT" dirty="0" smtClean="0"/>
              <a:t>Un fascio di rette parallele e le sue inverse</a:t>
            </a:r>
            <a:endParaRPr lang="it-I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27237" y="1412776"/>
            <a:ext cx="5116763" cy="321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Trasformazioni quadratiche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Anni ‘30. Magnus, Steiner, </a:t>
            </a:r>
            <a:r>
              <a:rPr lang="it-IT" dirty="0" err="1" smtClean="0"/>
              <a:t>Bellavitis</a:t>
            </a:r>
            <a:r>
              <a:rPr lang="it-IT" dirty="0" smtClean="0"/>
              <a:t> …</a:t>
            </a:r>
          </a:p>
          <a:p>
            <a:r>
              <a:rPr lang="it-IT" dirty="0" smtClean="0"/>
              <a:t>Trasformano rette in coniche, </a:t>
            </a:r>
            <a:r>
              <a:rPr lang="it-IT" dirty="0" err="1" smtClean="0"/>
              <a:t>coniche</a:t>
            </a:r>
            <a:r>
              <a:rPr lang="it-IT" dirty="0" smtClean="0"/>
              <a:t> in quartiche, e </a:t>
            </a:r>
            <a:r>
              <a:rPr lang="it-IT" dirty="0" err="1" smtClean="0"/>
              <a:t>vicevrsa</a:t>
            </a:r>
            <a:endParaRPr lang="it-IT" dirty="0" smtClean="0"/>
          </a:p>
          <a:p>
            <a:r>
              <a:rPr lang="it-IT" dirty="0" smtClean="0"/>
              <a:t>Trasformazioni coniche</a:t>
            </a:r>
            <a:endParaRPr lang="it-IT" dirty="0"/>
          </a:p>
        </p:txBody>
      </p:sp>
      <p:pic>
        <p:nvPicPr>
          <p:cNvPr id="2050" name="Picture 2">
            <a:hlinkClick r:id="rId3" action="ppaction://hlinkfile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3962" y="1996281"/>
            <a:ext cx="32670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1863/1865: Le trasformazioni birazionali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L. Cremona: Sulle trasformazioni geometriche delle figure piane</a:t>
            </a:r>
            <a:endParaRPr lang="it-IT" dirty="0"/>
          </a:p>
        </p:txBody>
      </p:sp>
      <p:pic>
        <p:nvPicPr>
          <p:cNvPr id="5" name="Segnaposto contenuto 4" descr="Cremon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65700" y="1793081"/>
            <a:ext cx="3403600" cy="414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Le trasformazioni nei corsi di Cremona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cs typeface="Times New Roman" pitchFamily="18" charset="0"/>
              </a:rPr>
              <a:t>L'omografia è lo sviluppo di un principio assai generale di </a:t>
            </a:r>
            <a:r>
              <a:rPr lang="it-IT" i="1" dirty="0" smtClean="0">
                <a:cs typeface="Times New Roman" pitchFamily="18" charset="0"/>
              </a:rPr>
              <a:t>deformazione </a:t>
            </a:r>
            <a:r>
              <a:rPr lang="it-IT" dirty="0" smtClean="0">
                <a:cs typeface="Times New Roman" pitchFamily="18" charset="0"/>
              </a:rPr>
              <a:t>delle figure, il quale è un altro potentissimo mezzo d'invenzioni geometriche. Mentre il principio di dualità serve a trovare proprietà affatto differenti da quelle che sono proposte, invece l'omografia è un metodo di generalizzazione delle proprietà dell'estensione.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r>
              <a:rPr lang="it-IT" dirty="0" smtClean="0">
                <a:cs typeface="Times New Roman" pitchFamily="18" charset="0"/>
              </a:rPr>
              <a:t>Sì fatta generalizzazione può esser fatta in due maniere distinte che danno luogo a questi due enunciati</a:t>
            </a:r>
          </a:p>
          <a:p>
            <a:r>
              <a:rPr lang="en-GB" dirty="0" err="1" smtClean="0">
                <a:cs typeface="Times New Roman" pitchFamily="18" charset="0"/>
              </a:rPr>
              <a:t>Conoscendo</a:t>
            </a:r>
            <a:r>
              <a:rPr lang="en-GB" dirty="0" smtClean="0">
                <a:cs typeface="Times New Roman" pitchFamily="18" charset="0"/>
              </a:rPr>
              <a:t> le </a:t>
            </a:r>
            <a:r>
              <a:rPr lang="en-GB" dirty="0" err="1" smtClean="0">
                <a:cs typeface="Times New Roman" pitchFamily="18" charset="0"/>
              </a:rPr>
              <a:t>proprietà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di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una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certa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figura</a:t>
            </a:r>
            <a:r>
              <a:rPr lang="en-GB" dirty="0" smtClean="0">
                <a:cs typeface="Times New Roman" pitchFamily="18" charset="0"/>
              </a:rPr>
              <a:t>, </a:t>
            </a:r>
            <a:r>
              <a:rPr lang="en-GB" dirty="0" err="1" smtClean="0">
                <a:cs typeface="Times New Roman" pitchFamily="18" charset="0"/>
              </a:rPr>
              <a:t>concluderne</a:t>
            </a:r>
            <a:r>
              <a:rPr lang="en-GB" dirty="0" smtClean="0">
                <a:cs typeface="Times New Roman" pitchFamily="18" charset="0"/>
              </a:rPr>
              <a:t> le </a:t>
            </a:r>
            <a:r>
              <a:rPr lang="en-GB" dirty="0" err="1" smtClean="0">
                <a:cs typeface="Times New Roman" pitchFamily="18" charset="0"/>
              </a:rPr>
              <a:t>analoghe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proprietà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di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un'altra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figura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dello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stesso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genere</a:t>
            </a:r>
            <a:r>
              <a:rPr lang="en-GB" dirty="0" smtClean="0">
                <a:cs typeface="Times New Roman" pitchFamily="18" charset="0"/>
              </a:rPr>
              <a:t> ma </a:t>
            </a:r>
            <a:r>
              <a:rPr lang="en-GB" dirty="0" err="1" smtClean="0">
                <a:cs typeface="Times New Roman" pitchFamily="18" charset="0"/>
              </a:rPr>
              <a:t>di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una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costruzione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più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generale</a:t>
            </a:r>
            <a:r>
              <a:rPr lang="en-GB" dirty="0" smtClean="0">
                <a:cs typeface="Times New Roman" pitchFamily="18" charset="0"/>
              </a:rPr>
              <a:t>.</a:t>
            </a:r>
            <a:endParaRPr lang="en-GB" dirty="0" smtClean="0">
              <a:solidFill>
                <a:srgbClr val="000000"/>
              </a:solidFill>
              <a:cs typeface="Times New Roman" pitchFamily="18" charset="0"/>
            </a:endParaRPr>
          </a:p>
          <a:p>
            <a:r>
              <a:rPr lang="en-GB" dirty="0" err="1" smtClean="0">
                <a:cs typeface="Times New Roman" pitchFamily="18" charset="0"/>
              </a:rPr>
              <a:t>Conoscendo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alcuni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casi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particolari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di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una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certa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proprietà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generale</a:t>
            </a:r>
            <a:r>
              <a:rPr lang="en-GB" dirty="0" smtClean="0">
                <a:cs typeface="Times New Roman" pitchFamily="18" charset="0"/>
              </a:rPr>
              <a:t> incognita </a:t>
            </a:r>
            <a:r>
              <a:rPr lang="en-GB" dirty="0" err="1" smtClean="0">
                <a:cs typeface="Times New Roman" pitchFamily="18" charset="0"/>
              </a:rPr>
              <a:t>di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una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figura</a:t>
            </a:r>
            <a:r>
              <a:rPr lang="en-GB" dirty="0" smtClean="0">
                <a:cs typeface="Times New Roman" pitchFamily="18" charset="0"/>
              </a:rPr>
              <a:t>, </a:t>
            </a:r>
            <a:r>
              <a:rPr lang="en-GB" dirty="0" err="1" smtClean="0">
                <a:cs typeface="Times New Roman" pitchFamily="18" charset="0"/>
              </a:rPr>
              <a:t>concluderne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questa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proprietà</a:t>
            </a:r>
            <a:r>
              <a:rPr lang="en-GB" dirty="0" smtClean="0">
                <a:cs typeface="Times New Roman" pitchFamily="18" charset="0"/>
              </a:rPr>
              <a:t> </a:t>
            </a:r>
            <a:r>
              <a:rPr lang="en-GB" dirty="0" err="1" smtClean="0">
                <a:cs typeface="Times New Roman" pitchFamily="18" charset="0"/>
              </a:rPr>
              <a:t>generale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Dopo </a:t>
            </a:r>
            <a:r>
              <a:rPr lang="it-IT" dirty="0" err="1" smtClean="0"/>
              <a:t>Bolyai</a:t>
            </a:r>
            <a:r>
              <a:rPr lang="it-IT" dirty="0" smtClean="0"/>
              <a:t> e </a:t>
            </a:r>
            <a:r>
              <a:rPr lang="it-IT" dirty="0" err="1" smtClean="0"/>
              <a:t>Lobatchewski</a:t>
            </a:r>
            <a:r>
              <a:rPr lang="it-IT" dirty="0" smtClean="0"/>
              <a:t>. Qualche data: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1854: Riemann, </a:t>
            </a:r>
            <a:r>
              <a:rPr lang="it-IT" i="1" dirty="0" err="1" smtClean="0"/>
              <a:t>Inaugural</a:t>
            </a:r>
            <a:r>
              <a:rPr lang="it-IT" i="1" dirty="0" smtClean="0"/>
              <a:t> </a:t>
            </a:r>
            <a:r>
              <a:rPr lang="it-IT" i="1" dirty="0" err="1" smtClean="0"/>
              <a:t>Dissertation</a:t>
            </a:r>
            <a:endParaRPr lang="it-IT" dirty="0" smtClean="0"/>
          </a:p>
          <a:p>
            <a:r>
              <a:rPr lang="it-IT" dirty="0" smtClean="0"/>
              <a:t>1868: Beltrami, </a:t>
            </a:r>
            <a:r>
              <a:rPr lang="it-IT" i="1" dirty="0" smtClean="0"/>
              <a:t>Saggio di interpretazione della geometria non euclideo</a:t>
            </a:r>
            <a:endParaRPr lang="it-IT" dirty="0" smtClean="0"/>
          </a:p>
          <a:p>
            <a:r>
              <a:rPr lang="de-DE" dirty="0" smtClean="0"/>
              <a:t>1871 - 1873: Klein, </a:t>
            </a:r>
            <a:r>
              <a:rPr lang="de-DE" i="1" dirty="0" smtClean="0"/>
              <a:t>Über die sogenannte Nicht – Euklidische Geometrie</a:t>
            </a:r>
            <a:endParaRPr lang="it-IT" dirty="0" smtClean="0"/>
          </a:p>
          <a:p>
            <a:r>
              <a:rPr lang="de-DE" dirty="0" smtClean="0"/>
              <a:t>1872: Klein, </a:t>
            </a:r>
            <a:r>
              <a:rPr lang="de-DE" i="1" dirty="0" smtClean="0"/>
              <a:t>Erlanger Programm</a:t>
            </a:r>
            <a:endParaRPr lang="it-IT" dirty="0" smtClean="0"/>
          </a:p>
          <a:p>
            <a:r>
              <a:rPr lang="fr-FR" dirty="0" smtClean="0"/>
              <a:t>1881: Poincaré, </a:t>
            </a:r>
            <a:r>
              <a:rPr lang="fr-FR" i="1" dirty="0" smtClean="0"/>
              <a:t>Sur les fonctions Fuchsiennes</a:t>
            </a:r>
            <a:endParaRPr lang="it-IT" dirty="0" smtClean="0"/>
          </a:p>
          <a:p>
            <a:r>
              <a:rPr lang="fr-FR" dirty="0" smtClean="0"/>
              <a:t>1881: Poincaré, </a:t>
            </a:r>
            <a:r>
              <a:rPr lang="fr-FR" i="1" dirty="0" smtClean="0"/>
              <a:t>Sur les applications de la géométrie non – Euclidienne à la théorie des formes quadratiques</a:t>
            </a:r>
            <a:r>
              <a:rPr lang="fr-FR" dirty="0" smtClean="0"/>
              <a:t>.</a:t>
            </a:r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Klein rivisitato da Poincaré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Vi è una connessione diretta tra le precedenti considerazioni e la geometria non euclidea di </a:t>
            </a:r>
            <a:r>
              <a:rPr lang="it-IT" dirty="0" err="1" smtClean="0"/>
              <a:t>Lobatchevskij</a:t>
            </a:r>
            <a:r>
              <a:rPr lang="it-IT" dirty="0" smtClean="0"/>
              <a:t>. Che cosa è infatti una geometria? È lo studio di un gruppo di operazioni formato dagli spostamenti che si possono applicare ad una figura senza deformarla. Nella geometria euclidea questo gruppo si riduce alle rotazioni e alle traslazioni. Nella pseudo – geometria di </a:t>
            </a:r>
            <a:r>
              <a:rPr lang="it-IT" dirty="0" err="1" smtClean="0"/>
              <a:t>Lobatchevskij</a:t>
            </a:r>
            <a:r>
              <a:rPr lang="it-IT" dirty="0" smtClean="0"/>
              <a:t> è più complicata.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404664"/>
            <a:ext cx="8424936" cy="6048672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Bene, il gruppo delle operazioni che sono combinazioni di M ed N (riflessioni iperboliche) è isomorfo a un gruppo contenuto nel gruppo pseudo – geometrico. Per studiare il gruppo delle combinazioni di M ed N dobbiamo quindi avere a che fare con la geometria di </a:t>
            </a:r>
            <a:r>
              <a:rPr lang="it-IT" dirty="0" err="1" smtClean="0"/>
              <a:t>Lobatchevskij</a:t>
            </a:r>
            <a:r>
              <a:rPr lang="it-IT" dirty="0" smtClean="0"/>
              <a:t>. La </a:t>
            </a:r>
            <a:r>
              <a:rPr lang="it-IT" dirty="0" err="1" smtClean="0"/>
              <a:t>pseudogeometria</a:t>
            </a:r>
            <a:r>
              <a:rPr lang="it-IT" dirty="0" smtClean="0"/>
              <a:t>, di conseguenza fornirà un linguaggio conveniente per esprimere ciò che dobbiamo dire su questo gruppo.</a:t>
            </a:r>
          </a:p>
          <a:p>
            <a:r>
              <a:rPr lang="it-IT" dirty="0" smtClean="0"/>
              <a:t>Le funzioni </a:t>
            </a:r>
            <a:r>
              <a:rPr lang="it-IT" dirty="0" err="1" smtClean="0"/>
              <a:t>fuchsiane</a:t>
            </a:r>
            <a:r>
              <a:rPr lang="it-IT" dirty="0" smtClean="0"/>
              <a:t> stanno alla geometria di </a:t>
            </a:r>
            <a:r>
              <a:rPr lang="it-IT" dirty="0" err="1" smtClean="0"/>
              <a:t>Lobatchevskij</a:t>
            </a:r>
            <a:r>
              <a:rPr lang="it-IT" dirty="0" smtClean="0"/>
              <a:t> come quelle doppiamente periodiche stanno a quella euclidea.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Felix Klein (1849 – 1925)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Il  7 dicembre del  1872   un giovanissimo professore di matematica  della Università di </a:t>
            </a:r>
            <a:r>
              <a:rPr lang="it-IT" dirty="0" err="1" smtClean="0"/>
              <a:t>Erlangen</a:t>
            </a:r>
            <a:r>
              <a:rPr lang="it-IT" dirty="0" smtClean="0"/>
              <a:t> pronunziava un discorso destinato a divenire famoso con il nome di “Programma di </a:t>
            </a:r>
            <a:r>
              <a:rPr lang="it-IT" dirty="0" err="1" smtClean="0"/>
              <a:t>Erlangen</a:t>
            </a:r>
            <a:r>
              <a:rPr lang="it-IT" dirty="0" smtClean="0"/>
              <a:t>”</a:t>
            </a:r>
            <a:endParaRPr lang="it-IT" dirty="0"/>
          </a:p>
        </p:txBody>
      </p:sp>
      <p:pic>
        <p:nvPicPr>
          <p:cNvPr id="1026" name="Picture 2" descr="C:\Users\Brigaglia\Desktop\padova\untitled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6808" y="1556792"/>
            <a:ext cx="3723995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Il modello di Beltrami - Klein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Punto</a:t>
            </a:r>
          </a:p>
          <a:p>
            <a:r>
              <a:rPr lang="it-IT" dirty="0" smtClean="0"/>
              <a:t>Punto interno a una conica</a:t>
            </a:r>
          </a:p>
          <a:p>
            <a:r>
              <a:rPr lang="it-IT" dirty="0" smtClean="0"/>
              <a:t>Retta</a:t>
            </a:r>
          </a:p>
          <a:p>
            <a:r>
              <a:rPr lang="it-IT" dirty="0" smtClean="0"/>
              <a:t>Corda Aperta</a:t>
            </a:r>
          </a:p>
          <a:p>
            <a:r>
              <a:rPr lang="it-IT" dirty="0" smtClean="0"/>
              <a:t>Isometria</a:t>
            </a:r>
          </a:p>
          <a:p>
            <a:r>
              <a:rPr lang="it-IT" dirty="0" smtClean="0"/>
              <a:t>Proiettività che muta la conica in se stessa</a:t>
            </a:r>
          </a:p>
          <a:p>
            <a:r>
              <a:rPr lang="it-IT" dirty="0" smtClean="0"/>
              <a:t>Cerchio</a:t>
            </a:r>
          </a:p>
          <a:p>
            <a:r>
              <a:rPr lang="it-IT" dirty="0" smtClean="0"/>
              <a:t>?</a:t>
            </a:r>
          </a:p>
          <a:p>
            <a:r>
              <a:rPr lang="it-IT" dirty="0" smtClean="0"/>
              <a:t>Misura Angolo</a:t>
            </a:r>
          </a:p>
          <a:p>
            <a:r>
              <a:rPr lang="it-IT" dirty="0" smtClean="0"/>
              <a:t>?</a:t>
            </a:r>
          </a:p>
          <a:p>
            <a:r>
              <a:rPr lang="it-IT" dirty="0" smtClean="0"/>
              <a:t> </a:t>
            </a:r>
          </a:p>
          <a:p>
            <a:endParaRPr lang="it-IT" dirty="0"/>
          </a:p>
        </p:txBody>
      </p:sp>
      <p:pic>
        <p:nvPicPr>
          <p:cNvPr id="3074" name="Picture 2">
            <a:hlinkClick r:id="rId3" action="ppaction://hlinkfile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0112" y="2005806"/>
            <a:ext cx="39147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cerchio: un esempio di uso delle proprietà </a:t>
            </a:r>
            <a:r>
              <a:rPr lang="it-IT" dirty="0" err="1" smtClean="0"/>
              <a:t>gruppali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Passo 1. Il gruppo </a:t>
            </a:r>
            <a:r>
              <a:rPr lang="it-IT" dirty="0" err="1" smtClean="0"/>
              <a:t>Rot</a:t>
            </a:r>
            <a:r>
              <a:rPr lang="it-IT" dirty="0" smtClean="0"/>
              <a:t>(O) delle rotazioni intorno al centro del cerchio è una isometria iperbolica</a:t>
            </a:r>
          </a:p>
          <a:p>
            <a:r>
              <a:rPr lang="it-IT" dirty="0" smtClean="0"/>
              <a:t>Passo2. Quindi i cerchi euclidei di centro O sono anche cerchi iperbolici</a:t>
            </a:r>
            <a:endParaRPr lang="it-IT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32253"/>
            <a:ext cx="4038600" cy="386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6048672"/>
          </a:xfrm>
        </p:spPr>
        <p:txBody>
          <a:bodyPr>
            <a:normAutofit/>
          </a:bodyPr>
          <a:lstStyle/>
          <a:p>
            <a:r>
              <a:rPr lang="it-IT" dirty="0" smtClean="0"/>
              <a:t>Passo 3. Si voglia costruire un cerchio iperbolico di centro A e passante per B</a:t>
            </a:r>
          </a:p>
          <a:p>
            <a:r>
              <a:rPr lang="it-IT" dirty="0" smtClean="0"/>
              <a:t>Troviamo una isometria f in G tale che f(A) = O; sia f(B) = B’. Tracciamo il cerchio di centro O per B’ (C’)</a:t>
            </a:r>
          </a:p>
          <a:p>
            <a:r>
              <a:rPr lang="it-IT" dirty="0" smtClean="0"/>
              <a:t>f</a:t>
            </a:r>
            <a:r>
              <a:rPr lang="it-IT" baseline="30000" dirty="0" smtClean="0"/>
              <a:t>-1</a:t>
            </a:r>
            <a:r>
              <a:rPr lang="it-IT" dirty="0" smtClean="0"/>
              <a:t> (C’) = C è il cerchio cercato.</a:t>
            </a:r>
          </a:p>
          <a:p>
            <a:r>
              <a:rPr lang="it-IT" dirty="0" smtClean="0"/>
              <a:t>Ovviamente è una ellisse</a:t>
            </a:r>
            <a:endParaRPr lang="it-IT" dirty="0"/>
          </a:p>
        </p:txBody>
      </p:sp>
      <p:pic>
        <p:nvPicPr>
          <p:cNvPr id="5122" name="Picture 2">
            <a:hlinkClick r:id="rId3" action="ppaction://hlinkfile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55256" y="548680"/>
            <a:ext cx="4888744" cy="455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Sottogruppi discreti e </a:t>
            </a:r>
            <a:r>
              <a:rPr lang="it-IT" dirty="0" err="1" smtClean="0"/>
              <a:t>tassellazione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Si ha una corrispondenza tra sottogruppi discreti di un gruppo di isometrie G e </a:t>
            </a:r>
            <a:r>
              <a:rPr lang="it-IT" dirty="0" err="1" smtClean="0"/>
              <a:t>tassellazioni</a:t>
            </a:r>
            <a:r>
              <a:rPr lang="it-IT" dirty="0" smtClean="0"/>
              <a:t>, ottenuto applicando a un opportuno poligono tutti gli elementi del gruppo</a:t>
            </a:r>
            <a:endParaRPr lang="it-IT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3636" y="1700808"/>
            <a:ext cx="4900364" cy="3677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Funzioni periodiche e </a:t>
            </a:r>
            <a:r>
              <a:rPr lang="it-IT" dirty="0" err="1" smtClean="0"/>
              <a:t>tassellazioni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Le funzioni periodiche :   f(z + </a:t>
            </a:r>
            <a:r>
              <a:rPr lang="it-IT" dirty="0" err="1" smtClean="0"/>
              <a:t>kp</a:t>
            </a:r>
            <a:r>
              <a:rPr lang="it-IT" dirty="0" smtClean="0"/>
              <a:t>) = f(z) , </a:t>
            </a:r>
            <a:r>
              <a:rPr lang="it-IT" dirty="0" err="1" smtClean="0"/>
              <a:t>z</a:t>
            </a:r>
            <a:r>
              <a:rPr lang="it-IT" dirty="0" smtClean="0"/>
              <a:t>, k, p in C </a:t>
            </a:r>
          </a:p>
          <a:p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>
                <a:hlinkClick r:id="rId3" action="ppaction://hlinkfile"/>
              </a:rPr>
              <a:t>..\ecco.docx</a:t>
            </a: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Funzioni ellittiche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>
                <a:hlinkClick r:id="rId3" action="ppaction://hlinkfile"/>
              </a:rPr>
              <a:t>le funzioni ellittiche sono tali </a:t>
            </a:r>
            <a:r>
              <a:rPr lang="it-IT" dirty="0" err="1" smtClean="0">
                <a:hlinkClick r:id="rId3" action="ppaction://hlinkfile"/>
              </a:rPr>
              <a:t>che.docx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Tassellazioni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>
                <a:hlinkClick r:id="rId3" action="ppaction://hlinkfile"/>
              </a:rPr>
              <a:t>Escher.docx</a:t>
            </a:r>
            <a:endParaRPr lang="it-IT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Escher</a:t>
            </a:r>
            <a:endParaRPr lang="it-IT"/>
          </a:p>
        </p:txBody>
      </p:sp>
      <p:pic>
        <p:nvPicPr>
          <p:cNvPr id="4" name="Segnaposto contenuto 3" descr="ESCHER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90800" y="1842357"/>
            <a:ext cx="3962400" cy="4041648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hlinkClick r:id="rId3" action="ppaction://hlinkfile"/>
              </a:rPr>
              <a:t>Le funzioni </a:t>
            </a:r>
            <a:r>
              <a:rPr lang="it-IT" dirty="0" err="1" smtClean="0">
                <a:hlinkClick r:id="rId3" action="ppaction://hlinkfile"/>
              </a:rPr>
              <a:t>automorfe</a:t>
            </a:r>
            <a:r>
              <a:rPr lang="it-IT" dirty="0" smtClean="0">
                <a:hlinkClick r:id="rId3" action="ppaction://hlinkfile"/>
              </a:rPr>
              <a:t> sono funzioni </a:t>
            </a:r>
            <a:r>
              <a:rPr lang="it-IT" dirty="0" err="1" smtClean="0">
                <a:hlinkClick r:id="rId3" action="ppaction://hlinkfile"/>
              </a:rPr>
              <a:t>meromorfe</a:t>
            </a:r>
            <a:r>
              <a:rPr lang="it-IT" dirty="0" smtClean="0">
                <a:hlinkClick r:id="rId3" action="ppaction://hlinkfile"/>
              </a:rPr>
              <a:t> tali </a:t>
            </a:r>
            <a:r>
              <a:rPr lang="it-IT" dirty="0" err="1" smtClean="0">
                <a:hlinkClick r:id="rId3" action="ppaction://hlinkfile"/>
              </a:rPr>
              <a:t>che.docx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Il disordine apparente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dirty="0" err="1" smtClean="0">
                <a:hlinkClick r:id="rId4" action="ppaction://hlinkfile"/>
              </a:rPr>
              <a:t>disordine.docx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Ordine riconquistato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it-IT" dirty="0" err="1" smtClean="0">
                <a:hlinkClick r:id="rId5" action="ppaction://hlinkfile"/>
              </a:rPr>
              <a:t>ordine.docx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Poincaré </a:t>
            </a:r>
            <a:r>
              <a:rPr lang="it-IT" smtClean="0"/>
              <a:t>ed Enriques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it-IT" dirty="0" smtClean="0"/>
              <a:t>Nell’istante in cui posi il piede sul gradino mi venne l’idea, senza che niente nei miei pensieri precedenti mi avessero preparato a ciò, che le trasformazioni che avevo usato per definire le funzioni </a:t>
            </a:r>
            <a:r>
              <a:rPr lang="it-IT" dirty="0" err="1" smtClean="0"/>
              <a:t>fuchsiane</a:t>
            </a:r>
            <a:r>
              <a:rPr lang="it-IT" dirty="0" smtClean="0"/>
              <a:t> erano identiche con quelle della geometria non euclidea. </a:t>
            </a:r>
          </a:p>
          <a:p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it-IT" i="1" dirty="0" smtClean="0"/>
              <a:t>Si soleva dire che mentre le curve sono create da Dio, le superfici invece sono opera del demonio. Ora si palesa invece che piacque a Dio di creare per le superfici un ordine di armonie più riposte, ove rifulge una meravigliosa bellezza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GEOMETRIA E’ LO STUDIO DELLE PROPRIETA’ INVARIANTI RISPETTO A UN GRUPPO </a:t>
            </a:r>
            <a:r>
              <a:rPr lang="it-IT" dirty="0" err="1" smtClean="0"/>
              <a:t>DI</a:t>
            </a:r>
            <a:r>
              <a:rPr lang="it-IT" dirty="0" smtClean="0"/>
              <a:t> TRASFORMAZIONI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it-IT" dirty="0" smtClean="0"/>
          </a:p>
          <a:p>
            <a:r>
              <a:rPr lang="it-IT" dirty="0" smtClean="0"/>
              <a:t>Il punto fondamentale del programma consiste nel porre al centro dell’attenzione  il rapporto tra geometria e teoria dei gruppi</a:t>
            </a:r>
          </a:p>
          <a:p>
            <a:r>
              <a:rPr lang="it-IT" dirty="0" smtClean="0"/>
              <a:t>La geometria, che si presenta come estremamente frammentata dopo la nascita e il riconoscimento delle geometrie non euclidee, viene unificata secondo questo schema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 grande </a:t>
            </a:r>
            <a:r>
              <a:rPr lang="it-IT" dirty="0" err="1" smtClean="0"/>
              <a:t>sistematore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it-IT" dirty="0" smtClean="0"/>
              <a:t>Klein e </a:t>
            </a:r>
            <a:r>
              <a:rPr lang="it-IT" dirty="0" err="1" smtClean="0"/>
              <a:t>Lie</a:t>
            </a:r>
            <a:endParaRPr lang="it-IT" dirty="0" smtClean="0"/>
          </a:p>
          <a:p>
            <a:r>
              <a:rPr lang="it-IT" dirty="0" smtClean="0"/>
              <a:t>Klein e von </a:t>
            </a:r>
            <a:r>
              <a:rPr lang="it-IT" dirty="0" err="1" smtClean="0"/>
              <a:t>Staudt</a:t>
            </a:r>
            <a:endParaRPr lang="it-IT" dirty="0" smtClean="0"/>
          </a:p>
          <a:p>
            <a:r>
              <a:rPr lang="it-IT" dirty="0" smtClean="0"/>
              <a:t>Klein a </a:t>
            </a:r>
            <a:r>
              <a:rPr lang="it-IT" dirty="0" err="1" smtClean="0"/>
              <a:t>Cayley</a:t>
            </a:r>
            <a:endParaRPr lang="it-IT" dirty="0" smtClean="0"/>
          </a:p>
          <a:p>
            <a:r>
              <a:rPr lang="it-IT" dirty="0" smtClean="0"/>
              <a:t>Klein e Beltrami</a:t>
            </a:r>
          </a:p>
          <a:p>
            <a:r>
              <a:rPr lang="it-IT" dirty="0" smtClean="0"/>
              <a:t>Klein e </a:t>
            </a:r>
            <a:r>
              <a:rPr lang="it-IT" dirty="0" err="1" smtClean="0"/>
              <a:t>Poincaré</a:t>
            </a:r>
            <a:endParaRPr lang="it-IT" dirty="0" smtClean="0"/>
          </a:p>
          <a:p>
            <a:r>
              <a:rPr lang="it-IT" dirty="0" smtClean="0"/>
              <a:t>Klein e la scuola italiana di geometria algebrica</a:t>
            </a:r>
          </a:p>
          <a:p>
            <a:r>
              <a:rPr lang="it-IT" dirty="0" smtClean="0"/>
              <a:t>Povero </a:t>
            </a:r>
            <a:r>
              <a:rPr lang="it-IT" dirty="0" err="1" smtClean="0"/>
              <a:t>Gianko</a:t>
            </a:r>
            <a:r>
              <a:rPr lang="it-IT" dirty="0" smtClean="0"/>
              <a:t>: è un grande matematico, gli manca solo dimostrare un teorema</a:t>
            </a:r>
            <a:endParaRPr lang="it-IT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Cayley</a:t>
            </a:r>
            <a:r>
              <a:rPr lang="it-IT" dirty="0" smtClean="0"/>
              <a:t>: </a:t>
            </a:r>
            <a:r>
              <a:rPr lang="it-IT" dirty="0" err="1" smtClean="0"/>
              <a:t>Descriptive</a:t>
            </a:r>
            <a:r>
              <a:rPr lang="it-IT" dirty="0" smtClean="0"/>
              <a:t> </a:t>
            </a:r>
            <a:r>
              <a:rPr lang="it-IT" dirty="0" err="1" smtClean="0"/>
              <a:t>Geometry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Geometry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Metriche Proiettive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 smtClean="0"/>
              <a:t>d(A,B)</a:t>
            </a:r>
            <a:r>
              <a:rPr lang="it-IT" dirty="0" err="1" smtClean="0"/>
              <a:t>=klog</a:t>
            </a:r>
            <a:r>
              <a:rPr lang="it-IT" dirty="0" smtClean="0"/>
              <a:t>(M,N,A,B)</a:t>
            </a:r>
            <a:endParaRPr lang="it-IT" dirty="0"/>
          </a:p>
        </p:txBody>
      </p:sp>
      <p:pic>
        <p:nvPicPr>
          <p:cNvPr id="7" name="Segnaposto contenuto 6" descr="cayley.bmp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992443" y="2428868"/>
            <a:ext cx="3172740" cy="3643338"/>
          </a:xfrm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115219" y="3278981"/>
            <a:ext cx="272415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 Geometrie di </a:t>
            </a:r>
            <a:r>
              <a:rPr lang="it-IT" dirty="0" err="1" smtClean="0"/>
              <a:t>Cayley</a:t>
            </a:r>
            <a:r>
              <a:rPr lang="it-IT" dirty="0" smtClean="0"/>
              <a:t> - Klein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3 metriche proiettive: iperbolica (conica reale); ellittica (conica immaginaria); euclidea</a:t>
            </a:r>
          </a:p>
          <a:p>
            <a:r>
              <a:rPr lang="it-IT" dirty="0" smtClean="0"/>
              <a:t>9 Geometrie: Euclidea </a:t>
            </a:r>
            <a:r>
              <a:rPr lang="it-IT" dirty="0" smtClean="0">
                <a:sym typeface="Wingdings" pitchFamily="2" charset="2"/>
              </a:rPr>
              <a:t> distanza euclidea; angolo ellittico;</a:t>
            </a:r>
          </a:p>
          <a:p>
            <a:r>
              <a:rPr lang="it-IT" dirty="0" smtClean="0">
                <a:sym typeface="Wingdings" pitchFamily="2" charset="2"/>
              </a:rPr>
              <a:t>Iperbolica  distanza iperbolica, angolo ellittico</a:t>
            </a:r>
          </a:p>
          <a:p>
            <a:r>
              <a:rPr lang="it-IT" dirty="0" smtClean="0">
                <a:sym typeface="Wingdings" pitchFamily="2" charset="2"/>
              </a:rPr>
              <a:t>Ellittica  distanza ellittica; angolo ellittico</a:t>
            </a:r>
            <a:endParaRPr lang="it-IT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 paradosso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La metrica è definita dal </a:t>
            </a:r>
            <a:r>
              <a:rPr lang="it-IT" dirty="0" err="1" smtClean="0"/>
              <a:t>birapporto</a:t>
            </a:r>
            <a:r>
              <a:rPr lang="it-IT" dirty="0" smtClean="0"/>
              <a:t>, ma il </a:t>
            </a:r>
            <a:r>
              <a:rPr lang="it-IT" dirty="0" err="1" smtClean="0"/>
              <a:t>birapporto</a:t>
            </a:r>
            <a:r>
              <a:rPr lang="it-IT" dirty="0" smtClean="0"/>
              <a:t> è definito dalla metrica</a:t>
            </a:r>
          </a:p>
          <a:p>
            <a:r>
              <a:rPr lang="it-IT" dirty="0" smtClean="0"/>
              <a:t>(A,B,C,D) = (AC/AD)*(BD/BC)</a:t>
            </a:r>
            <a:endParaRPr lang="it-IT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Reti </a:t>
            </a:r>
            <a:r>
              <a:rPr lang="it-IT" dirty="0" err="1" smtClean="0"/>
              <a:t>Moebius</a:t>
            </a:r>
            <a:r>
              <a:rPr lang="it-IT" dirty="0" smtClean="0"/>
              <a:t>; von </a:t>
            </a:r>
            <a:r>
              <a:rPr lang="it-IT" dirty="0" err="1" smtClean="0"/>
              <a:t>Staudt</a:t>
            </a:r>
            <a:endParaRPr lang="it-IT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714488"/>
            <a:ext cx="6239098" cy="2824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UN PO’ </a:t>
            </a:r>
            <a:r>
              <a:rPr lang="it-IT" dirty="0" err="1" smtClean="0"/>
              <a:t>DI</a:t>
            </a:r>
            <a:r>
              <a:rPr lang="it-IT" dirty="0" smtClean="0"/>
              <a:t> PUBBLICITA’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1026" name="Picture 2" descr="I:\indra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340768"/>
            <a:ext cx="4181677" cy="5208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 isometrie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</p:spPr>
        <p:txBody>
          <a:bodyPr>
            <a:normAutofit fontScale="92500"/>
          </a:bodyPr>
          <a:lstStyle/>
          <a:p>
            <a:r>
              <a:rPr lang="it-IT" dirty="0" smtClean="0"/>
              <a:t>In geometria euclidea, quando due oggetti geometrici sono uguali?</a:t>
            </a:r>
          </a:p>
          <a:p>
            <a:r>
              <a:rPr lang="it-IT" dirty="0" smtClean="0"/>
              <a:t>La circonferenza e la sovrapponibilità</a:t>
            </a:r>
          </a:p>
          <a:p>
            <a:r>
              <a:rPr lang="it-IT" dirty="0" smtClean="0"/>
              <a:t>Trasporto senza movimento.</a:t>
            </a:r>
          </a:p>
          <a:p>
            <a:r>
              <a:rPr lang="it-IT" dirty="0" smtClean="0"/>
              <a:t>Una metrica senza misure</a:t>
            </a:r>
          </a:p>
          <a:p>
            <a:r>
              <a:rPr lang="it-IT" dirty="0" smtClean="0"/>
              <a:t>I criteri di uguaglianza dei triangoli</a:t>
            </a:r>
          </a:p>
          <a:p>
            <a:r>
              <a:rPr lang="it-IT" dirty="0" smtClean="0"/>
              <a:t>Le similitudini</a:t>
            </a:r>
            <a:endParaRPr lang="it-I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700808"/>
            <a:ext cx="4545243" cy="3472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geometria analitica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smtClean="0"/>
              <a:t>Prima la metrica e poi le isometrie</a:t>
            </a:r>
          </a:p>
          <a:p>
            <a:r>
              <a:rPr lang="it-IT" dirty="0" smtClean="0"/>
              <a:t>La metrica è data (a priori?)</a:t>
            </a:r>
          </a:p>
          <a:p>
            <a:r>
              <a:rPr lang="it-IT" dirty="0" smtClean="0"/>
              <a:t>I cambiamenti di sistema di riferimento</a:t>
            </a:r>
          </a:p>
          <a:p>
            <a:r>
              <a:rPr lang="it-IT" dirty="0" smtClean="0"/>
              <a:t>Trasformazioni non geometriche, ma analitiche (cambia l’equazione)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IT" dirty="0" smtClean="0"/>
              <a:t>Un cerchio </a:t>
            </a:r>
            <a:r>
              <a:rPr lang="it-IT" dirty="0" err="1" smtClean="0"/>
              <a:t>puo’</a:t>
            </a:r>
            <a:r>
              <a:rPr lang="it-IT" dirty="0" smtClean="0"/>
              <a:t> trasformarsi in un’ellisse</a:t>
            </a:r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068960"/>
            <a:ext cx="258127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Il XIX secolo: la geometria proiettiva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err="1" smtClean="0"/>
              <a:t>Poncelet</a:t>
            </a:r>
            <a:r>
              <a:rPr lang="it-IT" dirty="0" smtClean="0"/>
              <a:t>, </a:t>
            </a:r>
            <a:r>
              <a:rPr lang="it-IT" dirty="0" err="1" smtClean="0"/>
              <a:t>Chasles</a:t>
            </a:r>
            <a:r>
              <a:rPr lang="it-IT" dirty="0" smtClean="0"/>
              <a:t>, …</a:t>
            </a:r>
          </a:p>
          <a:p>
            <a:r>
              <a:rPr lang="it-IT" dirty="0" smtClean="0"/>
              <a:t>Le proiettività (le omografie nel linguaggio di </a:t>
            </a:r>
            <a:r>
              <a:rPr lang="it-IT" dirty="0" err="1" smtClean="0"/>
              <a:t>Chasles</a:t>
            </a:r>
            <a:r>
              <a:rPr lang="it-IT" dirty="0" smtClean="0"/>
              <a:t>) permettono di manipolare l’infinito chiarendo e sistematizzando quanto i pittori avevano già elaborato</a:t>
            </a:r>
            <a:endParaRPr lang="it-IT" dirty="0"/>
          </a:p>
        </p:txBody>
      </p:sp>
      <p:pic>
        <p:nvPicPr>
          <p:cNvPr id="7" name="Picture 2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63506" y="1412776"/>
            <a:ext cx="4856459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Un esempio: il teorema di </a:t>
            </a:r>
            <a:r>
              <a:rPr lang="it-IT" dirty="0" err="1" smtClean="0"/>
              <a:t>Desargues</a:t>
            </a:r>
            <a:endParaRPr lang="it-IT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443995"/>
            <a:ext cx="4038600" cy="2838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515109"/>
            <a:ext cx="4038600" cy="269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 coniche? Tutti cerchi!</a:t>
            </a:r>
            <a:endParaRPr lang="it-IT" dirty="0"/>
          </a:p>
        </p:txBody>
      </p:sp>
      <p:pic>
        <p:nvPicPr>
          <p:cNvPr id="4098" name="Picture 2">
            <a:hlinkClick r:id="rId3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14512" y="2034381"/>
            <a:ext cx="55149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dualità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smtClean="0"/>
              <a:t>Tra il 1820 e il 1830</a:t>
            </a:r>
          </a:p>
          <a:p>
            <a:r>
              <a:rPr lang="it-IT" dirty="0" err="1" smtClean="0"/>
              <a:t>Poncelet</a:t>
            </a:r>
            <a:r>
              <a:rPr lang="it-IT" dirty="0" smtClean="0"/>
              <a:t>, </a:t>
            </a:r>
            <a:r>
              <a:rPr lang="it-IT" dirty="0" err="1" smtClean="0"/>
              <a:t>Gergonne</a:t>
            </a:r>
            <a:r>
              <a:rPr lang="it-IT" dirty="0" smtClean="0"/>
              <a:t>, </a:t>
            </a:r>
            <a:r>
              <a:rPr lang="it-IT" dirty="0" err="1" smtClean="0"/>
              <a:t>Pluecker</a:t>
            </a:r>
            <a:r>
              <a:rPr lang="it-IT" dirty="0" smtClean="0"/>
              <a:t> (il primo maestro di Klein)</a:t>
            </a:r>
          </a:p>
          <a:p>
            <a:r>
              <a:rPr lang="it-IT" dirty="0" smtClean="0"/>
              <a:t>Corrispondenza tra punti e rette</a:t>
            </a:r>
          </a:p>
          <a:p>
            <a:r>
              <a:rPr lang="it-IT" dirty="0" smtClean="0"/>
              <a:t>Conica duale</a:t>
            </a:r>
            <a:endParaRPr lang="it-IT" dirty="0"/>
          </a:p>
        </p:txBody>
      </p:sp>
      <p:pic>
        <p:nvPicPr>
          <p:cNvPr id="5122" name="Picture 2">
            <a:hlinkClick r:id="rId3" action="ppaction://hlinkfile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1329" y="1772816"/>
            <a:ext cx="5332671" cy="322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</TotalTime>
  <Words>1172</Words>
  <Application>Microsoft Office PowerPoint</Application>
  <PresentationFormat>Presentazione su schermo (4:3)</PresentationFormat>
  <Paragraphs>156</Paragraphs>
  <Slides>35</Slides>
  <Notes>35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35</vt:i4>
      </vt:variant>
    </vt:vector>
  </HeadingPairs>
  <TitlesOfParts>
    <vt:vector size="36" baseType="lpstr">
      <vt:lpstr>Tema di Office</vt:lpstr>
      <vt:lpstr> Il programma di Erlangen di Felix Klein: origini e sviluppi successivi   </vt:lpstr>
      <vt:lpstr>Felix Klein (1849 – 1925)</vt:lpstr>
      <vt:lpstr>LA GEOMETRIA E’ LO STUDIO DELLE PROPRIETA’ INVARIANTI RISPETTO A UN GRUPPO DI TRASFORMAZIONI</vt:lpstr>
      <vt:lpstr>Le isometrie</vt:lpstr>
      <vt:lpstr>La geometria analitica</vt:lpstr>
      <vt:lpstr>Il XIX secolo: la geometria proiettiva</vt:lpstr>
      <vt:lpstr>Un esempio: il teorema di Desargues</vt:lpstr>
      <vt:lpstr>Le coniche? Tutti cerchi!</vt:lpstr>
      <vt:lpstr>La dualità</vt:lpstr>
      <vt:lpstr>Punti e rette si scambiano di ruolo</vt:lpstr>
      <vt:lpstr>Dualità in immagini</vt:lpstr>
      <vt:lpstr>Inversione (circa 1830)</vt:lpstr>
      <vt:lpstr>Trasformazioni quadratiche</vt:lpstr>
      <vt:lpstr>1863/1865: Le trasformazioni birazionali</vt:lpstr>
      <vt:lpstr>Le trasformazioni nei corsi di Cremona</vt:lpstr>
      <vt:lpstr>Diapositiva 16</vt:lpstr>
      <vt:lpstr>Dopo Bolyai e Lobatchewski. Qualche data: </vt:lpstr>
      <vt:lpstr>Klein rivisitato da Poincaré</vt:lpstr>
      <vt:lpstr>Diapositiva 19</vt:lpstr>
      <vt:lpstr>Il modello di Beltrami - Klein</vt:lpstr>
      <vt:lpstr>Il cerchio: un esempio di uso delle proprietà gruppali</vt:lpstr>
      <vt:lpstr>Diapositiva 22</vt:lpstr>
      <vt:lpstr>Sottogruppi discreti e tassellazione</vt:lpstr>
      <vt:lpstr>Funzioni periodiche e tassellazioni</vt:lpstr>
      <vt:lpstr>Funzioni ellittiche</vt:lpstr>
      <vt:lpstr>Tassellazioni</vt:lpstr>
      <vt:lpstr>Escher</vt:lpstr>
      <vt:lpstr>Le funzioni automorfe sono funzioni meromorfe tali che.docx </vt:lpstr>
      <vt:lpstr>Poincaré ed Enriques</vt:lpstr>
      <vt:lpstr>Un grande sistematore</vt:lpstr>
      <vt:lpstr>Cayley: Descriptive Geometry is all Geometry</vt:lpstr>
      <vt:lpstr>Le Geometrie di Cayley - Klein</vt:lpstr>
      <vt:lpstr>Un paradosso</vt:lpstr>
      <vt:lpstr>Reti Moebius; von Staudt</vt:lpstr>
      <vt:lpstr>UN PO’ DI PUBBLICITA’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Il programma di Erlangen di Felix Klein: origini e sviluppi successivi   </dc:title>
  <dc:creator>Utente Windows</dc:creator>
  <cp:lastModifiedBy>Valued Acer Customer</cp:lastModifiedBy>
  <cp:revision>11</cp:revision>
  <dcterms:created xsi:type="dcterms:W3CDTF">2013-04-07T05:45:45Z</dcterms:created>
  <dcterms:modified xsi:type="dcterms:W3CDTF">2013-04-14T07:17:58Z</dcterms:modified>
</cp:coreProperties>
</file>