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45"/>
  </p:notesMasterIdLst>
  <p:sldIdLst>
    <p:sldId id="270" r:id="rId2"/>
    <p:sldId id="271" r:id="rId3"/>
    <p:sldId id="324" r:id="rId4"/>
    <p:sldId id="325" r:id="rId5"/>
    <p:sldId id="358" r:id="rId6"/>
    <p:sldId id="359" r:id="rId7"/>
    <p:sldId id="360" r:id="rId8"/>
    <p:sldId id="326" r:id="rId9"/>
    <p:sldId id="328" r:id="rId10"/>
    <p:sldId id="343" r:id="rId11"/>
    <p:sldId id="330" r:id="rId12"/>
    <p:sldId id="333" r:id="rId13"/>
    <p:sldId id="335" r:id="rId14"/>
    <p:sldId id="339" r:id="rId15"/>
    <p:sldId id="341" r:id="rId16"/>
    <p:sldId id="272" r:id="rId17"/>
    <p:sldId id="280" r:id="rId18"/>
    <p:sldId id="345" r:id="rId19"/>
    <p:sldId id="347" r:id="rId20"/>
    <p:sldId id="348" r:id="rId21"/>
    <p:sldId id="349" r:id="rId22"/>
    <p:sldId id="350" r:id="rId23"/>
    <p:sldId id="351" r:id="rId24"/>
    <p:sldId id="352" r:id="rId25"/>
    <p:sldId id="366" r:id="rId26"/>
    <p:sldId id="364" r:id="rId27"/>
    <p:sldId id="353" r:id="rId28"/>
    <p:sldId id="354" r:id="rId29"/>
    <p:sldId id="355" r:id="rId30"/>
    <p:sldId id="361" r:id="rId31"/>
    <p:sldId id="362" r:id="rId32"/>
    <p:sldId id="363" r:id="rId33"/>
    <p:sldId id="365" r:id="rId34"/>
    <p:sldId id="372" r:id="rId35"/>
    <p:sldId id="367" r:id="rId36"/>
    <p:sldId id="368" r:id="rId37"/>
    <p:sldId id="369" r:id="rId38"/>
    <p:sldId id="370" r:id="rId39"/>
    <p:sldId id="371" r:id="rId40"/>
    <p:sldId id="373" r:id="rId41"/>
    <p:sldId id="356" r:id="rId42"/>
    <p:sldId id="357" r:id="rId43"/>
    <p:sldId id="374" r:id="rId44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o Romeni" initials="" lastIdx="1" clrIdx="0"/>
  <p:cmAuthor id="1" name="Nicola De Pasquale" initials="" lastIdx="4" clrIdx="1"/>
  <p:cmAuthor id="2" name="Valentina Gabus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9" d="100"/>
          <a:sy n="89" d="100"/>
        </p:scale>
        <p:origin x="-59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8963B-DB5B-4D4C-91E0-A59C5538781E}" type="datetimeFigureOut">
              <a:rPr lang="it-IT" smtClean="0"/>
              <a:pPr/>
              <a:t>20/10/2015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80515-4EC5-4624-867E-0EC78113EDF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04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0515-4EC5-4624-867E-0EC78113EDF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0515-4EC5-4624-867E-0EC78113EDF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0515-4EC5-4624-867E-0EC78113EDFB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0515-4EC5-4624-867E-0EC78113EDFB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0515-4EC5-4624-867E-0EC78113EDFB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0515-4EC5-4624-867E-0EC78113EDFB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20/10/2015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4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20/10/2015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13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20/10/2015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30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20/10/2015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35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20/10/2015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65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20/10/2015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6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20/10/2015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52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20/10/2015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04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20/10/2015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08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20/10/2015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33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20/10/2015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87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268A6-E4CB-4566-9026-23FCA7DC53D9}" type="datetimeFigureOut">
              <a:rPr lang="it-IT" smtClean="0"/>
              <a:pPr/>
              <a:t>20/10/2015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10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google.it/imgres?imgurl=http://icanhascheezburger.wordpress.com/files/2007/07/mouse.jpg&amp;imgrefurl=http://www.colborne2016.com/category/uncategorized/&amp;usg=__E9m4uMlftdgplN3ceh9e0SkvWxo=&amp;h=376&amp;w=500&amp;sz=108&amp;hl=it&amp;start=1&amp;sig2=STLu-bzAp2wFsFNU07lmhw&amp;um=1&amp;itbs=1&amp;tbnid=9AiCWB7PxPKtbM:&amp;tbnh=98&amp;tbnw=130&amp;prev=/images?q%3DI'm%2Ba%2Bmouse%26hl%3Dit%26rlz%3D1W1ADBR_it%26sa%3DG%26um%3D1&amp;ei=GFlkS92XD6SkmwP54ZEj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ttangolo 10"/>
          <p:cNvSpPr>
            <a:spLocks noChangeArrowheads="1"/>
          </p:cNvSpPr>
          <p:nvPr/>
        </p:nvSpPr>
        <p:spPr bwMode="auto">
          <a:xfrm>
            <a:off x="125846" y="1278054"/>
            <a:ext cx="8907318" cy="1925619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/>
            <a:endParaRPr lang="it-IT" altLang="it-IT"/>
          </a:p>
        </p:txBody>
      </p:sp>
      <p:sp>
        <p:nvSpPr>
          <p:cNvPr id="13316" name="Sottotitolo 5"/>
          <p:cNvSpPr>
            <a:spLocks noGrp="1"/>
          </p:cNvSpPr>
          <p:nvPr>
            <p:ph type="subTitle" idx="1"/>
          </p:nvPr>
        </p:nvSpPr>
        <p:spPr>
          <a:xfrm>
            <a:off x="182417" y="1278054"/>
            <a:ext cx="8886536" cy="1925619"/>
          </a:xfrm>
          <a:extLs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it-IT" sz="4400" dirty="0" smtClean="0">
                <a:solidFill>
                  <a:schemeClr val="bg1"/>
                </a:solidFill>
              </a:rPr>
              <a:t>L’algebra come strumento di pensiero</a:t>
            </a:r>
          </a:p>
          <a:p>
            <a:pPr>
              <a:defRPr/>
            </a:pPr>
            <a:r>
              <a:rPr lang="it-IT" sz="4400" dirty="0" smtClean="0">
                <a:solidFill>
                  <a:schemeClr val="bg1"/>
                </a:solidFill>
              </a:rPr>
              <a:t>Riflessioni didattiche</a:t>
            </a:r>
            <a:r>
              <a:rPr lang="it-IT" sz="4400" dirty="0">
                <a:solidFill>
                  <a:schemeClr val="bg1"/>
                </a:solidFill>
              </a:rPr>
              <a:t> </a:t>
            </a:r>
            <a:endParaRPr lang="it-IT" sz="3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18618" y="3559291"/>
            <a:ext cx="79340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defRPr/>
            </a:pPr>
            <a:endParaRPr lang="it-IT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defRPr/>
            </a:pP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Paola</a:t>
            </a:r>
          </a:p>
          <a:p>
            <a:pPr algn="ctr">
              <a:defRPr/>
            </a:pPr>
            <a:r>
              <a:rPr lang="it-IT" sz="2400" dirty="0" smtClean="0">
                <a:solidFill>
                  <a:schemeClr val="tx2"/>
                </a:solidFill>
                <a:latin typeface="Arial" charset="0"/>
              </a:rPr>
              <a:t>Liceo «G. Bruno» - Albenga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862918" y="5819887"/>
            <a:ext cx="296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Genova – Ottobre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4245" y="204395"/>
            <a:ext cx="838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INVALSI, SNV 2015, L10 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«Conversione da registro simbolico a grafico»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45459" y="1339514"/>
            <a:ext cx="7939143" cy="55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1" y="1103105"/>
            <a:ext cx="8811480" cy="170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8" y="3706457"/>
            <a:ext cx="9021062" cy="174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7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4245" y="204395"/>
            <a:ext cx="838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ACCADE NELLA PROVA NAZIONALE?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48640" y="849854"/>
            <a:ext cx="7842325" cy="534655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611036" y="2284194"/>
            <a:ext cx="11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PN  2015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4" y="2955550"/>
            <a:ext cx="8867900" cy="154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26" y="610720"/>
            <a:ext cx="8814160" cy="150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1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80260"/>
            <a:ext cx="86677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169973" y="1533869"/>
            <a:ext cx="11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PN  2015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6" y="3254637"/>
            <a:ext cx="9203671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71513"/>
            <a:ext cx="89725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847243" y="3811780"/>
            <a:ext cx="11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PN  2012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43" y="5477603"/>
            <a:ext cx="7301441" cy="10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7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53035"/>
            <a:ext cx="8343900" cy="598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44245" y="204395"/>
            <a:ext cx="838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INVALSI, SNV 2012, L10 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«Algebra e argomentazione»</a:t>
            </a:r>
          </a:p>
        </p:txBody>
      </p:sp>
    </p:spTree>
    <p:extLst>
      <p:ext uri="{BB962C8B-B14F-4D97-AF65-F5344CB8AC3E}">
        <p14:creationId xmlns:p14="http://schemas.microsoft.com/office/powerpoint/2010/main" val="7569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" y="1490663"/>
            <a:ext cx="8785984" cy="465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44245" y="204395"/>
            <a:ext cx="838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INVALSI, PN 2012, L10 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«Algebra e argomentazione»</a:t>
            </a:r>
          </a:p>
        </p:txBody>
      </p:sp>
    </p:spTree>
    <p:extLst>
      <p:ext uri="{BB962C8B-B14F-4D97-AF65-F5344CB8AC3E}">
        <p14:creationId xmlns:p14="http://schemas.microsoft.com/office/powerpoint/2010/main" val="4076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4245" y="1850315"/>
            <a:ext cx="8713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Sembra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le competenze legate all’algebra come strumento di rappresentazione, di generalizzazione e di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giustificazione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decadano, invece di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aumentare,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tempo. </a:t>
            </a: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Perché?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fare? 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4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Una didattica 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sensata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dell’algebra: 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l’algebra come strumento di pensiero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8625" y="2000250"/>
            <a:ext cx="8458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b="1" dirty="0">
                <a:latin typeface="Arial" pitchFamily="34" charset="0"/>
                <a:cs typeface="Arial" pitchFamily="34" charset="0"/>
              </a:rPr>
              <a:t>Il problema è quello di sviluppare una opportuna didattica in cui gli allievi imparino a diventare padroni del senso dei simboli che usano, evitando il </a:t>
            </a:r>
            <a:r>
              <a:rPr lang="it-IT" altLang="it-IT" sz="2800" b="1" dirty="0" smtClean="0">
                <a:latin typeface="Arial" pitchFamily="34" charset="0"/>
                <a:cs typeface="Arial" pitchFamily="34" charset="0"/>
              </a:rPr>
              <a:t>semplice </a:t>
            </a:r>
            <a:r>
              <a:rPr lang="it-IT" altLang="it-IT" sz="2800" b="1" dirty="0">
                <a:latin typeface="Arial" pitchFamily="34" charset="0"/>
                <a:cs typeface="Arial" pitchFamily="34" charset="0"/>
              </a:rPr>
              <a:t>addestramento per memorizzare regole e meccanismi formali, il quale favorisce invece l'idea che il senso di una formula e delle trasformazioni su di essa consista soltanto nella sua struttura sintattica</a:t>
            </a:r>
          </a:p>
        </p:txBody>
      </p:sp>
    </p:spTree>
    <p:extLst>
      <p:ext uri="{BB962C8B-B14F-4D97-AF65-F5344CB8AC3E}">
        <p14:creationId xmlns:p14="http://schemas.microsoft.com/office/powerpoint/2010/main" val="33696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376517" y="288663"/>
            <a:ext cx="8229600" cy="57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alt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Struttura dell’intervento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76517" y="1172584"/>
            <a:ext cx="8315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L’insegnamento-apprendimento dell’algebra nella scuola secondaria in Italia: un insuccesso (in)atteso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8917" y="2841812"/>
            <a:ext cx="8315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Che fare? Qualche proposta per affrontare il problema, fondata su quadri di riferimento teorici consolidati nella ricerca in didattica 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8917" y="4701092"/>
            <a:ext cx="8315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Conclusioni: una spiegazione personale del perché di un insuccesso (in)atteso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0"/>
            <a:ext cx="7391400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defRPr/>
            </a:pPr>
            <a:endParaRPr lang="it-IT" sz="2800" dirty="0" smtClean="0">
              <a:latin typeface="+mn-lt"/>
            </a:endParaRPr>
          </a:p>
          <a:p>
            <a:pPr marL="342900" indent="-342900">
              <a:spcBef>
                <a:spcPct val="40000"/>
              </a:spcBef>
              <a:defRPr/>
            </a:pPr>
            <a:r>
              <a:rPr lang="it-IT" sz="2800" dirty="0" smtClean="0">
                <a:latin typeface="+mn-lt"/>
              </a:rPr>
              <a:t>Il </a:t>
            </a:r>
            <a:r>
              <a:rPr lang="it-IT" sz="2800" dirty="0">
                <a:latin typeface="+mn-lt"/>
              </a:rPr>
              <a:t>problema va studiato:</a:t>
            </a:r>
          </a:p>
          <a:p>
            <a:pPr marL="342900" indent="-342900">
              <a:defRPr/>
            </a:pPr>
            <a:endParaRPr lang="it-IT" sz="2800" dirty="0" smtClean="0">
              <a:latin typeface="+mn-lt"/>
            </a:endParaRPr>
          </a:p>
          <a:p>
            <a:pPr marL="342900" indent="-342900">
              <a:defRPr/>
            </a:pPr>
            <a:r>
              <a:rPr lang="it-IT" sz="2800" dirty="0" smtClean="0">
                <a:latin typeface="+mn-lt"/>
              </a:rPr>
              <a:t>- </a:t>
            </a:r>
            <a:r>
              <a:rPr lang="it-IT" sz="2800" dirty="0">
                <a:latin typeface="+mn-lt"/>
              </a:rPr>
              <a:t>da un punto di vista </a:t>
            </a:r>
            <a:r>
              <a:rPr lang="it-IT" sz="2800" dirty="0" smtClean="0">
                <a:latin typeface="+mn-lt"/>
              </a:rPr>
              <a:t>epistemologico (la dialettica processi computazionali e oggetti astratti)  </a:t>
            </a:r>
            <a:endParaRPr lang="it-IT" sz="2800" dirty="0">
              <a:latin typeface="+mn-lt"/>
            </a:endParaRPr>
          </a:p>
          <a:p>
            <a:pPr marL="342900" indent="-342900">
              <a:spcBef>
                <a:spcPct val="45000"/>
              </a:spcBef>
              <a:defRPr/>
            </a:pPr>
            <a:endParaRPr lang="it-IT" sz="2800" dirty="0" smtClean="0">
              <a:latin typeface="+mn-lt"/>
            </a:endParaRPr>
          </a:p>
          <a:p>
            <a:pPr marL="342900" indent="-342900">
              <a:spcBef>
                <a:spcPct val="45000"/>
              </a:spcBef>
              <a:defRPr/>
            </a:pPr>
            <a:r>
              <a:rPr lang="it-IT" sz="2800" dirty="0" smtClean="0">
                <a:latin typeface="+mn-lt"/>
              </a:rPr>
              <a:t>- </a:t>
            </a:r>
            <a:r>
              <a:rPr lang="it-IT" sz="2800" dirty="0">
                <a:latin typeface="+mn-lt"/>
              </a:rPr>
              <a:t>da un punto di vista </a:t>
            </a:r>
            <a:r>
              <a:rPr lang="it-IT" sz="2800" dirty="0" smtClean="0">
                <a:latin typeface="+mn-lt"/>
              </a:rPr>
              <a:t>cognitivo (l’attenzione alle fasi di interiorizzazione, condensazione e reificazione di un oggetto matematico) </a:t>
            </a:r>
            <a:endParaRPr lang="it-IT" sz="2800" dirty="0">
              <a:latin typeface="+mn-lt"/>
            </a:endParaRPr>
          </a:p>
          <a:p>
            <a:pPr marL="342900" indent="-342900">
              <a:spcBef>
                <a:spcPct val="45000"/>
              </a:spcBef>
              <a:defRPr/>
            </a:pPr>
            <a:endParaRPr lang="it-IT" sz="2800" dirty="0" smtClean="0">
              <a:latin typeface="+mn-lt"/>
            </a:endParaRPr>
          </a:p>
          <a:p>
            <a:pPr marL="342900" indent="-342900">
              <a:spcBef>
                <a:spcPct val="45000"/>
              </a:spcBef>
              <a:defRPr/>
            </a:pPr>
            <a:r>
              <a:rPr lang="it-IT" sz="2800" dirty="0" smtClean="0">
                <a:latin typeface="+mn-lt"/>
              </a:rPr>
              <a:t>- </a:t>
            </a:r>
            <a:r>
              <a:rPr lang="it-IT" sz="2800" dirty="0">
                <a:latin typeface="+mn-lt"/>
              </a:rPr>
              <a:t>da un punto di vista </a:t>
            </a:r>
            <a:r>
              <a:rPr lang="it-IT" sz="2800" dirty="0" smtClean="0">
                <a:latin typeface="+mn-lt"/>
              </a:rPr>
              <a:t>didattico (opportune strategie, come l’apprendistato cognitivo e il laboratorio di matematica)</a:t>
            </a:r>
            <a:endParaRPr lang="it-IT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it-IT" sz="2800" dirty="0">
              <a:latin typeface="Times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it-IT" sz="3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4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438" y="-627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altLang="it-I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elenco di abilità che sono indice di una buona padronanza dell’algebra come strumento di pensiero e alcuni esempi che illustrano tali abilità</a:t>
            </a:r>
            <a:r>
              <a:rPr lang="it-IT" altLang="it-IT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34828" y="1126547"/>
            <a:ext cx="814353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400" dirty="0"/>
              <a:t>Essere capaci di gestire la tensione fra la trasparenza di un simbolo e la sua capacità di essere manipolato.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7614" y="2297284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 smtClean="0">
                <a:latin typeface="Arial" pitchFamily="34" charset="0"/>
                <a:cs typeface="Arial" pitchFamily="34" charset="0"/>
              </a:rPr>
              <a:t>Sapere </a:t>
            </a:r>
            <a:r>
              <a:rPr lang="it-IT" altLang="it-IT" sz="2400" dirty="0">
                <a:latin typeface="Arial" pitchFamily="34" charset="0"/>
                <a:cs typeface="Arial" pitchFamily="34" charset="0"/>
              </a:rPr>
              <a:t>quando utilizzare la funzione algoritmica (sintattica) e la funzione simbolica (semantica) del linguaggio dell'algebra.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2929" y="3414687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dirty="0" smtClean="0">
                <a:cs typeface="Arial" panose="020B0604020202020204" pitchFamily="34" charset="0"/>
              </a:rPr>
              <a:t>Trasformare </a:t>
            </a:r>
            <a:r>
              <a:rPr lang="it-IT" sz="2400" dirty="0">
                <a:cs typeface="Arial" panose="020B0604020202020204" pitchFamily="34" charset="0"/>
              </a:rPr>
              <a:t>formule in altre di significato equivalente, ma di </a:t>
            </a:r>
            <a:r>
              <a:rPr lang="it-IT" sz="2400" i="1" dirty="0" smtClean="0">
                <a:cs typeface="Arial" panose="020B0604020202020204" pitchFamily="34" charset="0"/>
              </a:rPr>
              <a:t>senso</a:t>
            </a:r>
            <a:r>
              <a:rPr kumimoji="1" lang="it-IT" sz="2400" dirty="0" smtClean="0">
                <a:cs typeface="Arial" panose="020B0604020202020204" pitchFamily="34" charset="0"/>
              </a:rPr>
              <a:t>  </a:t>
            </a:r>
            <a:r>
              <a:rPr kumimoji="1" lang="it-IT" sz="2400" dirty="0">
                <a:cs typeface="Arial" panose="020B0604020202020204" pitchFamily="34" charset="0"/>
              </a:rPr>
              <a:t>non </a:t>
            </a:r>
            <a:r>
              <a:rPr kumimoji="1" lang="it-IT" sz="2400" dirty="0" smtClean="0">
                <a:cs typeface="Arial" panose="020B0604020202020204" pitchFamily="34" charset="0"/>
              </a:rPr>
              <a:t>equivalente</a:t>
            </a:r>
            <a:endParaRPr kumimoji="1" lang="it-IT" sz="2400" dirty="0">
              <a:cs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2929" y="4472388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dirty="0" smtClean="0">
                <a:cs typeface="Arial" panose="020B0604020202020204" pitchFamily="34" charset="0"/>
              </a:rPr>
              <a:t>Scegliere </a:t>
            </a:r>
            <a:r>
              <a:rPr lang="it-IT" sz="2400" dirty="0" smtClean="0">
                <a:cs typeface="Arial" panose="020B0604020202020204" pitchFamily="34" charset="0"/>
              </a:rPr>
              <a:t>opportunamente </a:t>
            </a:r>
            <a:r>
              <a:rPr lang="it-IT" sz="2400" dirty="0">
                <a:cs typeface="Arial" panose="020B0604020202020204" pitchFamily="34" charset="0"/>
              </a:rPr>
              <a:t>i simboli (“mettere in formula”)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4829" y="5100341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 smtClean="0">
                <a:latin typeface="Arial" pitchFamily="34" charset="0"/>
                <a:cs typeface="Arial" pitchFamily="34" charset="0"/>
              </a:rPr>
              <a:t>Controllare </a:t>
            </a:r>
            <a:r>
              <a:rPr lang="it-IT" altLang="it-IT" sz="2400" dirty="0">
                <a:latin typeface="Arial" pitchFamily="34" charset="0"/>
                <a:cs typeface="Arial" pitchFamily="34" charset="0"/>
              </a:rPr>
              <a:t>ed esercitare la manipolazione formale in modo flessibile, finalizzandola all’obiettivo da raggiungere 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27614" y="6130766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dirty="0" smtClean="0">
                <a:cs typeface="Arial" panose="020B0604020202020204" pitchFamily="34" charset="0"/>
              </a:rPr>
              <a:t>Riconoscere </a:t>
            </a:r>
            <a:r>
              <a:rPr lang="it-IT" sz="2400" dirty="0">
                <a:cs typeface="Arial" panose="020B0604020202020204" pitchFamily="34" charset="0"/>
              </a:rPr>
              <a:t>il diverso statuto delle lettere in una formula </a:t>
            </a:r>
          </a:p>
        </p:txBody>
      </p:sp>
    </p:spTree>
    <p:extLst>
      <p:ext uri="{BB962C8B-B14F-4D97-AF65-F5344CB8AC3E}">
        <p14:creationId xmlns:p14="http://schemas.microsoft.com/office/powerpoint/2010/main" val="32224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250825" y="0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Indicazioni didattiche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73025" y="951081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400" dirty="0"/>
              <a:t>Cercare di equilibrare la richiesta di trasformazioni sintattiche di espressioni algebriche, tipica della prassi didattica, con la richiesta di produzione di espressioni e loro successiva interpretazione. 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43031" y="2935735"/>
            <a:ext cx="88201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400" dirty="0"/>
              <a:t>Equilibrare la direzione flessibile e orientata a uno scopo (per esempio per dimostrare, </a:t>
            </a:r>
            <a:r>
              <a:rPr lang="it-IT" altLang="it-IT" sz="2400" dirty="0" smtClean="0"/>
              <a:t>per </a:t>
            </a:r>
            <a:r>
              <a:rPr lang="it-IT" altLang="it-IT" sz="2400" dirty="0" err="1" smtClean="0"/>
              <a:t>modellizare</a:t>
            </a:r>
            <a:r>
              <a:rPr lang="it-IT" altLang="it-IT" sz="2400" dirty="0" smtClean="0"/>
              <a:t>, per generalizzare, per </a:t>
            </a:r>
            <a:r>
              <a:rPr lang="it-IT" altLang="it-IT" sz="2400" dirty="0"/>
              <a:t>risolvere problemi) con la semplificazione meccanica di espressioni.</a:t>
            </a:r>
            <a:endParaRPr lang="it-IT" altLang="it-IT" dirty="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73025" y="4982574"/>
            <a:ext cx="8820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400" dirty="0" smtClean="0"/>
              <a:t>La didattica laboratoriale.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300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250825" y="0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Alcuni esempi di attività</a:t>
            </a:r>
            <a:endParaRPr lang="it-IT" alt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3"/>
          <p:cNvSpPr txBox="1">
            <a:spLocks noChangeArrowheads="1"/>
          </p:cNvSpPr>
          <p:nvPr/>
        </p:nvSpPr>
        <p:spPr bwMode="auto">
          <a:xfrm>
            <a:off x="0" y="954107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800" dirty="0" smtClean="0">
                <a:solidFill>
                  <a:srgbClr val="FF0000"/>
                </a:solidFill>
              </a:rPr>
              <a:t>Che </a:t>
            </a:r>
            <a:r>
              <a:rPr lang="it-IT" altLang="it-IT" sz="2800" dirty="0">
                <a:solidFill>
                  <a:srgbClr val="FF0000"/>
                </a:solidFill>
              </a:rPr>
              <a:t>cosa si può dire, rispetto alla divisibilità, della somma di due numeri dispari consecutivi?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44462" y="2105231"/>
            <a:ext cx="8748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400" dirty="0"/>
              <a:t>Verifiche empiriche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2812863"/>
            <a:ext cx="91440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/>
              <a:t>Indicare un numero dispari con </a:t>
            </a:r>
            <a:r>
              <a:rPr lang="it-IT" sz="2400" i="1" dirty="0"/>
              <a:t>d</a:t>
            </a:r>
            <a:r>
              <a:rPr lang="it-IT" sz="2400" dirty="0"/>
              <a:t>.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 sz="2400" i="1" dirty="0"/>
              <a:t>d</a:t>
            </a:r>
            <a:r>
              <a:rPr lang="it-IT" sz="2400" dirty="0"/>
              <a:t> + </a:t>
            </a:r>
            <a:r>
              <a:rPr lang="it-IT" sz="2400" i="1" dirty="0"/>
              <a:t>d</a:t>
            </a:r>
            <a:r>
              <a:rPr lang="it-IT" sz="2400" dirty="0"/>
              <a:t> = 2</a:t>
            </a:r>
            <a:r>
              <a:rPr lang="it-IT" sz="2400" i="1" dirty="0"/>
              <a:t>d</a:t>
            </a:r>
            <a:r>
              <a:rPr lang="it-IT" sz="2400" dirty="0"/>
              <a:t>     numero pari</a:t>
            </a:r>
            <a:endParaRPr lang="it-IT" sz="2400" i="1" dirty="0"/>
          </a:p>
          <a:p>
            <a:pPr marL="457200" indent="-457200">
              <a:buFontTx/>
              <a:buAutoNum type="arabicParenR"/>
              <a:defRPr/>
            </a:pPr>
            <a:r>
              <a:rPr lang="it-IT" sz="2400" i="1" dirty="0"/>
              <a:t>d</a:t>
            </a:r>
            <a:r>
              <a:rPr lang="it-IT" sz="2400" dirty="0"/>
              <a:t> + (</a:t>
            </a:r>
            <a:r>
              <a:rPr lang="it-IT" sz="2400" i="1" dirty="0"/>
              <a:t>d</a:t>
            </a:r>
            <a:r>
              <a:rPr lang="it-IT" sz="2400" dirty="0"/>
              <a:t> + 2)     numero pari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" y="4290826"/>
            <a:ext cx="8424863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 smtClean="0"/>
              <a:t>3)   2</a:t>
            </a:r>
            <a:r>
              <a:rPr lang="it-IT" sz="2400" i="1" dirty="0" smtClean="0"/>
              <a:t>n</a:t>
            </a:r>
            <a:r>
              <a:rPr lang="it-IT" sz="2400" dirty="0" smtClean="0"/>
              <a:t> </a:t>
            </a:r>
            <a:r>
              <a:rPr lang="it-IT" sz="2400" dirty="0"/>
              <a:t>– 1 + 2</a:t>
            </a:r>
            <a:r>
              <a:rPr lang="it-IT" sz="2400" i="1" dirty="0"/>
              <a:t>n</a:t>
            </a:r>
            <a:r>
              <a:rPr lang="it-IT" sz="2400" dirty="0"/>
              <a:t> + 1 = 4</a:t>
            </a:r>
            <a:r>
              <a:rPr lang="it-IT" sz="2400" i="1" dirty="0"/>
              <a:t>n         </a:t>
            </a:r>
            <a:r>
              <a:rPr lang="it-IT" sz="2400" dirty="0"/>
              <a:t>oppure</a:t>
            </a:r>
          </a:p>
          <a:p>
            <a:pPr marL="457200" indent="-457200">
              <a:defRPr/>
            </a:pPr>
            <a:r>
              <a:rPr lang="it-IT" sz="2400" i="1" dirty="0"/>
              <a:t>      </a:t>
            </a:r>
            <a:r>
              <a:rPr lang="it-IT" sz="2400" dirty="0"/>
              <a:t>2</a:t>
            </a:r>
            <a:r>
              <a:rPr lang="it-IT" sz="2400" i="1" dirty="0"/>
              <a:t>n</a:t>
            </a:r>
            <a:r>
              <a:rPr lang="it-IT" sz="2400" dirty="0"/>
              <a:t> + 1 + 2</a:t>
            </a:r>
            <a:r>
              <a:rPr lang="it-IT" sz="2400" i="1" dirty="0"/>
              <a:t>n</a:t>
            </a:r>
            <a:r>
              <a:rPr lang="it-IT" sz="2400" dirty="0"/>
              <a:t> + 3 = 4</a:t>
            </a:r>
            <a:r>
              <a:rPr lang="it-IT" sz="2400" i="1" dirty="0"/>
              <a:t>n</a:t>
            </a:r>
            <a:r>
              <a:rPr lang="it-IT" sz="2400" dirty="0"/>
              <a:t> + 4   oppure</a:t>
            </a:r>
          </a:p>
          <a:p>
            <a:pPr marL="457200" indent="-457200">
              <a:defRPr/>
            </a:pPr>
            <a:r>
              <a:rPr lang="it-IT" sz="2400" i="1" dirty="0"/>
              <a:t>      “</a:t>
            </a:r>
            <a:r>
              <a:rPr lang="it-IT" sz="2400" dirty="0"/>
              <a:t>è il doppio del numero pari che sta in mezzo”</a:t>
            </a:r>
            <a:r>
              <a:rPr lang="it-IT" sz="2400" i="1" dirty="0"/>
              <a:t> </a:t>
            </a:r>
            <a:endParaRPr lang="it-IT" sz="2400" dirty="0"/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985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1"/>
          <p:cNvSpPr txBox="1">
            <a:spLocks noChangeArrowheads="1"/>
          </p:cNvSpPr>
          <p:nvPr/>
        </p:nvSpPr>
        <p:spPr bwMode="auto">
          <a:xfrm>
            <a:off x="76200" y="703659"/>
            <a:ext cx="914399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 dirty="0">
                <a:solidFill>
                  <a:srgbClr val="FF0000"/>
                </a:solidFill>
                <a:cs typeface="Times New Roman" pitchFamily="16" charset="0"/>
              </a:rPr>
              <a:t>Si consideri un rettangolo; che </a:t>
            </a:r>
            <a:r>
              <a:rPr lang="it-IT" altLang="it-IT" sz="2800" dirty="0" smtClean="0">
                <a:solidFill>
                  <a:srgbClr val="FF0000"/>
                </a:solidFill>
                <a:cs typeface="Times New Roman" pitchFamily="16" charset="0"/>
              </a:rPr>
              <a:t>accade alla </a:t>
            </a:r>
            <a:r>
              <a:rPr lang="it-IT" altLang="it-IT" sz="2800" dirty="0">
                <a:solidFill>
                  <a:srgbClr val="FF0000"/>
                </a:solidFill>
                <a:cs typeface="Times New Roman" pitchFamily="16" charset="0"/>
              </a:rPr>
              <a:t>sua area se un lato diminuisce del 10% e l'altro aumenta del 10%?</a:t>
            </a:r>
            <a:r>
              <a:rPr lang="it-IT" altLang="it-IT" sz="2800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it-IT" altLang="it-IT" dirty="0"/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250825" y="0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Alcuni esempi di attività</a:t>
            </a:r>
            <a:endParaRPr lang="it-IT" alt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85800" y="1820863"/>
            <a:ext cx="7772400" cy="2935287"/>
            <a:chOff x="624" y="2400"/>
            <a:chExt cx="4896" cy="1849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440" y="2400"/>
              <a:ext cx="3024" cy="1200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it-IT" altLang="it-IT">
                <a:solidFill>
                  <a:srgbClr val="FF33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440" y="2640"/>
              <a:ext cx="3360" cy="96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it-IT" altLang="it-IT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304" y="3648"/>
              <a:ext cx="672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800" dirty="0">
                  <a:solidFill>
                    <a:srgbClr val="FF0000"/>
                  </a:solidFill>
                </a:rPr>
                <a:t>20 cm</a:t>
              </a:r>
              <a:endParaRPr lang="it-IT" altLang="it-IT" dirty="0">
                <a:solidFill>
                  <a:srgbClr val="FF0000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648" y="379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800" dirty="0">
                  <a:solidFill>
                    <a:srgbClr val="FF0000"/>
                  </a:solidFill>
                </a:rPr>
                <a:t>22 cm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848" y="2928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800">
                  <a:solidFill>
                    <a:srgbClr val="FF0000"/>
                  </a:solidFill>
                </a:rPr>
                <a:t>9 cm</a:t>
              </a:r>
              <a:endParaRPr lang="it-IT" altLang="it-IT">
                <a:solidFill>
                  <a:srgbClr val="FF0000"/>
                </a:solidFill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24" y="2640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800" dirty="0">
                  <a:solidFill>
                    <a:srgbClr val="FF0000"/>
                  </a:solidFill>
                </a:rPr>
                <a:t>10 cm</a:t>
              </a:r>
            </a:p>
          </p:txBody>
        </p:sp>
      </p:grpSp>
      <p:sp>
        <p:nvSpPr>
          <p:cNvPr id="11" name="Rettangolo 10"/>
          <p:cNvSpPr/>
          <p:nvPr/>
        </p:nvSpPr>
        <p:spPr>
          <a:xfrm>
            <a:off x="347645" y="5104099"/>
            <a:ext cx="8796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b="1" dirty="0">
                <a:cs typeface="Times New Roman" pitchFamily="16" charset="0"/>
              </a:rPr>
              <a:t>È solo con il ricorso al linguaggio algebrico che la situazione può essere interpretata in forma chiara e incontrovertibile: se il rettangolo di partenza ha lati di lunghezza </a:t>
            </a:r>
            <a:r>
              <a:rPr lang="it-IT" altLang="it-IT" b="1" i="1" dirty="0">
                <a:cs typeface="Times New Roman" pitchFamily="16" charset="0"/>
              </a:rPr>
              <a:t>a</a:t>
            </a:r>
            <a:r>
              <a:rPr lang="it-IT" altLang="it-IT" b="1" dirty="0">
                <a:cs typeface="Times New Roman" pitchFamily="16" charset="0"/>
              </a:rPr>
              <a:t> e </a:t>
            </a:r>
            <a:r>
              <a:rPr lang="it-IT" altLang="it-IT" b="1" i="1" dirty="0">
                <a:cs typeface="Times New Roman" pitchFamily="16" charset="0"/>
              </a:rPr>
              <a:t>b</a:t>
            </a:r>
            <a:r>
              <a:rPr lang="it-IT" altLang="it-IT" b="1" dirty="0">
                <a:cs typeface="Times New Roman" pitchFamily="16" charset="0"/>
              </a:rPr>
              <a:t>, l'area del secondo rettangolo vale 1,1</a:t>
            </a:r>
            <a:r>
              <a:rPr lang="it-IT" altLang="it-IT" b="1" i="1" dirty="0">
                <a:cs typeface="Times New Roman" pitchFamily="16" charset="0"/>
              </a:rPr>
              <a:t>a</a:t>
            </a:r>
            <a:r>
              <a:rPr lang="it-IT" altLang="it-IT" b="1" dirty="0">
                <a:cs typeface="Times New Roman" pitchFamily="16" charset="0"/>
              </a:rPr>
              <a:t> </a:t>
            </a:r>
            <a:r>
              <a:rPr lang="it-IT" altLang="it-IT" b="1" baseline="30000" dirty="0">
                <a:cs typeface="Times New Roman" pitchFamily="16" charset="0"/>
              </a:rPr>
              <a:t>.</a:t>
            </a:r>
            <a:r>
              <a:rPr lang="it-IT" altLang="it-IT" b="1" dirty="0">
                <a:cs typeface="Times New Roman" pitchFamily="16" charset="0"/>
              </a:rPr>
              <a:t> 0,9</a:t>
            </a:r>
            <a:r>
              <a:rPr lang="it-IT" altLang="it-IT" b="1" i="1" dirty="0">
                <a:cs typeface="Times New Roman" pitchFamily="16" charset="0"/>
              </a:rPr>
              <a:t>b</a:t>
            </a:r>
            <a:r>
              <a:rPr lang="it-IT" altLang="it-IT" b="1" dirty="0">
                <a:cs typeface="Times New Roman" pitchFamily="16" charset="0"/>
              </a:rPr>
              <a:t> = 0,99</a:t>
            </a:r>
            <a:r>
              <a:rPr lang="it-IT" altLang="it-IT" b="1" i="1" dirty="0">
                <a:cs typeface="Times New Roman" pitchFamily="16" charset="0"/>
              </a:rPr>
              <a:t>ab</a:t>
            </a:r>
            <a:r>
              <a:rPr lang="it-IT" altLang="it-IT" b="1" dirty="0">
                <a:cs typeface="Times New Roman" pitchFamily="16" charset="0"/>
              </a:rPr>
              <a:t> cioè l'area diminuisce dell'1%.</a:t>
            </a:r>
            <a:endParaRPr lang="it-IT" altLang="it-IT" b="1" dirty="0"/>
          </a:p>
        </p:txBody>
      </p:sp>
    </p:spTree>
    <p:extLst>
      <p:ext uri="{BB962C8B-B14F-4D97-AF65-F5344CB8AC3E}">
        <p14:creationId xmlns:p14="http://schemas.microsoft.com/office/powerpoint/2010/main" val="400905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321468" y="1494830"/>
            <a:ext cx="85010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 </a:t>
            </a:r>
            <a:r>
              <a:rPr lang="it-IT" altLang="it-I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cosa si può dire del prodotto di tre numeri naturali consecutivi?</a:t>
            </a:r>
          </a:p>
          <a:p>
            <a:endParaRPr lang="it-IT" altLang="it-IT" sz="2400" dirty="0">
              <a:latin typeface="Arial" pitchFamily="34" charset="0"/>
              <a:cs typeface="Arial" pitchFamily="34" charset="0"/>
            </a:endParaRPr>
          </a:p>
          <a:p>
            <a:r>
              <a:rPr lang="it-IT" altLang="it-IT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it-IT" altLang="it-IT" sz="2400" i="1" dirty="0">
                <a:latin typeface="Arial" pitchFamily="34" charset="0"/>
                <a:cs typeface="Arial" pitchFamily="34" charset="0"/>
              </a:rPr>
              <a:t>n </a:t>
            </a:r>
            <a:r>
              <a:rPr lang="it-IT" altLang="it-IT" sz="2400" dirty="0">
                <a:latin typeface="Arial" pitchFamily="34" charset="0"/>
                <a:cs typeface="Arial" pitchFamily="34" charset="0"/>
              </a:rPr>
              <a:t>– 1) </a:t>
            </a:r>
            <a:r>
              <a:rPr lang="it-IT" alt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i="1" dirty="0">
                <a:latin typeface="Arial" pitchFamily="34" charset="0"/>
                <a:cs typeface="Arial" pitchFamily="34" charset="0"/>
              </a:rPr>
              <a:t>n</a:t>
            </a:r>
            <a:r>
              <a:rPr lang="it-IT" alt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it-IT" altLang="it-IT" sz="2400" i="1" dirty="0">
                <a:latin typeface="Arial" pitchFamily="34" charset="0"/>
                <a:cs typeface="Arial" pitchFamily="34" charset="0"/>
              </a:rPr>
              <a:t>n</a:t>
            </a:r>
            <a:r>
              <a:rPr lang="it-IT" altLang="it-IT" sz="2400" dirty="0">
                <a:latin typeface="Arial" pitchFamily="34" charset="0"/>
                <a:cs typeface="Arial" pitchFamily="34" charset="0"/>
              </a:rPr>
              <a:t> +1) = </a:t>
            </a:r>
            <a:r>
              <a:rPr lang="it-IT" altLang="it-IT" sz="24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it-IT" altLang="it-IT" sz="24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it-IT" alt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it-IT" altLang="it-IT" sz="2400" i="1" dirty="0">
                <a:latin typeface="Arial" pitchFamily="34" charset="0"/>
                <a:cs typeface="Arial" pitchFamily="34" charset="0"/>
              </a:rPr>
              <a:t>n ….?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250825" y="0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Alcuni esempi di attività</a:t>
            </a:r>
            <a:endParaRPr lang="it-IT" alt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9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932329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Considera </a:t>
            </a:r>
            <a:r>
              <a:rPr lang="it-IT" sz="2400" dirty="0">
                <a:solidFill>
                  <a:srgbClr val="FF0000"/>
                </a:solidFill>
                <a:cs typeface="Arial" panose="020B0604020202020204" pitchFamily="34" charset="0"/>
              </a:rPr>
              <a:t>il predecessore del quadrato di un numero dispari. Che cosa si può </a:t>
            </a:r>
            <a:r>
              <a:rPr lang="it-IT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dire sulla sua divisibilità?</a:t>
            </a:r>
            <a:endParaRPr lang="it-IT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3042621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dirty="0"/>
              <a:t>(2n+1)</a:t>
            </a:r>
            <a:r>
              <a:rPr lang="it-IT" altLang="it-IT" sz="2800" baseline="30000" dirty="0"/>
              <a:t>2</a:t>
            </a:r>
            <a:r>
              <a:rPr lang="it-IT" altLang="it-IT" sz="2800" dirty="0"/>
              <a:t> – 1  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1365" y="4550485"/>
            <a:ext cx="890733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dirty="0">
                <a:cs typeface="Arial" panose="020B0604020202020204" pitchFamily="34" charset="0"/>
              </a:rPr>
              <a:t>Formule equivalenti relativamente al significato, ma non equivalenti relativamente al </a:t>
            </a:r>
            <a:r>
              <a:rPr lang="it-IT" sz="2400" i="1" dirty="0">
                <a:cs typeface="Arial" panose="020B0604020202020204" pitchFamily="34" charset="0"/>
              </a:rPr>
              <a:t>senso</a:t>
            </a:r>
            <a:r>
              <a:rPr lang="it-IT" sz="24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cs typeface="Arial" panose="020B0604020202020204" pitchFamily="34" charset="0"/>
              </a:rPr>
              <a:t>L’ultima suggerisce che si può dire che si ottiene sempre un multiplo di 8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2078915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dirty="0">
                <a:cs typeface="Arial" panose="020B0604020202020204" pitchFamily="34" charset="0"/>
              </a:rPr>
              <a:t>Che cosa ci dicono le seguenti formule fra loro equivalenti?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1000" y="3739179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dirty="0"/>
              <a:t>4n </a:t>
            </a:r>
            <a:r>
              <a:rPr lang="it-IT" altLang="it-IT" sz="2800" baseline="30000" dirty="0"/>
              <a:t>2</a:t>
            </a:r>
            <a:r>
              <a:rPr lang="it-IT" altLang="it-IT" sz="2800" dirty="0"/>
              <a:t> + 4n</a:t>
            </a:r>
            <a:endParaRPr lang="it-IT" altLang="it-IT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696596" y="3391348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dirty="0"/>
              <a:t>4n(n + 1)</a:t>
            </a:r>
            <a:endParaRPr lang="it-IT" altLang="it-IT" dirty="0"/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50825" y="0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Alcuni esempi di attività</a:t>
            </a:r>
            <a:endParaRPr lang="it-IT" alt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6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3712" y="621066"/>
            <a:ext cx="88965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Quanto vale la somma dei primi due numeri naturali maggiori di zero? E dei primi tre? E dei primi quattro? Quanto vale la somma dei primi cento numeri naturali maggiori di 0? Cercate un modo per esprimere la somma dei primi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numeri naturali maggiori di 0. Cercate di giustificare la vostra risposta.</a:t>
            </a:r>
          </a:p>
          <a:p>
            <a:endParaRPr lang="it-IT" dirty="0"/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250825" y="0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Alcuni esempi di attività</a:t>
            </a:r>
            <a:endParaRPr lang="it-IT" alt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66" y="3382458"/>
            <a:ext cx="70659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1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5911" y="2636912"/>
            <a:ext cx="87889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«la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somma è 5050, perché accoppiando gli addendi (primo e ultimo: 1 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100;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secondo e penultimo: 2 e 99; e poi 3 e 98, ecc., fino a 49 e 52 ed a 50 e 51) si hanno 50 coppie, ciascuna di somma 101. In altra forma: è lo stesso che se i 100 addendi avessero tutti il medesimo valore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0.5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(1+100) = 50.5, semisomma del primo 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dell’ultimo.</a:t>
            </a:r>
          </a:p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  <a:r>
              <a:rPr lang="it-IT" sz="2400" dirty="0"/>
              <a:t> E saper vedere le cose semplici e degnarsi di rifletterci sopra è la cosa più </a:t>
            </a:r>
            <a:r>
              <a:rPr lang="it-IT" sz="2400" dirty="0" smtClean="0"/>
              <a:t>importante …»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8" y="488651"/>
            <a:ext cx="70659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9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8350"/>
            <a:ext cx="70659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983721" y="2348880"/>
            <a:ext cx="2598557" cy="278251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71447" y="5425017"/>
            <a:ext cx="846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«…Il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ragionamento di Gauss bambino consiste nel notare, riferendosi alla figura, che tratti di rettangoli sorpassanti il livello medio sono identici a quelli mancanti dal lato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opposto»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722146" y="21516"/>
            <a:ext cx="542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L’insegnamento-apprendimento dell’algebra nella scuola secondaria in Italia: un insuccesso (in)atteso</a:t>
            </a:r>
            <a:endParaRPr lang="it-IT" sz="14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51821" y="1043492"/>
            <a:ext cx="81650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Prassi didattica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Ricerca didattica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Studi internazionali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Valutazioni internazionali e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nazionali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367605" y="3227294"/>
            <a:ext cx="247426" cy="12048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27125" y="4765638"/>
            <a:ext cx="6080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C’è qualche problema nell’insegnamento-apprendimento dell’algebra</a:t>
            </a:r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25" y="4488464"/>
            <a:ext cx="2266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0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836712"/>
            <a:ext cx="7344816" cy="122413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59667" y="2639977"/>
            <a:ext cx="7065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Formula inserita nella cella B2</a:t>
            </a:r>
          </a:p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«=B1+A2»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3131840" y="3356992"/>
            <a:ext cx="1360808" cy="2370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494310"/>
              </p:ext>
            </p:extLst>
          </p:nvPr>
        </p:nvGraphicFramePr>
        <p:xfrm>
          <a:off x="5170490" y="3137634"/>
          <a:ext cx="2855140" cy="1046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4" imgW="1244600" imgH="457200" progId="Equation.DSMT4">
                  <p:embed/>
                </p:oleObj>
              </mc:Choice>
              <mc:Fallback>
                <p:oleObj name="Equation" r:id="rId4" imgW="1244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90" y="3137634"/>
                        <a:ext cx="2855140" cy="1046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1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908720"/>
            <a:ext cx="7416824" cy="158417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23728" y="33053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it-IT" sz="2800" i="1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it-IT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it-IT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it-IT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3995936" y="2636912"/>
            <a:ext cx="288032" cy="668436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000079"/>
              </p:ext>
            </p:extLst>
          </p:nvPr>
        </p:nvGraphicFramePr>
        <p:xfrm>
          <a:off x="3606552" y="4437112"/>
          <a:ext cx="1541512" cy="112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533169" imgH="393529" progId="Equation.DSMT4">
                  <p:embed/>
                </p:oleObj>
              </mc:Choice>
              <mc:Fallback>
                <p:oleObj name="Equation" r:id="rId4" imgW="5331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552" y="4437112"/>
                        <a:ext cx="1541512" cy="11286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ccia in giù 5"/>
          <p:cNvSpPr/>
          <p:nvPr/>
        </p:nvSpPr>
        <p:spPr>
          <a:xfrm>
            <a:off x="4148336" y="3828568"/>
            <a:ext cx="288032" cy="668436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483767" y="4739036"/>
            <a:ext cx="118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endParaRPr lang="it-IT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87425" y="4869160"/>
            <a:ext cx="7065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Giustificazione e dimostrazione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12" y="1100139"/>
            <a:ext cx="5418976" cy="362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28750"/>
            <a:ext cx="778668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4"/>
          <p:cNvSpPr txBox="1">
            <a:spLocks noChangeArrowheads="1"/>
          </p:cNvSpPr>
          <p:nvPr/>
        </p:nvSpPr>
        <p:spPr bwMode="auto">
          <a:xfrm>
            <a:off x="428625" y="285750"/>
            <a:ext cx="8429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solidFill>
                  <a:srgbClr val="FF0000"/>
                </a:solidFill>
                <a:latin typeface="+mn-lt"/>
              </a:rPr>
              <a:t>Il laboratorio di matematica  come </a:t>
            </a:r>
            <a:r>
              <a:rPr lang="it-IT" sz="3200" i="1" dirty="0">
                <a:solidFill>
                  <a:srgbClr val="FF0000"/>
                </a:solidFill>
                <a:latin typeface="+mn-lt"/>
              </a:rPr>
              <a:t>bottega artigiana</a:t>
            </a:r>
          </a:p>
        </p:txBody>
      </p:sp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2286000" y="5929313"/>
            <a:ext cx="4929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+mn-lt"/>
              </a:rPr>
              <a:t>… e  i suoi ingredienti …</a:t>
            </a:r>
          </a:p>
        </p:txBody>
      </p:sp>
    </p:spTree>
    <p:extLst>
      <p:ext uri="{BB962C8B-B14F-4D97-AF65-F5344CB8AC3E}">
        <p14:creationId xmlns:p14="http://schemas.microsoft.com/office/powerpoint/2010/main" val="19799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390089"/>
            <a:ext cx="7500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200" dirty="0">
                <a:latin typeface="+mn-lt"/>
              </a:rPr>
              <a:t>Il sapere istituzionale sull’argomento e la problematica storico epistemologica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19050" y="2736645"/>
            <a:ext cx="7777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>
                <a:latin typeface="Arial" pitchFamily="34" charset="0"/>
                <a:cs typeface="Arial" pitchFamily="34" charset="0"/>
              </a:rPr>
              <a:t>L’attenzione agli aspetti cognitivi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701675"/>
            <a:ext cx="763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200" dirty="0">
                <a:latin typeface="+mn-lt"/>
              </a:rPr>
              <a:t>Gli strumenti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1437" y="4934119"/>
            <a:ext cx="7596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dirty="0">
                <a:latin typeface="Arial" pitchFamily="34" charset="0"/>
                <a:cs typeface="Arial" pitchFamily="34" charset="0"/>
              </a:rPr>
              <a:t>Le attività e la didattica </a:t>
            </a:r>
            <a:r>
              <a:rPr lang="it-IT" altLang="it-IT" sz="3200" i="1" dirty="0">
                <a:latin typeface="Arial" pitchFamily="34" charset="0"/>
                <a:cs typeface="Arial" pitchFamily="34" charset="0"/>
              </a:rPr>
              <a:t>lunga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07576" y="3611544"/>
            <a:ext cx="7773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200" dirty="0">
                <a:latin typeface="+mn-lt"/>
              </a:rPr>
              <a:t>Le indicazioni curricolari, il contesto in cui si opera e le risorse disponibili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758113" y="0"/>
            <a:ext cx="1169987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3399"/>
                </a:solidFill>
                <a:latin typeface="+mn-lt"/>
              </a:rPr>
              <a:t>Quanti esempi di didattica laboratoriale!</a:t>
            </a:r>
          </a:p>
        </p:txBody>
      </p:sp>
      <p:sp>
        <p:nvSpPr>
          <p:cNvPr id="11" name="CasellaDiTesto 7"/>
          <p:cNvSpPr txBox="1">
            <a:spLocks noChangeArrowheads="1"/>
          </p:cNvSpPr>
          <p:nvPr/>
        </p:nvSpPr>
        <p:spPr bwMode="auto">
          <a:xfrm>
            <a:off x="0" y="65088"/>
            <a:ext cx="7358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+mn-lt"/>
              </a:rPr>
              <a:t>La fatica, ma non la noia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96476" y="5818039"/>
            <a:ext cx="7596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dirty="0" smtClean="0">
                <a:latin typeface="Arial" pitchFamily="34" charset="0"/>
                <a:cs typeface="Arial" pitchFamily="34" charset="0"/>
              </a:rPr>
              <a:t>Perché? … Che cosa accadrebbe se …?</a:t>
            </a:r>
            <a:endParaRPr lang="it-IT" altLang="it-IT" sz="3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08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864982" y="2752277"/>
            <a:ext cx="75723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Tutto ciò discende da alcune convinzioni …</a:t>
            </a:r>
            <a:endParaRPr lang="it-IT" altLang="it-IT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0" y="0"/>
            <a:ext cx="5214938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800" dirty="0">
                <a:latin typeface="Arial" pitchFamily="34" charset="0"/>
                <a:cs typeface="Arial" pitchFamily="34" charset="0"/>
              </a:rPr>
              <a:t>1. La formazione di un curricolo scolastico non può prescindere dal considerare sia la </a:t>
            </a:r>
            <a:r>
              <a:rPr lang="it-IT" altLang="it-IT" sz="2800" b="1" dirty="0">
                <a:latin typeface="Arial" pitchFamily="34" charset="0"/>
                <a:cs typeface="Arial" pitchFamily="34" charset="0"/>
              </a:rPr>
              <a:t>funzione strumentale</a:t>
            </a:r>
            <a:r>
              <a:rPr lang="it-IT" altLang="it-IT" sz="2800" dirty="0">
                <a:latin typeface="Arial" pitchFamily="34" charset="0"/>
                <a:cs typeface="Arial" pitchFamily="34" charset="0"/>
              </a:rPr>
              <a:t>, sia la </a:t>
            </a:r>
            <a:r>
              <a:rPr lang="it-IT" altLang="it-IT" sz="2800" b="1" dirty="0">
                <a:latin typeface="Arial" pitchFamily="34" charset="0"/>
                <a:cs typeface="Arial" pitchFamily="34" charset="0"/>
              </a:rPr>
              <a:t>funzione culturale</a:t>
            </a:r>
            <a:r>
              <a:rPr lang="it-IT" altLang="it-IT" sz="2800" dirty="0">
                <a:latin typeface="Arial" pitchFamily="34" charset="0"/>
                <a:cs typeface="Arial" pitchFamily="34" charset="0"/>
              </a:rPr>
              <a:t> della matematica: strumento essenziale per una comprensione quantitativa della realtà da un lato, e dall’altro un sapere logicamente coerente e sistematico, caratterizzato da una forte unità culturale. </a:t>
            </a:r>
            <a:r>
              <a:rPr lang="it-IT" altLang="it-IT" sz="2800" b="1" dirty="0">
                <a:latin typeface="Arial" pitchFamily="34" charset="0"/>
                <a:cs typeface="Arial" pitchFamily="34" charset="0"/>
              </a:rPr>
              <a:t>Entrambi gli aspetti sono essenziali per una formazione equilibrata degli studenti.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422658" y="848561"/>
            <a:ext cx="3694612" cy="5286375"/>
            <a:chOff x="2264" y="528"/>
            <a:chExt cx="2488" cy="3438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264" y="528"/>
              <a:ext cx="2488" cy="3438"/>
              <a:chOff x="2264" y="528"/>
              <a:chExt cx="2488" cy="3438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2264" y="528"/>
                <a:ext cx="2488" cy="3429"/>
              </a:xfrm>
              <a:prstGeom prst="rect">
                <a:avLst/>
              </a:prstGeom>
              <a:solidFill>
                <a:srgbClr val="FBD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altLang="it-IT"/>
              </a:p>
            </p:txBody>
          </p:sp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3191" y="558"/>
                <a:ext cx="1469" cy="1691"/>
                <a:chOff x="3191" y="558"/>
                <a:chExt cx="1469" cy="1691"/>
              </a:xfrm>
            </p:grpSpPr>
            <p:pic>
              <p:nvPicPr>
                <p:cNvPr id="41" name="Picture 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9" y="566"/>
                  <a:ext cx="1454" cy="16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Rectangle 9"/>
                <p:cNvSpPr>
                  <a:spLocks noChangeArrowheads="1"/>
                </p:cNvSpPr>
                <p:nvPr/>
              </p:nvSpPr>
              <p:spPr bwMode="auto">
                <a:xfrm>
                  <a:off x="3191" y="558"/>
                  <a:ext cx="1469" cy="1691"/>
                </a:xfrm>
                <a:prstGeom prst="rect">
                  <a:avLst/>
                </a:prstGeom>
                <a:noFill/>
                <a:ln w="23813">
                  <a:solidFill>
                    <a:srgbClr val="E25D0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altLang="it-IT"/>
                </a:p>
              </p:txBody>
            </p:sp>
          </p:grp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3107" y="2399"/>
                <a:ext cx="1591" cy="1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altLang="it-IT"/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3239" y="2394"/>
                <a:ext cx="1135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2300" b="1">
                    <a:solidFill>
                      <a:srgbClr val="000000"/>
                    </a:solidFill>
                    <a:latin typeface="Comic Sans MS" pitchFamily="66" charset="0"/>
                  </a:rPr>
                  <a:t>La Matematica </a:t>
                </a:r>
                <a:endParaRPr lang="en-GB" altLang="it-IT"/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3234" y="2615"/>
                <a:ext cx="107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2300" b="1">
                    <a:solidFill>
                      <a:srgbClr val="000000"/>
                    </a:solidFill>
                    <a:latin typeface="Comic Sans MS" pitchFamily="66" charset="0"/>
                  </a:rPr>
                  <a:t>per il cittadino</a:t>
                </a:r>
                <a:endParaRPr lang="en-GB" altLang="it-IT"/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3321" y="3038"/>
                <a:ext cx="1159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700" b="1">
                    <a:solidFill>
                      <a:srgbClr val="000000"/>
                    </a:solidFill>
                    <a:latin typeface="Comic Sans MS" pitchFamily="66" charset="0"/>
                  </a:rPr>
                  <a:t>Attività didattiche e </a:t>
                </a:r>
                <a:endParaRPr lang="en-GB" altLang="it-IT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3330" y="3196"/>
                <a:ext cx="115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700" b="1">
                    <a:solidFill>
                      <a:srgbClr val="000000"/>
                    </a:solidFill>
                    <a:latin typeface="Comic Sans MS" pitchFamily="66" charset="0"/>
                  </a:rPr>
                  <a:t>prove di verifica per </a:t>
                </a:r>
                <a:endParaRPr lang="en-GB" altLang="it-IT"/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3341" y="3355"/>
                <a:ext cx="1143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700" b="1">
                    <a:solidFill>
                      <a:srgbClr val="000000"/>
                    </a:solidFill>
                    <a:latin typeface="Comic Sans MS" pitchFamily="66" charset="0"/>
                  </a:rPr>
                  <a:t>un nuovo curricolo di </a:t>
                </a:r>
                <a:endParaRPr lang="en-GB" altLang="it-IT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922" y="3513"/>
                <a:ext cx="61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700" b="1">
                    <a:solidFill>
                      <a:srgbClr val="000000"/>
                    </a:solidFill>
                    <a:latin typeface="Comic Sans MS" pitchFamily="66" charset="0"/>
                  </a:rPr>
                  <a:t>matematica</a:t>
                </a:r>
                <a:endParaRPr lang="en-GB" altLang="it-IT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3635" y="3751"/>
                <a:ext cx="849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700" b="1">
                    <a:solidFill>
                      <a:srgbClr val="000000"/>
                    </a:solidFill>
                    <a:latin typeface="Comic Sans MS" pitchFamily="66" charset="0"/>
                  </a:rPr>
                  <a:t>Ciclo secondario</a:t>
                </a:r>
                <a:endParaRPr lang="en-GB" altLang="it-IT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2264" y="528"/>
                <a:ext cx="843" cy="3429"/>
              </a:xfrm>
              <a:prstGeom prst="rect">
                <a:avLst/>
              </a:prstGeom>
              <a:solidFill>
                <a:srgbClr val="739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altLang="it-IT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264" y="709"/>
                <a:ext cx="845" cy="3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altLang="it-IT"/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2312" y="717"/>
                <a:ext cx="384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Ministero </a:t>
                </a:r>
                <a:endParaRPr lang="en-GB" altLang="it-IT"/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2312" y="836"/>
                <a:ext cx="60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dell’Istruzione, </a:t>
                </a:r>
                <a:endParaRPr lang="en-GB" altLang="it-IT"/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2312" y="955"/>
                <a:ext cx="56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dell’Università </a:t>
                </a:r>
                <a:endParaRPr lang="en-GB" altLang="it-IT"/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2312" y="1074"/>
                <a:ext cx="56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e della Ricerca</a:t>
                </a:r>
                <a:endParaRPr lang="en-GB" altLang="it-IT"/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2312" y="1430"/>
                <a:ext cx="38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Direzione </a:t>
                </a:r>
                <a:endParaRPr lang="en-GB" altLang="it-IT"/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auto">
              <a:xfrm>
                <a:off x="2312" y="1549"/>
                <a:ext cx="395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Generale  </a:t>
                </a:r>
                <a:endParaRPr lang="en-GB" altLang="it-IT"/>
              </a:p>
            </p:txBody>
          </p:sp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2312" y="1668"/>
                <a:ext cx="489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Ordinamenti </a:t>
                </a:r>
                <a:endParaRPr lang="en-GB" altLang="it-IT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2312" y="1786"/>
                <a:ext cx="357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Scolastici</a:t>
                </a:r>
                <a:endParaRPr lang="en-GB" altLang="it-IT"/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2312" y="2143"/>
                <a:ext cx="279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Unione </a:t>
                </a:r>
                <a:endParaRPr lang="en-GB" altLang="it-IT"/>
              </a:p>
            </p:txBody>
          </p:sp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2312" y="2262"/>
                <a:ext cx="47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Matematica </a:t>
                </a:r>
                <a:endParaRPr lang="en-GB" altLang="it-IT"/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2312" y="2380"/>
                <a:ext cx="291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Italiana</a:t>
                </a:r>
                <a:endParaRPr lang="en-GB" altLang="it-IT"/>
              </a:p>
            </p:txBody>
          </p:sp>
          <p:sp>
            <p:nvSpPr>
              <p:cNvPr id="31" name="Rectangle 31"/>
              <p:cNvSpPr>
                <a:spLocks noChangeArrowheads="1"/>
              </p:cNvSpPr>
              <p:nvPr/>
            </p:nvSpPr>
            <p:spPr bwMode="auto">
              <a:xfrm>
                <a:off x="2312" y="2737"/>
                <a:ext cx="314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Società </a:t>
                </a:r>
                <a:endParaRPr lang="en-GB" altLang="it-IT"/>
              </a:p>
            </p:txBody>
          </p:sp>
          <p:sp>
            <p:nvSpPr>
              <p:cNvPr id="32" name="Rectangle 32"/>
              <p:cNvSpPr>
                <a:spLocks noChangeArrowheads="1"/>
              </p:cNvSpPr>
              <p:nvPr/>
            </p:nvSpPr>
            <p:spPr bwMode="auto">
              <a:xfrm>
                <a:off x="2312" y="2856"/>
                <a:ext cx="427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Italiana di </a:t>
                </a:r>
                <a:endParaRPr lang="en-GB" altLang="it-IT"/>
              </a:p>
            </p:txBody>
          </p: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2312" y="2974"/>
                <a:ext cx="372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Statistica</a:t>
                </a:r>
                <a:endParaRPr lang="en-GB" altLang="it-IT"/>
              </a:p>
            </p:txBody>
          </p:sp>
          <p:sp>
            <p:nvSpPr>
              <p:cNvPr id="34" name="Rectangle 34"/>
              <p:cNvSpPr>
                <a:spLocks noChangeArrowheads="1"/>
              </p:cNvSpPr>
              <p:nvPr/>
            </p:nvSpPr>
            <p:spPr bwMode="auto">
              <a:xfrm>
                <a:off x="2312" y="3331"/>
                <a:ext cx="22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Liceo </a:t>
                </a:r>
                <a:endParaRPr lang="en-GB" altLang="it-IT"/>
              </a:p>
            </p:txBody>
          </p:sp>
          <p:sp>
            <p:nvSpPr>
              <p:cNvPr id="35" name="Rectangle 35"/>
              <p:cNvSpPr>
                <a:spLocks noChangeArrowheads="1"/>
              </p:cNvSpPr>
              <p:nvPr/>
            </p:nvSpPr>
            <p:spPr bwMode="auto">
              <a:xfrm>
                <a:off x="2312" y="3450"/>
                <a:ext cx="435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Scientifico </a:t>
                </a:r>
                <a:endParaRPr lang="en-GB" altLang="it-IT"/>
              </a:p>
            </p:txBody>
          </p:sp>
          <p:sp>
            <p:nvSpPr>
              <p:cNvPr id="36" name="Rectangle 36"/>
              <p:cNvSpPr>
                <a:spLocks noChangeArrowheads="1"/>
              </p:cNvSpPr>
              <p:nvPr/>
            </p:nvSpPr>
            <p:spPr bwMode="auto">
              <a:xfrm>
                <a:off x="2312" y="3568"/>
                <a:ext cx="551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Statale        </a:t>
                </a:r>
                <a:endParaRPr lang="en-GB" altLang="it-IT"/>
              </a:p>
            </p:txBody>
          </p:sp>
          <p:sp>
            <p:nvSpPr>
              <p:cNvPr id="37" name="Rectangle 37"/>
              <p:cNvSpPr>
                <a:spLocks noChangeArrowheads="1"/>
              </p:cNvSpPr>
              <p:nvPr/>
            </p:nvSpPr>
            <p:spPr bwMode="auto">
              <a:xfrm>
                <a:off x="2312" y="3687"/>
                <a:ext cx="159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“A. </a:t>
                </a:r>
                <a:endParaRPr lang="en-GB" altLang="it-IT"/>
              </a:p>
            </p:txBody>
          </p:sp>
          <p:sp>
            <p:nvSpPr>
              <p:cNvPr id="38" name="Rectangle 38"/>
              <p:cNvSpPr>
                <a:spLocks noChangeArrowheads="1"/>
              </p:cNvSpPr>
              <p:nvPr/>
            </p:nvSpPr>
            <p:spPr bwMode="auto">
              <a:xfrm>
                <a:off x="2513" y="3687"/>
                <a:ext cx="34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Vallisneri</a:t>
                </a:r>
                <a:endParaRPr lang="en-GB" altLang="it-IT"/>
              </a:p>
            </p:txBody>
          </p:sp>
          <p:sp>
            <p:nvSpPr>
              <p:cNvPr id="39" name="Rectangle 39"/>
              <p:cNvSpPr>
                <a:spLocks noChangeArrowheads="1"/>
              </p:cNvSpPr>
              <p:nvPr/>
            </p:nvSpPr>
            <p:spPr bwMode="auto">
              <a:xfrm>
                <a:off x="2949" y="3687"/>
                <a:ext cx="69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” </a:t>
                </a:r>
                <a:endParaRPr lang="en-GB" altLang="it-IT"/>
              </a:p>
            </p:txBody>
          </p:sp>
          <p:sp>
            <p:nvSpPr>
              <p:cNvPr id="40" name="Rectangle 40"/>
              <p:cNvSpPr>
                <a:spLocks noChangeArrowheads="1"/>
              </p:cNvSpPr>
              <p:nvPr/>
            </p:nvSpPr>
            <p:spPr bwMode="auto">
              <a:xfrm>
                <a:off x="2312" y="3806"/>
                <a:ext cx="20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Lucca</a:t>
                </a:r>
                <a:endParaRPr lang="en-GB" altLang="it-IT"/>
              </a:p>
            </p:txBody>
          </p:sp>
        </p:grpSp>
        <p:sp>
          <p:nvSpPr>
            <p:cNvPr id="5" name="Rectangle 41"/>
            <p:cNvSpPr>
              <a:spLocks noChangeArrowheads="1"/>
            </p:cNvSpPr>
            <p:nvPr/>
          </p:nvSpPr>
          <p:spPr bwMode="auto">
            <a:xfrm>
              <a:off x="3462" y="1912"/>
              <a:ext cx="1047" cy="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altLang="it-IT"/>
            </a:p>
          </p:txBody>
        </p:sp>
        <p:sp>
          <p:nvSpPr>
            <p:cNvPr id="6" name="Rectangle 42"/>
            <p:cNvSpPr>
              <a:spLocks noChangeArrowheads="1"/>
            </p:cNvSpPr>
            <p:nvPr/>
          </p:nvSpPr>
          <p:spPr bwMode="auto">
            <a:xfrm>
              <a:off x="3424" y="1856"/>
              <a:ext cx="1087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altLang="it-IT"/>
            </a:p>
          </p:txBody>
        </p:sp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3490" y="1877"/>
              <a:ext cx="79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it-IT" sz="1700">
                  <a:solidFill>
                    <a:srgbClr val="000000"/>
                  </a:solidFill>
                  <a:latin typeface="Impact" pitchFamily="34" charset="0"/>
                </a:rPr>
                <a:t>matematica 2003</a:t>
              </a:r>
              <a:endParaRPr lang="en-GB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35451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288776" y="0"/>
            <a:ext cx="8143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800" dirty="0">
                <a:latin typeface="Arial" pitchFamily="34" charset="0"/>
                <a:cs typeface="Arial" pitchFamily="34" charset="0"/>
              </a:rPr>
              <a:t>2. Compito dell’azione didattica è quello di favorire il passaggio da forme di conoscenza tacite, a forme consapevoli, mediante attività di riflessione sulle esperienze individuali e collettive.</a:t>
            </a:r>
          </a:p>
          <a:p>
            <a:r>
              <a:rPr lang="it-IT" altLang="it-IT" sz="2800" dirty="0">
                <a:latin typeface="Arial" pitchFamily="34" charset="0"/>
                <a:cs typeface="Arial" pitchFamily="34" charset="0"/>
              </a:rPr>
              <a:t>È quello di far comprendere il ruolo e la funzione del sapere teorico. </a:t>
            </a:r>
          </a:p>
        </p:txBody>
      </p:sp>
      <p:pic>
        <p:nvPicPr>
          <p:cNvPr id="3" name="Picture 7" descr="http://t2.gstatic.com/images?q=tbn:9AiCWB7PxPKtbM:http://icanhascheezburger.wordpress.com/files/2007/07/m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357563"/>
            <a:ext cx="428625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http://www.ausl-cesena.emr.it/Portals/0/Servizi/DSP/psal/ricordi_di_scuo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33750"/>
            <a:ext cx="4286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8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357188" y="285750"/>
            <a:ext cx="8143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800" dirty="0">
                <a:latin typeface="Arial" pitchFamily="34" charset="0"/>
                <a:cs typeface="Arial" pitchFamily="34" charset="0"/>
              </a:rPr>
              <a:t>3. La scuola non può più </a:t>
            </a:r>
          </a:p>
          <a:p>
            <a:r>
              <a:rPr lang="it-IT" altLang="it-IT" sz="2800" dirty="0">
                <a:latin typeface="Arial" pitchFamily="34" charset="0"/>
                <a:cs typeface="Arial" pitchFamily="34" charset="0"/>
              </a:rPr>
              <a:t>permettersi di essere selettiva:</a:t>
            </a:r>
          </a:p>
          <a:p>
            <a:endParaRPr lang="it-IT" altLang="it-IT" sz="2800" dirty="0">
              <a:latin typeface="Arial" pitchFamily="34" charset="0"/>
              <a:cs typeface="Arial" pitchFamily="34" charset="0"/>
            </a:endParaRPr>
          </a:p>
          <a:p>
            <a:r>
              <a:rPr lang="it-IT" altLang="it-IT" sz="2800" dirty="0">
                <a:latin typeface="Arial" pitchFamily="34" charset="0"/>
                <a:cs typeface="Arial" pitchFamily="34" charset="0"/>
              </a:rPr>
              <a:t>No alla selezione esplicita</a:t>
            </a:r>
          </a:p>
        </p:txBody>
      </p:sp>
      <p:pic>
        <p:nvPicPr>
          <p:cNvPr id="3" name="Picture 5" descr="http://4.bp.blogspot.com/_akj2ZOMC41Y/SbTSgjpfUgI/AAAAAAAAADI/cGu8Im1fKxM/s400/au+coin+di+doisn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4071938" y="4429125"/>
            <a:ext cx="4572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800">
                <a:latin typeface="Arial" pitchFamily="34" charset="0"/>
                <a:cs typeface="Arial" pitchFamily="34" charset="0"/>
              </a:rPr>
              <a:t> No alla selezione nascosta</a:t>
            </a:r>
          </a:p>
          <a:p>
            <a:endParaRPr lang="it-IT" altLang="it-IT"/>
          </a:p>
        </p:txBody>
      </p:sp>
      <p:pic>
        <p:nvPicPr>
          <p:cNvPr id="5" name="Picture 7" descr="http://www.didierbeck.com/pics/200504/noprobl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0"/>
            <a:ext cx="31257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2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29125" y="0"/>
            <a:ext cx="471487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+mn-lt"/>
              </a:rPr>
              <a:t>4.</a:t>
            </a:r>
          </a:p>
          <a:p>
            <a:pPr>
              <a:defRPr/>
            </a:pPr>
            <a:r>
              <a:rPr lang="it-IT" sz="3200" dirty="0">
                <a:latin typeface="+mn-lt"/>
              </a:rPr>
              <a:t>Per svolgere oggi la professione docente è necessario, insieme a un costante e moderato esercizio critico della ragione, un …meditato  ottimismo della volontà</a:t>
            </a:r>
          </a:p>
        </p:txBody>
      </p:sp>
      <p:pic>
        <p:nvPicPr>
          <p:cNvPr id="3" name="Picture 4" descr="http://www.psychologytoday.com/files/u109/einstein-albert-do-not-worry-9900884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75"/>
            <a:ext cx="4429125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4245" y="204395"/>
            <a:ext cx="838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INVALSI, SNV 2015, L10 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Dare senso a una formula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1016" y="1140311"/>
            <a:ext cx="8621769" cy="2237590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16367" y="3377901"/>
            <a:ext cx="8208085" cy="1549101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16366" y="5140062"/>
            <a:ext cx="8208086" cy="15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2856" y="32273"/>
            <a:ext cx="8315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Conclusioni: una spiegazione personale del perché di un insuccesso (in)atteso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8" y="1064189"/>
            <a:ext cx="7461381" cy="570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7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31518" y="598522"/>
            <a:ext cx="820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problema è l’addestramento 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2122" y="2678654"/>
            <a:ext cx="87674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Se l’attività di addestramento non è realizzata con la consapevolezza della sua finalità non solo è inutile, ma controproducente e gioca contro la crescita formativa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019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7805" y="4192358"/>
            <a:ext cx="8299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Pour créer des chansons, c'est plus de la transpiration que de l'inspiration,</a:t>
            </a:r>
            <a:r>
              <a:rPr lang="fr-FR" sz="2400" dirty="0" smtClean="0"/>
              <a:t>1</a:t>
            </a:r>
            <a:r>
              <a:rPr lang="fr-FR" sz="2400" dirty="0"/>
              <a:t>% d’inspiration pour 99% de transpiration…</a:t>
            </a:r>
            <a:endParaRPr lang="it-IT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64" y="672241"/>
            <a:ext cx="5275616" cy="307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0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2015" y="1927400"/>
            <a:ext cx="3744416" cy="4524315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C'è chi educa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guidando gli altri come cavalli passo per passo;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forse c'è chi si sente soddisfatto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quando è così guidato.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C'è chi educa senza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nascondere l'assurdo ch'è nel mondo,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aperto a ogni sviluppo ma tentando di essere franco all'altro come a sé,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sognando gli altri come ora non sono: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ciascuno cresce solo se sognato.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Danilo Dolci</a:t>
            </a:r>
            <a:endParaRPr lang="it-IT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36431" y="1927400"/>
            <a:ext cx="3672408" cy="452431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 credere una cosa senza capirla: è tutta questione di addestramento! Questa frase… mi torna sempre in mente, come una sensazione paurosa di sconforto, perché mi sembra esprima integralmente la fondamentale e chissà quanto eliminabile stortura che sta effettivamente, anche se non dichiaratamente, alla base di tutta l’imperversante concezione della didattica tradizionale: abituare a imparare e credere senza capire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Bruno de Finetti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" y="175865"/>
            <a:ext cx="10953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24" y="42514"/>
            <a:ext cx="1600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3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5" cy="249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1334"/>
            <a:ext cx="9150355" cy="95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6" y="3345628"/>
            <a:ext cx="8662090" cy="162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6" y="4972947"/>
            <a:ext cx="8554514" cy="188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3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263562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0" y="2632934"/>
            <a:ext cx="8900049" cy="170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9" y="4434278"/>
            <a:ext cx="8900050" cy="153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5" y="5466006"/>
            <a:ext cx="8367824" cy="93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90525"/>
            <a:ext cx="86106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5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4245" y="204395"/>
            <a:ext cx="838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INVALSI, SNV 2015, L10 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«Mettere in formula»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0" y="1035392"/>
            <a:ext cx="8896574" cy="5655864"/>
            <a:chOff x="0" y="1035392"/>
            <a:chExt cx="8896574" cy="5655864"/>
          </a:xfrm>
        </p:grpSpPr>
        <p:pic>
          <p:nvPicPr>
            <p:cNvPr id="3" name="Immagine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35392"/>
              <a:ext cx="8896574" cy="5655864"/>
            </a:xfrm>
            <a:prstGeom prst="rect">
              <a:avLst/>
            </a:prstGeom>
          </p:spPr>
        </p:pic>
        <p:cxnSp>
          <p:nvCxnSpPr>
            <p:cNvPr id="6" name="Connettore 2 5"/>
            <p:cNvCxnSpPr/>
            <p:nvPr/>
          </p:nvCxnSpPr>
          <p:spPr>
            <a:xfrm>
              <a:off x="613186" y="4034118"/>
              <a:ext cx="871369" cy="1463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e 6"/>
            <p:cNvSpPr/>
            <p:nvPr/>
          </p:nvSpPr>
          <p:spPr>
            <a:xfrm>
              <a:off x="1151068" y="5238974"/>
              <a:ext cx="753036" cy="6239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6711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81903" y="2000671"/>
            <a:ext cx="6895651" cy="1526278"/>
          </a:xfrm>
          <a:prstGeom prst="rect">
            <a:avLst/>
          </a:prstGeom>
        </p:spPr>
      </p:pic>
      <p:pic>
        <p:nvPicPr>
          <p:cNvPr id="3" name="Immagin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81903" y="3418971"/>
            <a:ext cx="6909895" cy="56020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2" y="177669"/>
            <a:ext cx="8921007" cy="209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00" y="4180017"/>
            <a:ext cx="7112698" cy="95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03" y="5131397"/>
            <a:ext cx="7098595" cy="62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1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</TotalTime>
  <Words>1465</Words>
  <Application>Microsoft Office PowerPoint</Application>
  <PresentationFormat>Presentazione su schermo (4:3)</PresentationFormat>
  <Paragraphs>168</Paragraphs>
  <Slides>43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5" baseType="lpstr">
      <vt:lpstr>Tema di Office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Idee per insegnare…</dc:title>
  <dc:creator>Valentina Gabusi</dc:creator>
  <cp:lastModifiedBy>referee</cp:lastModifiedBy>
  <cp:revision>177</cp:revision>
  <dcterms:created xsi:type="dcterms:W3CDTF">2014-09-16T10:24:29Z</dcterms:created>
  <dcterms:modified xsi:type="dcterms:W3CDTF">2015-10-20T07:44:52Z</dcterms:modified>
</cp:coreProperties>
</file>