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23" r:id="rId3"/>
    <p:sldId id="261" r:id="rId4"/>
    <p:sldId id="262" r:id="rId5"/>
    <p:sldId id="313" r:id="rId6"/>
    <p:sldId id="304" r:id="rId7"/>
    <p:sldId id="306" r:id="rId8"/>
    <p:sldId id="266" r:id="rId9"/>
    <p:sldId id="294" r:id="rId10"/>
    <p:sldId id="295" r:id="rId11"/>
    <p:sldId id="267" r:id="rId12"/>
    <p:sldId id="269" r:id="rId13"/>
    <p:sldId id="270" r:id="rId14"/>
    <p:sldId id="296" r:id="rId15"/>
    <p:sldId id="271" r:id="rId16"/>
    <p:sldId id="268" r:id="rId17"/>
    <p:sldId id="272" r:id="rId18"/>
    <p:sldId id="297" r:id="rId19"/>
    <p:sldId id="299" r:id="rId20"/>
    <p:sldId id="301" r:id="rId21"/>
    <p:sldId id="289" r:id="rId22"/>
    <p:sldId id="300" r:id="rId23"/>
    <p:sldId id="290" r:id="rId24"/>
    <p:sldId id="291" r:id="rId25"/>
    <p:sldId id="292" r:id="rId26"/>
    <p:sldId id="281" r:id="rId27"/>
    <p:sldId id="309" r:id="rId28"/>
    <p:sldId id="282" r:id="rId29"/>
    <p:sldId id="293" r:id="rId30"/>
    <p:sldId id="283" r:id="rId31"/>
    <p:sldId id="316" r:id="rId32"/>
    <p:sldId id="307" r:id="rId33"/>
    <p:sldId id="308" r:id="rId34"/>
    <p:sldId id="285" r:id="rId35"/>
    <p:sldId id="286" r:id="rId36"/>
    <p:sldId id="287" r:id="rId37"/>
    <p:sldId id="288" r:id="rId38"/>
    <p:sldId id="311" r:id="rId39"/>
    <p:sldId id="312" r:id="rId40"/>
    <p:sldId id="318" r:id="rId41"/>
    <p:sldId id="319" r:id="rId42"/>
    <p:sldId id="320" r:id="rId43"/>
    <p:sldId id="321" r:id="rId44"/>
    <p:sldId id="322" r:id="rId45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FFCC99"/>
    <a:srgbClr val="CCFF99"/>
    <a:srgbClr val="66FF66"/>
    <a:srgbClr val="F0D010"/>
    <a:srgbClr val="FFFF99"/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1230" y="-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Cartel1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it-IT"/>
  <c:chart>
    <c:plotArea>
      <c:layout/>
      <c:lineChart>
        <c:grouping val="standard"/>
        <c:ser>
          <c:idx val="1"/>
          <c:order val="0"/>
          <c:marker>
            <c:symbol val="none"/>
          </c:marker>
          <c:val>
            <c:numRef>
              <c:f>Foglio1!$F$2:$F$31</c:f>
              <c:numCache>
                <c:formatCode>General</c:formatCode>
                <c:ptCount val="30"/>
                <c:pt idx="0">
                  <c:v>0.27397260273972668</c:v>
                </c:pt>
                <c:pt idx="1">
                  <c:v>0.82041658847813448</c:v>
                </c:pt>
                <c:pt idx="2">
                  <c:v>1.6355912466550298</c:v>
                </c:pt>
                <c:pt idx="3">
                  <c:v>2.7135573699793611</c:v>
                </c:pt>
                <c:pt idx="4">
                  <c:v>4.0462483649112002</c:v>
                </c:pt>
                <c:pt idx="5">
                  <c:v>5.6235703095975245</c:v>
                </c:pt>
                <c:pt idx="6">
                  <c:v>7.4335292351669029</c:v>
                </c:pt>
                <c:pt idx="7">
                  <c:v>9.462383388916674</c:v>
                </c:pt>
                <c:pt idx="8">
                  <c:v>11.694817771107768</c:v>
                </c:pt>
                <c:pt idx="9">
                  <c:v>14.114137832173316</c:v>
                </c:pt>
                <c:pt idx="10">
                  <c:v>16.70247888380646</c:v>
                </c:pt>
                <c:pt idx="11">
                  <c:v>19.441027523242926</c:v>
                </c:pt>
                <c:pt idx="12">
                  <c:v>22.310251200497298</c:v>
                </c:pt>
                <c:pt idx="13">
                  <c:v>25.290131976368521</c:v>
                </c:pt>
                <c:pt idx="14">
                  <c:v>28.360400525284987</c:v>
                </c:pt>
                <c:pt idx="15">
                  <c:v>31.500766529656055</c:v>
                </c:pt>
                <c:pt idx="16">
                  <c:v>34.691141787179063</c:v>
                </c:pt>
                <c:pt idx="17">
                  <c:v>37.911852603153413</c:v>
                </c:pt>
                <c:pt idx="18">
                  <c:v>41.143838358058012</c:v>
                </c:pt>
                <c:pt idx="19">
                  <c:v>44.368833516520581</c:v>
                </c:pt>
                <c:pt idx="20">
                  <c:v>47.569530766255063</c:v>
                </c:pt>
                <c:pt idx="21">
                  <c:v>50.729723432398551</c:v>
                </c:pt>
                <c:pt idx="22">
                  <c:v>53.834425791452844</c:v>
                </c:pt>
                <c:pt idx="23">
                  <c:v>56.8699703969464</c:v>
                </c:pt>
                <c:pt idx="24">
                  <c:v>59.824082013593895</c:v>
                </c:pt>
                <c:pt idx="25">
                  <c:v>62.685928226324407</c:v>
                </c:pt>
                <c:pt idx="26">
                  <c:v>65.44614723423993</c:v>
                </c:pt>
                <c:pt idx="27">
                  <c:v>68.096853747778027</c:v>
                </c:pt>
                <c:pt idx="28">
                  <c:v>70.631624271926867</c:v>
                </c:pt>
                <c:pt idx="29">
                  <c:v>73.045463372864319</c:v>
                </c:pt>
              </c:numCache>
            </c:numRef>
          </c:val>
        </c:ser>
        <c:marker val="1"/>
        <c:axId val="97584640"/>
        <c:axId val="97586176"/>
      </c:lineChart>
      <c:catAx>
        <c:axId val="97584640"/>
        <c:scaling>
          <c:orientation val="minMax"/>
        </c:scaling>
        <c:axPos val="b"/>
        <c:tickLblPos val="nextTo"/>
        <c:crossAx val="97586176"/>
        <c:crosses val="autoZero"/>
        <c:auto val="1"/>
        <c:lblAlgn val="ctr"/>
        <c:lblOffset val="100"/>
      </c:catAx>
      <c:valAx>
        <c:axId val="97586176"/>
        <c:scaling>
          <c:orientation val="minMax"/>
        </c:scaling>
        <c:axPos val="l"/>
        <c:majorGridlines/>
        <c:numFmt formatCode="General" sourceLinked="1"/>
        <c:tickLblPos val="nextTo"/>
        <c:crossAx val="97584640"/>
        <c:crosses val="autoZero"/>
        <c:crossBetween val="between"/>
      </c:valAx>
      <c:spPr>
        <a:solidFill>
          <a:srgbClr val="66FF66"/>
        </a:solidFill>
      </c:spPr>
    </c:plotArea>
    <c:plotVisOnly val="1"/>
  </c:chart>
  <c:spPr>
    <a:ln>
      <a:solidFill>
        <a:schemeClr val="tx1"/>
      </a:solidFill>
    </a:ln>
  </c:sp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091A5-3A56-47B8-8914-1A7F07B5D798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59241B-2A53-4039-85D7-7003D41D6A3D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C1A42-64EC-4493-AE82-6C51089EF1DA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1A58C-2837-4460-8EE8-1B227FC5BF96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2D2E5-995F-4F1B-AFC9-6D801C5F6E3D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FC346-ABD3-437A-B91E-26834E2F0B27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314797-86F1-4139-BEB2-95C61649C22D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69B5F-BCEE-47F2-B406-D4B50C67C364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8E8FC9-6C3D-434B-9059-621813BC88F9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E45F12-84F4-4B43-8CC1-4EB79CBE92B0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54623-0DA8-4C69-A5E0-DEE0E15D07A4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5C43E3-304D-4050-8136-6744E9C47987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FA341B-9B17-46AC-A376-F3B147BD6761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16ED4-EA5C-4395-A6F5-8EBDD99C1672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2096AB-F352-4FCF-9AD4-F044E40DB540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5124A-6553-4FDB-BD25-DC611CD5A161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0633BC-B218-476B-94B6-7D1329035927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59B3BC-9559-4869-9A99-6660F9BCA554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9082DE-70BE-4586-BC1C-9BB7D840BFCB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AA373D-480A-4312-B14B-98262B68AC7E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dirty="0" smtClean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07123C-2D2A-4ADB-93A0-FDFE4914F8E3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7AA8A-241F-4257-9319-1479EFF09676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D36ABB0-1ED8-4BCE-BAD1-7718D31888DC}" type="datetimeFigureOut">
              <a:rPr lang="it-IT"/>
              <a:pPr>
                <a:defRPr/>
              </a:pPr>
              <a:t>18/10/2011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F97EF91-B060-4C4F-A58B-8423E63EB4E7}" type="slidenum">
              <a:rPr lang="it-IT"/>
              <a:pPr>
                <a:defRPr/>
              </a:pPr>
              <a:t>‹#›</a:t>
            </a:fld>
            <a:endParaRPr lang="it-IT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755576" y="2060848"/>
            <a:ext cx="7772400" cy="1470025"/>
          </a:xfrm>
        </p:spPr>
        <p:txBody>
          <a:bodyPr/>
          <a:lstStyle/>
          <a:p>
            <a:r>
              <a:rPr lang="it-IT" sz="60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probabilità nei giochi matematici</a:t>
            </a:r>
            <a:endParaRPr lang="it-IT" sz="6000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03648" y="4725144"/>
            <a:ext cx="6400800" cy="144016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Frascati 16 ottobre 2011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Nando Geronimi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Centro Pristem Bocconi</a:t>
            </a:r>
          </a:p>
        </p:txBody>
      </p:sp>
      <p:sp>
        <p:nvSpPr>
          <p:cNvPr id="5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3568" y="404664"/>
            <a:ext cx="7772400" cy="1470025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4-La mancia e gli scacchi</a:t>
            </a:r>
            <a:endParaRPr lang="it-IT" dirty="0" smtClean="0"/>
          </a:p>
        </p:txBody>
      </p:sp>
      <p:sp>
        <p:nvSpPr>
          <p:cNvPr id="4" name="CasellaDiTesto 3"/>
          <p:cNvSpPr txBox="1"/>
          <p:nvPr/>
        </p:nvSpPr>
        <p:spPr>
          <a:xfrm>
            <a:off x="611560" y="2348880"/>
            <a:ext cx="22322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Generalizziamo: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indichiamo con p la probabilità di vincere contro il padre e con q la probabilità di vincere contro la madre.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totale di guadagnare 10 Euro è: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3923928" y="2204864"/>
            <a:ext cx="3960440" cy="3139321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Nel caso madre-padre-madre: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       = q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(1-q) = p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q- q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(1-q)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 = p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q- q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totale è: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q- q</a:t>
            </a:r>
            <a:r>
              <a:rPr lang="it-IT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</a:p>
          <a:p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Nel caso padre-madre-padre: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   = p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(1-p)   = 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q- p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(1-p)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   = 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q- p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totale è: 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q- p</a:t>
            </a:r>
            <a:r>
              <a:rPr lang="it-IT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</a:t>
            </a:r>
          </a:p>
        </p:txBody>
      </p:sp>
      <p:sp>
        <p:nvSpPr>
          <p:cNvPr id="5" name="Rettangolo 4"/>
          <p:cNvSpPr/>
          <p:nvPr/>
        </p:nvSpPr>
        <p:spPr>
          <a:xfrm>
            <a:off x="3491880" y="5445224"/>
            <a:ext cx="4968552" cy="923330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Dal confronto dei risultati si ha:</a:t>
            </a:r>
          </a:p>
          <a:p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q- p</a:t>
            </a:r>
            <a:r>
              <a:rPr lang="it-IT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q- q</a:t>
            </a:r>
            <a:r>
              <a:rPr lang="it-IT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infatti:</a:t>
            </a:r>
          </a:p>
          <a:p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p</a:t>
            </a:r>
            <a:r>
              <a:rPr lang="it-IT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 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q</a:t>
            </a:r>
            <a:r>
              <a:rPr lang="it-IT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o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baseline="30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p</a:t>
            </a:r>
            <a:r>
              <a:rPr lang="it-IT" baseline="30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sz="12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     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perché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&gt;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</a:t>
            </a:r>
            <a:endParaRPr lang="it-IT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179512" y="5229200"/>
            <a:ext cx="3096344" cy="1200329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Paolo ha una maggiore probabilità di avere 10 Euro giocando in successione con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Padre - Madre - Padre </a:t>
            </a:r>
            <a:endParaRPr lang="it-IT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dado irregolare</a:t>
            </a: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475656" y="2420888"/>
            <a:ext cx="295232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 un dado irregolare la probabilità che si presenti una certa faccia è direttamente proporzionale al suo valore.</a:t>
            </a:r>
          </a:p>
          <a:p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Calcolare la probabilità di ciascuna faccia.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788024" y="2492896"/>
            <a:ext cx="1224136" cy="1754326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p(1) = 1/21  p(2) = 2/21  p(3) = 3/21  p(4) = 4/21  p(5) = 5/21  p(6) = 6/21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dado irregolare</a:t>
            </a:r>
            <a:endParaRPr lang="it-IT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1835696" y="2348880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lanciano due dadi irregolari e si sommano i due valori ottenuti (per ognuno dei dadi, la probabilità che si presenti una certa faccia è direttamente proporzionale al suo valore).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835696" y="3861048"/>
            <a:ext cx="55446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Quale somma ha maggiore probabilità di verificarsi?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1412776"/>
            <a:ext cx="172819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Si lanciano due dadi irregolari e si sommano i due valori ottenuti (per ognuno dei dadi, la probabilità che si presenti una certa faccia è direttamente proporzionale al suo valore).</a:t>
            </a:r>
          </a:p>
          <a:p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Quale somma ha maggiore probabilità di verificarsi?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195736" y="1412776"/>
          <a:ext cx="6696744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093"/>
                <a:gridCol w="837093"/>
                <a:gridCol w="837093"/>
                <a:gridCol w="837093"/>
                <a:gridCol w="837093"/>
                <a:gridCol w="837093"/>
                <a:gridCol w="837093"/>
                <a:gridCol w="837093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1/21</a:t>
                      </a:r>
                      <a:endParaRPr lang="it-IT" sz="14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dirty="0" smtClean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</a:tbl>
          </a:graphicData>
        </a:graphic>
      </p:graphicFrame>
      <p:sp>
        <p:nvSpPr>
          <p:cNvPr id="7" name="Titolo 1"/>
          <p:cNvSpPr txBox="1">
            <a:spLocks/>
          </p:cNvSpPr>
          <p:nvPr/>
        </p:nvSpPr>
        <p:spPr bwMode="auto">
          <a:xfrm>
            <a:off x="827584" y="332656"/>
            <a:ext cx="7772400" cy="99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dado irregolare</a:t>
            </a:r>
            <a:endParaRPr kumimoji="0" lang="it-IT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1412776"/>
            <a:ext cx="172819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Si lanciano due dadi irregolari e si sommano i due valori ottenuti (per ognuno dei dadi, la probabilità che si presenti una certa faccia è direttamente proporzionale al suo valore).</a:t>
            </a:r>
          </a:p>
          <a:p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Quale somma ha maggiore probabilità di verificarsi?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267744" y="1484784"/>
          <a:ext cx="6696744" cy="3139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7093"/>
                <a:gridCol w="837093"/>
                <a:gridCol w="837093"/>
                <a:gridCol w="837093"/>
                <a:gridCol w="837093"/>
                <a:gridCol w="837093"/>
                <a:gridCol w="837093"/>
                <a:gridCol w="837093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1/21</a:t>
                      </a:r>
                      <a:endParaRPr lang="it-IT" sz="14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2:1/441</a:t>
                      </a:r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3:2/441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4:3/441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5:4/441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6:5/441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7:6/441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3:2/441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4:4/441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5:6/441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6:8/441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7:10/441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8:12/441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4:3/441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5:6/441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6:9/441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7:12/441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8:15/441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9:18/441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5:4/441</a:t>
                      </a:r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6:8/441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7:12/441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8:16/441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9:20/441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10:24/441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6:5/441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7:10/441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8:15/441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9:20/441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10:25/441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11:30/441</a:t>
                      </a:r>
                    </a:p>
                    <a:p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6/21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7:6/441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8:12/441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9:18/441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10:24/441</a:t>
                      </a: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11:30/441</a:t>
                      </a:r>
                    </a:p>
                    <a:p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12:24/441</a:t>
                      </a:r>
                    </a:p>
                    <a:p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66FF66"/>
                    </a:solidFill>
                  </a:tcPr>
                </a:tc>
              </a:tr>
            </a:tbl>
          </a:graphicData>
        </a:graphic>
      </p:graphicFrame>
      <p:sp>
        <p:nvSpPr>
          <p:cNvPr id="7" name="Titolo 1"/>
          <p:cNvSpPr txBox="1">
            <a:spLocks/>
          </p:cNvSpPr>
          <p:nvPr/>
        </p:nvSpPr>
        <p:spPr bwMode="auto">
          <a:xfrm>
            <a:off x="827584" y="332656"/>
            <a:ext cx="7772400" cy="99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dado irregolare</a:t>
            </a:r>
            <a:endParaRPr kumimoji="0" lang="it-IT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99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/>
          <p:cNvSpPr txBox="1"/>
          <p:nvPr/>
        </p:nvSpPr>
        <p:spPr>
          <a:xfrm>
            <a:off x="395536" y="1412776"/>
            <a:ext cx="172819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Si lanciano due dadi irregolari e si sommano i due valori ottenuti (per ognuno dei dadi, la probabilità che si presenti una certa faccia è direttamente proporzionale al suo valore).</a:t>
            </a:r>
          </a:p>
          <a:p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Quale somma ha maggiore probabilità di verificarsi?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2123728" y="1397000"/>
          <a:ext cx="6696744" cy="29667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srgbClr val="C00000">
                      <a:alpha val="40000"/>
                    </a:srgbClr>
                  </a:outerShdw>
                </a:effectLst>
                <a:tableStyleId>{5C22544A-7EE6-4342-B048-85BDC9FD1C3A}</a:tableStyleId>
              </a:tblPr>
              <a:tblGrid>
                <a:gridCol w="837093"/>
                <a:gridCol w="837093"/>
                <a:gridCol w="837093"/>
                <a:gridCol w="837093"/>
                <a:gridCol w="837093"/>
                <a:gridCol w="837093"/>
                <a:gridCol w="837093"/>
                <a:gridCol w="837093"/>
              </a:tblGrid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it-IT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1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1/21</a:t>
                      </a:r>
                      <a:endParaRPr lang="it-IT" sz="1400" dirty="0">
                        <a:solidFill>
                          <a:srgbClr val="00B0F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2:1/441</a:t>
                      </a:r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3:2/441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4:3/441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5:4/441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6:5/441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7:6/441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2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3:2/441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4:4/441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5:6/441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6:8/441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7:10/441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:12/441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3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4:3/441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5:6/441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6:9/441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7:12/441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:15/441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:18/441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4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5:4/441</a:t>
                      </a:r>
                      <a:endParaRPr lang="it-IT" sz="12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6:8/441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7:12/441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:16/441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:20/441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:24/441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5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6:5/441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7:10/441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:15/441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:20/441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:25/441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it-IT" dirty="0" smtClean="0"/>
                        <a:t>6</a:t>
                      </a:r>
                      <a:endParaRPr lang="it-IT" dirty="0"/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400" dirty="0" smtClean="0">
                          <a:solidFill>
                            <a:srgbClr val="00B0F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6/21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7:6/441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:12/441</a:t>
                      </a:r>
                    </a:p>
                  </a:txBody>
                  <a:tcPr>
                    <a:solidFill>
                      <a:srgbClr val="CCF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:18/441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:24/441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11:30/441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12:24/441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</a:tbl>
          </a:graphicData>
        </a:graphic>
      </p:graphicFrame>
      <p:sp>
        <p:nvSpPr>
          <p:cNvPr id="7" name="Titolo 1"/>
          <p:cNvSpPr txBox="1">
            <a:spLocks/>
          </p:cNvSpPr>
          <p:nvPr/>
        </p:nvSpPr>
        <p:spPr bwMode="auto">
          <a:xfrm>
            <a:off x="827584" y="332656"/>
            <a:ext cx="7772400" cy="936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dado irregolare</a:t>
            </a:r>
            <a:endParaRPr kumimoji="0" lang="it-IT" sz="4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2195736" y="4581128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Somma 8: 70/441   Somma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9: 76/441   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Somma 10: 73/441     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2555776" y="620688"/>
            <a:ext cx="357181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“Ho un asso!”</a:t>
            </a:r>
            <a:endParaRPr lang="it-IT" sz="4400" b="1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691680" y="1628800"/>
            <a:ext cx="4824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Alice sta giocando a bridge, dopo aver guardato le proprie carte annuncia: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“Ho un asso!”.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499992" y="3717032"/>
            <a:ext cx="2592288" cy="369332"/>
          </a:xfrm>
          <a:prstGeom prst="rect">
            <a:avLst/>
          </a:prstGeom>
          <a:solidFill>
            <a:srgbClr val="FFCC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5359/14498, meno di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1/2</a:t>
            </a:r>
            <a:endParaRPr lang="it-IT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691680" y="2276872"/>
            <a:ext cx="52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Alice abbia un secondo asse?</a:t>
            </a:r>
            <a:endParaRPr lang="it-IT" dirty="0"/>
          </a:p>
        </p:txBody>
      </p:sp>
      <p:sp>
        <p:nvSpPr>
          <p:cNvPr id="7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1772125" y="692696"/>
            <a:ext cx="595708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“Ho un asso di quadri!”</a:t>
            </a:r>
            <a:endParaRPr lang="it-IT" sz="4400" b="1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547664" y="1916832"/>
            <a:ext cx="5400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Bob sta giocando a bridge, dopo aver guardato le proprie carte annuncia: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“Ho un asso di quadri!”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572000" y="3933056"/>
            <a:ext cx="2448272" cy="369332"/>
          </a:xfrm>
          <a:prstGeom prst="rect">
            <a:avLst/>
          </a:prstGeom>
          <a:solidFill>
            <a:srgbClr val="FFCC99"/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11686/20825, più di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1/2</a:t>
            </a:r>
            <a:endParaRPr lang="it-IT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691680" y="2636912"/>
            <a:ext cx="52565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Bob abbia un secondo asse?</a:t>
            </a:r>
            <a:endParaRPr lang="it-IT" dirty="0"/>
          </a:p>
        </p:txBody>
      </p:sp>
      <p:sp>
        <p:nvSpPr>
          <p:cNvPr id="7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 advTm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3347864" y="692696"/>
            <a:ext cx="443422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7/a “Ho un asso!”</a:t>
            </a:r>
            <a:endParaRPr lang="it-IT" sz="4400" b="1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043608" y="1556792"/>
            <a:ext cx="63367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Alice e Bob stanno giocando con un mazzo di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quattro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carte: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asso di picche</a:t>
            </a:r>
            <a:r>
              <a:rPr lang="it-IT" dirty="0" smtClean="0"/>
              <a:t> (1♠)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asso di quadri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(</a:t>
            </a:r>
            <a:r>
              <a:rPr lang="it-IT" dirty="0" smtClean="0">
                <a:solidFill>
                  <a:srgbClr val="FF0000"/>
                </a:solidFill>
              </a:rPr>
              <a:t>1♦</a:t>
            </a:r>
            <a:r>
              <a:rPr lang="it-IT" dirty="0" smtClean="0"/>
              <a:t>)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due di fiori (</a:t>
            </a:r>
            <a:r>
              <a:rPr lang="it-IT" dirty="0" smtClean="0"/>
              <a:t>2♣)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e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cinque di cuori (</a:t>
            </a:r>
            <a:r>
              <a:rPr lang="it-IT" dirty="0" smtClean="0">
                <a:solidFill>
                  <a:srgbClr val="FF0000"/>
                </a:solidFill>
              </a:rPr>
              <a:t>5♥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).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Ognuno riceve due carte.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Dopo aver guardato le proprie, Alice annuncia: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“Ho un asso!”</a:t>
            </a:r>
          </a:p>
          <a:p>
            <a:endParaRPr lang="it-IT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Alice abbia un secondo asse?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716016" y="4437112"/>
            <a:ext cx="1656184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66FF66"/>
            </a:solidFill>
          </a:ln>
        </p:spPr>
        <p:txBody>
          <a:bodyPr wrap="square" rtlCol="0">
            <a:spAutoFit/>
          </a:bodyPr>
          <a:lstStyle/>
          <a:p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Probabilità:1/5</a:t>
            </a:r>
            <a:endParaRPr lang="it-IT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6948264" y="1700808"/>
            <a:ext cx="18002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1♠-</a:t>
            </a:r>
            <a:r>
              <a:rPr lang="it-IT" dirty="0" smtClean="0">
                <a:solidFill>
                  <a:srgbClr val="FF0000"/>
                </a:solidFill>
              </a:rPr>
              <a:t>1♦     5♥</a:t>
            </a:r>
            <a:r>
              <a:rPr lang="it-IT" dirty="0" smtClean="0"/>
              <a:t>-2♣ 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6948264" y="3212976"/>
            <a:ext cx="18002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1♦</a:t>
            </a:r>
            <a:r>
              <a:rPr lang="it-IT" dirty="0" smtClean="0"/>
              <a:t>-2♣    </a:t>
            </a:r>
            <a:r>
              <a:rPr lang="it-IT" dirty="0" smtClean="0">
                <a:solidFill>
                  <a:srgbClr val="FF0000"/>
                </a:solidFill>
              </a:rPr>
              <a:t>5♥</a:t>
            </a:r>
            <a:r>
              <a:rPr lang="it-IT" dirty="0" smtClean="0"/>
              <a:t>-1♠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6948264" y="2204864"/>
            <a:ext cx="18002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1♠-2♣     </a:t>
            </a:r>
            <a:r>
              <a:rPr lang="it-IT" dirty="0" smtClean="0">
                <a:solidFill>
                  <a:srgbClr val="FF0000"/>
                </a:solidFill>
              </a:rPr>
              <a:t>5♥</a:t>
            </a:r>
            <a:r>
              <a:rPr lang="it-IT" dirty="0" smtClean="0"/>
              <a:t>-</a:t>
            </a:r>
            <a:r>
              <a:rPr lang="it-IT" dirty="0" smtClean="0">
                <a:solidFill>
                  <a:srgbClr val="FF0000"/>
                </a:solidFill>
              </a:rPr>
              <a:t>1♦ 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9" name="CasellaDiTesto 8"/>
          <p:cNvSpPr txBox="1"/>
          <p:nvPr/>
        </p:nvSpPr>
        <p:spPr>
          <a:xfrm>
            <a:off x="6948264" y="3717032"/>
            <a:ext cx="1728192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1♦</a:t>
            </a:r>
            <a:r>
              <a:rPr lang="it-IT" dirty="0" smtClean="0"/>
              <a:t>-</a:t>
            </a:r>
            <a:r>
              <a:rPr lang="it-IT" dirty="0" smtClean="0">
                <a:solidFill>
                  <a:srgbClr val="FF0000"/>
                </a:solidFill>
              </a:rPr>
              <a:t>5♥     </a:t>
            </a:r>
            <a:r>
              <a:rPr lang="it-IT" dirty="0" smtClean="0"/>
              <a:t>2♣-1♠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948264" y="2708920"/>
            <a:ext cx="18002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1♠-</a:t>
            </a:r>
            <a:r>
              <a:rPr lang="it-IT" dirty="0" smtClean="0">
                <a:solidFill>
                  <a:srgbClr val="FF0000"/>
                </a:solidFill>
              </a:rPr>
              <a:t>5♥     </a:t>
            </a:r>
            <a:r>
              <a:rPr lang="it-IT" dirty="0" smtClean="0"/>
              <a:t>2♣-</a:t>
            </a:r>
            <a:r>
              <a:rPr lang="it-IT" dirty="0" smtClean="0">
                <a:solidFill>
                  <a:srgbClr val="FF0000"/>
                </a:solidFill>
              </a:rPr>
              <a:t>1♦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6948264" y="119675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ALICE     BOB</a:t>
            </a:r>
            <a:endParaRPr lang="it-IT" dirty="0"/>
          </a:p>
        </p:txBody>
      </p:sp>
      <p:sp>
        <p:nvSpPr>
          <p:cNvPr id="12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899592" y="548680"/>
            <a:ext cx="626469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7/a “Ho un asso quadri!”</a:t>
            </a:r>
            <a:endParaRPr lang="it-IT" sz="4400" b="1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259632" y="1556792"/>
            <a:ext cx="525658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Alice e Bob stanno giocando con un mazzo di quattro carte: asso di picche</a:t>
            </a:r>
            <a:r>
              <a:rPr lang="it-IT" dirty="0" smtClean="0"/>
              <a:t> (1♠)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, asso di quadri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smtClean="0"/>
              <a:t>(</a:t>
            </a:r>
            <a:r>
              <a:rPr lang="it-IT" dirty="0" smtClean="0">
                <a:solidFill>
                  <a:srgbClr val="FF0000"/>
                </a:solidFill>
              </a:rPr>
              <a:t>1♦</a:t>
            </a:r>
            <a:r>
              <a:rPr lang="it-IT" dirty="0" smtClean="0"/>
              <a:t>)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, due di fiori (</a:t>
            </a:r>
            <a:r>
              <a:rPr lang="it-IT" dirty="0" smtClean="0"/>
              <a:t>2♣)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e cinque di cuori (</a:t>
            </a:r>
            <a:r>
              <a:rPr lang="it-IT" dirty="0" smtClean="0">
                <a:solidFill>
                  <a:srgbClr val="FF0000"/>
                </a:solidFill>
              </a:rPr>
              <a:t>5♥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). Ognuno riceve due carte. Dopo aver guardato le proprie, Bob annuncia. “Ho un asso di quadri!”.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Bob abbia un secondo asse?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4355976" y="4437112"/>
            <a:ext cx="1656184" cy="369332"/>
          </a:xfrm>
          <a:prstGeom prst="rect">
            <a:avLst/>
          </a:prstGeom>
          <a:gradFill>
            <a:gsLst>
              <a:gs pos="0">
                <a:srgbClr val="66FF66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Probabilità:1/3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6948264" y="1700808"/>
            <a:ext cx="18002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1♠-</a:t>
            </a:r>
            <a:r>
              <a:rPr lang="it-IT" dirty="0" smtClean="0">
                <a:solidFill>
                  <a:srgbClr val="FF0000"/>
                </a:solidFill>
              </a:rPr>
              <a:t>1♦     5♥</a:t>
            </a:r>
            <a:r>
              <a:rPr lang="it-IT" dirty="0" smtClean="0"/>
              <a:t>-2♣ </a:t>
            </a:r>
            <a:endParaRPr lang="it-IT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6948264" y="3212976"/>
            <a:ext cx="18002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1♦</a:t>
            </a:r>
            <a:r>
              <a:rPr lang="it-IT" dirty="0" smtClean="0"/>
              <a:t>-2♣    </a:t>
            </a:r>
            <a:r>
              <a:rPr lang="it-IT" dirty="0" smtClean="0">
                <a:solidFill>
                  <a:srgbClr val="FF0000"/>
                </a:solidFill>
              </a:rPr>
              <a:t>5♥</a:t>
            </a:r>
            <a:r>
              <a:rPr lang="it-IT" dirty="0" smtClean="0"/>
              <a:t>-1♠</a:t>
            </a:r>
            <a:endParaRPr lang="it-IT" dirty="0"/>
          </a:p>
        </p:txBody>
      </p:sp>
      <p:sp>
        <p:nvSpPr>
          <p:cNvPr id="11" name="CasellaDiTesto 10"/>
          <p:cNvSpPr txBox="1"/>
          <p:nvPr/>
        </p:nvSpPr>
        <p:spPr>
          <a:xfrm>
            <a:off x="6948264" y="2204864"/>
            <a:ext cx="18002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1♠-2♣     </a:t>
            </a:r>
            <a:r>
              <a:rPr lang="it-IT" dirty="0" smtClean="0">
                <a:solidFill>
                  <a:srgbClr val="FF0000"/>
                </a:solidFill>
              </a:rPr>
              <a:t>5♥</a:t>
            </a:r>
            <a:r>
              <a:rPr lang="it-IT" dirty="0" smtClean="0"/>
              <a:t>-</a:t>
            </a:r>
            <a:r>
              <a:rPr lang="it-IT" dirty="0" smtClean="0">
                <a:solidFill>
                  <a:srgbClr val="FF0000"/>
                </a:solidFill>
              </a:rPr>
              <a:t>1♦ 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2" name="CasellaDiTesto 11"/>
          <p:cNvSpPr txBox="1"/>
          <p:nvPr/>
        </p:nvSpPr>
        <p:spPr>
          <a:xfrm>
            <a:off x="6948264" y="3717032"/>
            <a:ext cx="1728192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FF0000"/>
                </a:solidFill>
              </a:rPr>
              <a:t>1♦</a:t>
            </a:r>
            <a:r>
              <a:rPr lang="it-IT" dirty="0" smtClean="0"/>
              <a:t>-</a:t>
            </a:r>
            <a:r>
              <a:rPr lang="it-IT" dirty="0" smtClean="0">
                <a:solidFill>
                  <a:srgbClr val="FF0000"/>
                </a:solidFill>
              </a:rPr>
              <a:t>5♥     </a:t>
            </a:r>
            <a:r>
              <a:rPr lang="it-IT" dirty="0" smtClean="0"/>
              <a:t>2♣-1♠</a:t>
            </a:r>
            <a:endParaRPr lang="it-IT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6948264" y="2708920"/>
            <a:ext cx="1800200" cy="36933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92D050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1♠-</a:t>
            </a:r>
            <a:r>
              <a:rPr lang="it-IT" dirty="0" smtClean="0">
                <a:solidFill>
                  <a:srgbClr val="FF0000"/>
                </a:solidFill>
              </a:rPr>
              <a:t>5♥     </a:t>
            </a:r>
            <a:r>
              <a:rPr lang="it-IT" dirty="0" smtClean="0"/>
              <a:t>2♣-</a:t>
            </a:r>
            <a:r>
              <a:rPr lang="it-IT" dirty="0" smtClean="0">
                <a:solidFill>
                  <a:srgbClr val="FF0000"/>
                </a:solidFill>
              </a:rPr>
              <a:t>1♦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4" name="CasellaDiTesto 13"/>
          <p:cNvSpPr txBox="1"/>
          <p:nvPr/>
        </p:nvSpPr>
        <p:spPr>
          <a:xfrm>
            <a:off x="6948264" y="1196752"/>
            <a:ext cx="17281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BOB      ALICE     </a:t>
            </a:r>
            <a:endParaRPr lang="it-IT" dirty="0"/>
          </a:p>
        </p:txBody>
      </p:sp>
      <p:cxnSp>
        <p:nvCxnSpPr>
          <p:cNvPr id="16" name="Connettore 1 15"/>
          <p:cNvCxnSpPr/>
          <p:nvPr/>
        </p:nvCxnSpPr>
        <p:spPr>
          <a:xfrm flipV="1">
            <a:off x="6444208" y="2204864"/>
            <a:ext cx="2448272" cy="28803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/>
          <p:nvPr/>
        </p:nvCxnSpPr>
        <p:spPr>
          <a:xfrm flipV="1">
            <a:off x="6444208" y="2780928"/>
            <a:ext cx="2448272" cy="28803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4000"/>
                            </p:stCondLst>
                            <p:childTnLst>
                              <p:par>
                                <p:cTn id="1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60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8000"/>
                            </p:stCondLst>
                            <p:childTnLst>
                              <p:par>
                                <p:cTn id="2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2000"/>
                            </p:stCondLst>
                            <p:childTnLst>
                              <p:par>
                                <p:cTn id="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8" grpId="0" animBg="1"/>
      <p:bldP spid="10" grpId="0" animBg="1"/>
      <p:bldP spid="11" grpId="0" animBg="1"/>
      <p:bldP spid="12" grpId="0" animBg="1"/>
      <p:bldP spid="13" grpId="0" animBg="1"/>
      <p:bldP spid="1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1763688" y="692696"/>
            <a:ext cx="462601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primo problema</a:t>
            </a:r>
            <a:endParaRPr lang="it-IT" sz="4400" b="1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547664" y="1916832"/>
            <a:ext cx="64807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cavaliere de Méré propose a Pascal il seguene problema: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“E’ più facile vincere se si scommette che lanciando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volte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dado si presenti almeno una volta il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, oppure se si scommette che lanciando </a:t>
            </a:r>
            <a:r>
              <a:rPr lang="it-IT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it-IT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volte </a:t>
            </a:r>
            <a:r>
              <a:rPr lang="it-IT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dadi si presenti almeno una volta il doppio </a:t>
            </a:r>
            <a:r>
              <a:rPr lang="it-IT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?”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331640" y="3284984"/>
            <a:ext cx="2880320" cy="2031325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Calcolo di de Méré: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rapporto tra il numero dei lanci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(4 o 24)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e il numero dei casi possibili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(6 o 36)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è lo stesso: 4:6=24:36.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Sembra che le due probabilità sia uguali.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4427984" y="3284984"/>
            <a:ext cx="4032448" cy="1754326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Calcolo di Pascal: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E1: esca almeno una volta il 6 in 4 lanci”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E2: esca almeno una volta il doppio 6 in 24 lanci”.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P(E1)=1- (5/6)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 0,5177…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P(E2)=1-(35/36)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24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= 0,4914…</a:t>
            </a:r>
          </a:p>
        </p:txBody>
      </p:sp>
      <p:sp>
        <p:nvSpPr>
          <p:cNvPr id="8" name="CasellaDiTesto 3"/>
          <p:cNvSpPr txBox="1">
            <a:spLocks noChangeArrowheads="1"/>
          </p:cNvSpPr>
          <p:nvPr/>
        </p:nvSpPr>
        <p:spPr bwMode="auto">
          <a:xfrm>
            <a:off x="5724525" y="6381328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251520" y="5373216"/>
            <a:ext cx="5112568" cy="369332"/>
          </a:xfrm>
          <a:prstGeom prst="rect">
            <a:avLst/>
          </a:prstGeom>
          <a:solidFill>
            <a:srgbClr val="FFCC99"/>
          </a:solidFill>
          <a:ln>
            <a:solidFill>
              <a:srgbClr val="FFCC99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1/6+1/6+1/6+1/6=4/6=</a:t>
            </a:r>
            <a:r>
              <a:rPr lang="it-IT" dirty="0" smtClean="0">
                <a:solidFill>
                  <a:srgbClr val="FF0000"/>
                </a:solidFill>
              </a:rPr>
              <a:t>2/3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251520" y="5733256"/>
            <a:ext cx="5112568" cy="369332"/>
          </a:xfrm>
          <a:prstGeom prst="rect">
            <a:avLst/>
          </a:prstGeom>
          <a:solidFill>
            <a:srgbClr val="FFCC99"/>
          </a:solidFill>
          <a:ln>
            <a:solidFill>
              <a:srgbClr val="FFCC99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smtClean="0"/>
              <a:t>(1/6x1/6)+(1/6x1/6)+ ……=24x(1/36)=24/36=</a:t>
            </a:r>
            <a:r>
              <a:rPr lang="it-IT" dirty="0" smtClean="0">
                <a:solidFill>
                  <a:srgbClr val="FF0000"/>
                </a:solidFill>
              </a:rPr>
              <a:t>2/3</a:t>
            </a:r>
            <a:endParaRPr lang="it-IT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9" grpId="0" animBg="1"/>
      <p:bldP spid="10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1259632" y="764704"/>
            <a:ext cx="616329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problema di Laplace </a:t>
            </a:r>
            <a:endParaRPr lang="it-IT" sz="1400" b="1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619672" y="1628800"/>
            <a:ext cx="66967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Delle tre urne A, B e C una contiene solo palline nere, mentre le altre due contengano solo palline bianche.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estrae una pallina dall’urna C.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1979712" y="4581128"/>
            <a:ext cx="5544616" cy="646331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Se si ignora quale urna contenga le palle nere, la probabilità di estrarre una palla nera dall’urna C è 1/3.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Cilindro 8"/>
          <p:cNvSpPr/>
          <p:nvPr/>
        </p:nvSpPr>
        <p:spPr>
          <a:xfrm>
            <a:off x="2267744" y="3140968"/>
            <a:ext cx="1296144" cy="1080120"/>
          </a:xfrm>
          <a:prstGeom prst="can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10" name="Cilindro 9"/>
          <p:cNvSpPr/>
          <p:nvPr/>
        </p:nvSpPr>
        <p:spPr>
          <a:xfrm>
            <a:off x="3995936" y="3140968"/>
            <a:ext cx="1296144" cy="1080120"/>
          </a:xfrm>
          <a:prstGeom prst="can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B</a:t>
            </a:r>
            <a:endParaRPr lang="it-IT" dirty="0"/>
          </a:p>
        </p:txBody>
      </p:sp>
      <p:sp>
        <p:nvSpPr>
          <p:cNvPr id="11" name="Cilindro 10"/>
          <p:cNvSpPr/>
          <p:nvPr/>
        </p:nvSpPr>
        <p:spPr>
          <a:xfrm>
            <a:off x="5724128" y="3140968"/>
            <a:ext cx="1296144" cy="1080120"/>
          </a:xfrm>
          <a:prstGeom prst="can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</a:t>
            </a:r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7668344" y="299695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Ovale 12"/>
          <p:cNvSpPr/>
          <p:nvPr/>
        </p:nvSpPr>
        <p:spPr>
          <a:xfrm>
            <a:off x="7884368" y="299695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7668344" y="3429000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Ovale 14"/>
          <p:cNvSpPr/>
          <p:nvPr/>
        </p:nvSpPr>
        <p:spPr>
          <a:xfrm>
            <a:off x="7884368" y="3429000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Ovale 15"/>
          <p:cNvSpPr/>
          <p:nvPr/>
        </p:nvSpPr>
        <p:spPr>
          <a:xfrm>
            <a:off x="7668344" y="386104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7884368" y="386104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691680" y="256490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sia nera?</a:t>
            </a:r>
            <a:endParaRPr lang="it-IT" dirty="0"/>
          </a:p>
        </p:txBody>
      </p:sp>
      <p:sp>
        <p:nvSpPr>
          <p:cNvPr id="19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971600" y="692696"/>
            <a:ext cx="6022226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problema di Laplace</a:t>
            </a:r>
            <a:endParaRPr lang="it-IT" sz="1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547664" y="1556792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Delle tre urne A, B e C una contiene solo palline nere, mentre le altre due contengano solo palline bianche.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estrae una pallina dall’urna C.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979712" y="4293096"/>
            <a:ext cx="5184576" cy="646331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Se si sa che l’urna A contiene solo palle bianche, la probabilità di estrare una palla nera dall’urna C è 1/2.</a:t>
            </a:r>
          </a:p>
        </p:txBody>
      </p:sp>
      <p:sp>
        <p:nvSpPr>
          <p:cNvPr id="9" name="Cilindro 8"/>
          <p:cNvSpPr/>
          <p:nvPr/>
        </p:nvSpPr>
        <p:spPr>
          <a:xfrm>
            <a:off x="2267744" y="3140968"/>
            <a:ext cx="1296144" cy="1080120"/>
          </a:xfrm>
          <a:prstGeom prst="can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10" name="Cilindro 9"/>
          <p:cNvSpPr/>
          <p:nvPr/>
        </p:nvSpPr>
        <p:spPr>
          <a:xfrm>
            <a:off x="3995936" y="3140968"/>
            <a:ext cx="1296144" cy="1080120"/>
          </a:xfrm>
          <a:prstGeom prst="can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B</a:t>
            </a:r>
            <a:endParaRPr lang="it-IT" dirty="0"/>
          </a:p>
        </p:txBody>
      </p:sp>
      <p:sp>
        <p:nvSpPr>
          <p:cNvPr id="11" name="Cilindro 10"/>
          <p:cNvSpPr/>
          <p:nvPr/>
        </p:nvSpPr>
        <p:spPr>
          <a:xfrm>
            <a:off x="5724128" y="3140968"/>
            <a:ext cx="1296144" cy="1080120"/>
          </a:xfrm>
          <a:prstGeom prst="can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</a:t>
            </a:r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7668344" y="299695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Ovale 12"/>
          <p:cNvSpPr/>
          <p:nvPr/>
        </p:nvSpPr>
        <p:spPr>
          <a:xfrm>
            <a:off x="7884368" y="299695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2699792" y="393305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Ovale 14"/>
          <p:cNvSpPr/>
          <p:nvPr/>
        </p:nvSpPr>
        <p:spPr>
          <a:xfrm>
            <a:off x="2915816" y="393305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Ovale 15"/>
          <p:cNvSpPr/>
          <p:nvPr/>
        </p:nvSpPr>
        <p:spPr>
          <a:xfrm>
            <a:off x="7668344" y="386104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7884368" y="386104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691680" y="256490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sia nera?</a:t>
            </a:r>
            <a:endParaRPr lang="it-IT" dirty="0"/>
          </a:p>
        </p:txBody>
      </p:sp>
      <p:sp>
        <p:nvSpPr>
          <p:cNvPr id="19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11560" y="692696"/>
            <a:ext cx="6581674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problema di Laplace </a:t>
            </a:r>
            <a:r>
              <a:rPr lang="it-IT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(1814</a:t>
            </a:r>
            <a:endParaRPr lang="it-IT" sz="1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547664" y="1628800"/>
            <a:ext cx="6480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Delle tre urne A, B e C una contiene solo palline nere, mentre le altre due contengano solo palline bianche.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estrae una pallina dall’urna C.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979712" y="4869160"/>
            <a:ext cx="5832648" cy="646331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Se si sa che le urne A a e B contengono solo palle bianche, si ha la certezza che la palla estratta dall’urna C è nera.</a:t>
            </a:r>
          </a:p>
        </p:txBody>
      </p:sp>
      <p:sp>
        <p:nvSpPr>
          <p:cNvPr id="9" name="Cilindro 8"/>
          <p:cNvSpPr/>
          <p:nvPr/>
        </p:nvSpPr>
        <p:spPr>
          <a:xfrm>
            <a:off x="2267744" y="3140968"/>
            <a:ext cx="1296144" cy="1080120"/>
          </a:xfrm>
          <a:prstGeom prst="can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10" name="Cilindro 9"/>
          <p:cNvSpPr/>
          <p:nvPr/>
        </p:nvSpPr>
        <p:spPr>
          <a:xfrm>
            <a:off x="3995936" y="3140968"/>
            <a:ext cx="1296144" cy="1080120"/>
          </a:xfrm>
          <a:prstGeom prst="can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B</a:t>
            </a:r>
            <a:endParaRPr lang="it-IT" dirty="0"/>
          </a:p>
        </p:txBody>
      </p:sp>
      <p:sp>
        <p:nvSpPr>
          <p:cNvPr id="11" name="Cilindro 10"/>
          <p:cNvSpPr/>
          <p:nvPr/>
        </p:nvSpPr>
        <p:spPr>
          <a:xfrm>
            <a:off x="5724128" y="3140968"/>
            <a:ext cx="1296144" cy="1080120"/>
          </a:xfrm>
          <a:prstGeom prst="can">
            <a:avLst/>
          </a:prstGeom>
          <a:solidFill>
            <a:schemeClr val="accent2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</a:t>
            </a:r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7668344" y="299695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Ovale 12"/>
          <p:cNvSpPr/>
          <p:nvPr/>
        </p:nvSpPr>
        <p:spPr>
          <a:xfrm>
            <a:off x="7884368" y="299695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2699792" y="393305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Ovale 14"/>
          <p:cNvSpPr/>
          <p:nvPr/>
        </p:nvSpPr>
        <p:spPr>
          <a:xfrm>
            <a:off x="2915816" y="393305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Ovale 15"/>
          <p:cNvSpPr/>
          <p:nvPr/>
        </p:nvSpPr>
        <p:spPr>
          <a:xfrm>
            <a:off x="4499992" y="4005064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4716016" y="4005064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1691680" y="2564904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sia nera?</a:t>
            </a:r>
            <a:endParaRPr lang="it-IT" dirty="0"/>
          </a:p>
        </p:txBody>
      </p:sp>
      <p:sp>
        <p:nvSpPr>
          <p:cNvPr id="19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8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179512" y="692696"/>
            <a:ext cx="80558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problema di Lewis Carroll </a:t>
            </a:r>
            <a:r>
              <a:rPr lang="it-IT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(1897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it-IT" sz="1400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547664" y="1916832"/>
            <a:ext cx="648072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Un amico mi presenta un sacco che contiene quattro gettoni, ognuno dei gettoni può essere bianco (B) o nero (N).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Mi invita ad estrarre due gettoni: sono entrambi bianchi.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Poi mi dice: “Volevo dirti, prima di farti estrarre i gettoni, che almeno uno è bianco. Ma ora già lo sai, non ho più bisogno di dirtelo.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Prendi  ora un altro gettone”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619672" y="4077072"/>
            <a:ext cx="66967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1) Qual è la probabilità di estrarre il terzo gettone bianco? 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1619672" y="4797152"/>
            <a:ext cx="64087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2) Quale sarebbe la probabilità se mi avesse detto prima del gettone bianco?</a:t>
            </a:r>
          </a:p>
        </p:txBody>
      </p:sp>
      <p:sp>
        <p:nvSpPr>
          <p:cNvPr id="6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547664" y="191683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E: “prima estrazione due gettoni bianchi”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F: “seconda estrazione un gettone bianco”  </a:t>
            </a:r>
            <a:endParaRPr lang="it-IT" dirty="0"/>
          </a:p>
        </p:txBody>
      </p:sp>
      <p:sp>
        <p:nvSpPr>
          <p:cNvPr id="6" name="Cilindro 5"/>
          <p:cNvSpPr/>
          <p:nvPr/>
        </p:nvSpPr>
        <p:spPr>
          <a:xfrm>
            <a:off x="1187624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1259632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Ovale 9"/>
          <p:cNvSpPr/>
          <p:nvPr/>
        </p:nvSpPr>
        <p:spPr>
          <a:xfrm>
            <a:off x="1547664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Ovale 10"/>
          <p:cNvSpPr/>
          <p:nvPr/>
        </p:nvSpPr>
        <p:spPr>
          <a:xfrm>
            <a:off x="1547664" y="3140968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1835696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Cilindro 12"/>
          <p:cNvSpPr/>
          <p:nvPr/>
        </p:nvSpPr>
        <p:spPr>
          <a:xfrm>
            <a:off x="2411760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Cilindro 13"/>
          <p:cNvSpPr/>
          <p:nvPr/>
        </p:nvSpPr>
        <p:spPr>
          <a:xfrm>
            <a:off x="3563888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Cilindro 14"/>
          <p:cNvSpPr/>
          <p:nvPr/>
        </p:nvSpPr>
        <p:spPr>
          <a:xfrm>
            <a:off x="4716016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Cilindro 15"/>
          <p:cNvSpPr/>
          <p:nvPr/>
        </p:nvSpPr>
        <p:spPr>
          <a:xfrm>
            <a:off x="5868144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2483768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Ovale 17"/>
          <p:cNvSpPr/>
          <p:nvPr/>
        </p:nvSpPr>
        <p:spPr>
          <a:xfrm>
            <a:off x="2771800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Ovale 18"/>
          <p:cNvSpPr/>
          <p:nvPr/>
        </p:nvSpPr>
        <p:spPr>
          <a:xfrm>
            <a:off x="3059832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0" name="Ovale 19"/>
          <p:cNvSpPr/>
          <p:nvPr/>
        </p:nvSpPr>
        <p:spPr>
          <a:xfrm>
            <a:off x="3923928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Ovale 20"/>
          <p:cNvSpPr/>
          <p:nvPr/>
        </p:nvSpPr>
        <p:spPr>
          <a:xfrm>
            <a:off x="3635896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2" name="Ovale 21"/>
          <p:cNvSpPr/>
          <p:nvPr/>
        </p:nvSpPr>
        <p:spPr>
          <a:xfrm>
            <a:off x="4788024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Ovale 22"/>
          <p:cNvSpPr/>
          <p:nvPr/>
        </p:nvSpPr>
        <p:spPr>
          <a:xfrm>
            <a:off x="4211960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4" name="Ovale 23"/>
          <p:cNvSpPr/>
          <p:nvPr/>
        </p:nvSpPr>
        <p:spPr>
          <a:xfrm>
            <a:off x="2771800" y="3140968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5" name="Ovale 24"/>
          <p:cNvSpPr/>
          <p:nvPr/>
        </p:nvSpPr>
        <p:spPr>
          <a:xfrm>
            <a:off x="3923928" y="3140968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6" name="Ovale 25"/>
          <p:cNvSpPr/>
          <p:nvPr/>
        </p:nvSpPr>
        <p:spPr>
          <a:xfrm>
            <a:off x="5076056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Ovale 26"/>
          <p:cNvSpPr/>
          <p:nvPr/>
        </p:nvSpPr>
        <p:spPr>
          <a:xfrm>
            <a:off x="5076056" y="3140968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8" name="Ovale 27"/>
          <p:cNvSpPr/>
          <p:nvPr/>
        </p:nvSpPr>
        <p:spPr>
          <a:xfrm>
            <a:off x="5364088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9" name="Ovale 28"/>
          <p:cNvSpPr/>
          <p:nvPr/>
        </p:nvSpPr>
        <p:spPr>
          <a:xfrm>
            <a:off x="5940152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0" name="Ovale 29"/>
          <p:cNvSpPr/>
          <p:nvPr/>
        </p:nvSpPr>
        <p:spPr>
          <a:xfrm>
            <a:off x="6228184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1" name="Ovale 30"/>
          <p:cNvSpPr/>
          <p:nvPr/>
        </p:nvSpPr>
        <p:spPr>
          <a:xfrm>
            <a:off x="6516216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2" name="Ovale 31"/>
          <p:cNvSpPr/>
          <p:nvPr/>
        </p:nvSpPr>
        <p:spPr>
          <a:xfrm>
            <a:off x="6228184" y="3140968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7092280" y="2636912"/>
            <a:ext cx="1512168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it-IT" dirty="0" smtClean="0"/>
              <a:t>1–1</a:t>
            </a:r>
          </a:p>
          <a:p>
            <a:pPr marL="342900" indent="-342900" algn="ctr"/>
            <a:r>
              <a:rPr lang="it-IT" dirty="0" smtClean="0"/>
              <a:t>1-2-1</a:t>
            </a:r>
          </a:p>
          <a:p>
            <a:pPr marL="342900" indent="-342900" algn="ctr"/>
            <a:r>
              <a:rPr lang="it-IT" dirty="0" smtClean="0"/>
              <a:t>1-3-3-1</a:t>
            </a:r>
          </a:p>
          <a:p>
            <a:pPr marL="342900" indent="-342900" algn="ctr"/>
            <a:r>
              <a:rPr lang="it-IT" dirty="0" smtClean="0"/>
              <a:t>1-4-6-4-1</a:t>
            </a:r>
            <a:endParaRPr lang="it-IT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1259632" y="378904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1/16             4/16             6/16           4/16           1/16    </a:t>
            </a:r>
            <a:endParaRPr lang="it-IT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323528" y="414908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P(E) = 1x1/16  + 1/2 x 4/16 + 1/6 x 6/16 +  0 x 4/16 + 0 x 1/16  = 1/4    </a:t>
            </a:r>
            <a:endParaRPr lang="it-IT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395536" y="5733256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P(E∩F) = 1x1/16  + 1/4 x 4/16 + 0 x 6/16 +  0 x 4/16 + 0 x 1/16  = 1/8    </a:t>
            </a:r>
            <a:endParaRPr lang="it-IT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1187624" y="6093296"/>
            <a:ext cx="41764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P(F/E) = P(E∩F/E)  = (1/8) / (1/4) = 1/2    </a:t>
            </a:r>
            <a:endParaRPr lang="it-IT" dirty="0"/>
          </a:p>
        </p:txBody>
      </p:sp>
      <p:sp>
        <p:nvSpPr>
          <p:cNvPr id="38" name="Rettangolo 37"/>
          <p:cNvSpPr/>
          <p:nvPr/>
        </p:nvSpPr>
        <p:spPr>
          <a:xfrm>
            <a:off x="179512" y="692696"/>
            <a:ext cx="80558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problema di Lewis Carroll </a:t>
            </a:r>
            <a:r>
              <a:rPr lang="it-IT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(1897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it-IT" sz="1400" dirty="0"/>
          </a:p>
        </p:txBody>
      </p:sp>
      <p:sp>
        <p:nvSpPr>
          <p:cNvPr id="39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sp>
        <p:nvSpPr>
          <p:cNvPr id="40" name="Cilindro 39"/>
          <p:cNvSpPr/>
          <p:nvPr/>
        </p:nvSpPr>
        <p:spPr>
          <a:xfrm>
            <a:off x="1259632" y="4437112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1" name="Ovale 40"/>
          <p:cNvSpPr/>
          <p:nvPr/>
        </p:nvSpPr>
        <p:spPr>
          <a:xfrm>
            <a:off x="1331640" y="5157192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2" name="Ovale 41"/>
          <p:cNvSpPr/>
          <p:nvPr/>
        </p:nvSpPr>
        <p:spPr>
          <a:xfrm>
            <a:off x="1619672" y="5157192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5" name="Cilindro 44"/>
          <p:cNvSpPr/>
          <p:nvPr/>
        </p:nvSpPr>
        <p:spPr>
          <a:xfrm>
            <a:off x="2483768" y="4437112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6" name="Cilindro 45"/>
          <p:cNvSpPr/>
          <p:nvPr/>
        </p:nvSpPr>
        <p:spPr>
          <a:xfrm>
            <a:off x="3635896" y="4437112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7" name="Cilindro 46"/>
          <p:cNvSpPr/>
          <p:nvPr/>
        </p:nvSpPr>
        <p:spPr>
          <a:xfrm>
            <a:off x="4788024" y="4437112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8" name="Cilindro 47"/>
          <p:cNvSpPr/>
          <p:nvPr/>
        </p:nvSpPr>
        <p:spPr>
          <a:xfrm>
            <a:off x="5940152" y="4437112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0" name="Ovale 49"/>
          <p:cNvSpPr/>
          <p:nvPr/>
        </p:nvSpPr>
        <p:spPr>
          <a:xfrm>
            <a:off x="2843808" y="5157192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4" name="Ovale 53"/>
          <p:cNvSpPr/>
          <p:nvPr/>
        </p:nvSpPr>
        <p:spPr>
          <a:xfrm>
            <a:off x="4860032" y="5157192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5" name="Ovale 54"/>
          <p:cNvSpPr/>
          <p:nvPr/>
        </p:nvSpPr>
        <p:spPr>
          <a:xfrm>
            <a:off x="4283968" y="5157192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6" name="Ovale 55"/>
          <p:cNvSpPr/>
          <p:nvPr/>
        </p:nvSpPr>
        <p:spPr>
          <a:xfrm>
            <a:off x="2843808" y="486916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7" name="Ovale 56"/>
          <p:cNvSpPr/>
          <p:nvPr/>
        </p:nvSpPr>
        <p:spPr>
          <a:xfrm>
            <a:off x="3995936" y="486916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8" name="Ovale 57"/>
          <p:cNvSpPr/>
          <p:nvPr/>
        </p:nvSpPr>
        <p:spPr>
          <a:xfrm>
            <a:off x="5148064" y="5157192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9" name="Ovale 58"/>
          <p:cNvSpPr/>
          <p:nvPr/>
        </p:nvSpPr>
        <p:spPr>
          <a:xfrm>
            <a:off x="5148064" y="486916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0" name="Ovale 59"/>
          <p:cNvSpPr/>
          <p:nvPr/>
        </p:nvSpPr>
        <p:spPr>
          <a:xfrm>
            <a:off x="5436096" y="5157192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1" name="Ovale 60"/>
          <p:cNvSpPr/>
          <p:nvPr/>
        </p:nvSpPr>
        <p:spPr>
          <a:xfrm>
            <a:off x="6012160" y="5157192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2" name="Ovale 61"/>
          <p:cNvSpPr/>
          <p:nvPr/>
        </p:nvSpPr>
        <p:spPr>
          <a:xfrm>
            <a:off x="6300192" y="5157192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3" name="Ovale 62"/>
          <p:cNvSpPr/>
          <p:nvPr/>
        </p:nvSpPr>
        <p:spPr>
          <a:xfrm>
            <a:off x="6588224" y="5157192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4" name="Ovale 63"/>
          <p:cNvSpPr/>
          <p:nvPr/>
        </p:nvSpPr>
        <p:spPr>
          <a:xfrm>
            <a:off x="6300192" y="486916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5" name="Rettangolo 64"/>
          <p:cNvSpPr/>
          <p:nvPr/>
        </p:nvSpPr>
        <p:spPr>
          <a:xfrm>
            <a:off x="1331640" y="5445224"/>
            <a:ext cx="561662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/>
              <a:t>1                    1/2               0     </a:t>
            </a:r>
            <a:endParaRPr lang="it-IT" dirty="0"/>
          </a:p>
        </p:txBody>
      </p:sp>
      <p:cxnSp>
        <p:nvCxnSpPr>
          <p:cNvPr id="67" name="Connettore 1 66"/>
          <p:cNvCxnSpPr/>
          <p:nvPr/>
        </p:nvCxnSpPr>
        <p:spPr>
          <a:xfrm flipH="1">
            <a:off x="4860032" y="4437112"/>
            <a:ext cx="936104" cy="1152128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ttore 1 68"/>
          <p:cNvCxnSpPr/>
          <p:nvPr/>
        </p:nvCxnSpPr>
        <p:spPr>
          <a:xfrm flipH="1" flipV="1">
            <a:off x="4716016" y="4509120"/>
            <a:ext cx="1008112" cy="936104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nettore 1 69"/>
          <p:cNvCxnSpPr/>
          <p:nvPr/>
        </p:nvCxnSpPr>
        <p:spPr>
          <a:xfrm flipH="1">
            <a:off x="5868144" y="4437112"/>
            <a:ext cx="936104" cy="1152128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Connettore 1 70"/>
          <p:cNvCxnSpPr/>
          <p:nvPr/>
        </p:nvCxnSpPr>
        <p:spPr>
          <a:xfrm>
            <a:off x="6012160" y="4437112"/>
            <a:ext cx="936104" cy="100811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000"/>
                            </p:stCondLst>
                            <p:childTnLst>
                              <p:par>
                                <p:cTn id="8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7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8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1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2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1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/>
      <p:bldP spid="35" grpId="0"/>
      <p:bldP spid="36" grpId="0"/>
      <p:bldP spid="37" grpId="0"/>
      <p:bldP spid="40" grpId="0" animBg="1"/>
      <p:bldP spid="41" grpId="0" animBg="1"/>
      <p:bldP spid="42" grpId="0" animBg="1"/>
      <p:bldP spid="45" grpId="0" animBg="1"/>
      <p:bldP spid="46" grpId="0" animBg="1"/>
      <p:bldP spid="47" grpId="0" animBg="1"/>
      <p:bldP spid="48" grpId="0" animBg="1"/>
      <p:bldP spid="50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547664" y="1916832"/>
            <a:ext cx="41044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E: “prima estrazione due gettoni bianchi”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F: “seconda estrazione un gettone bianco”</a:t>
            </a:r>
            <a:endParaRPr lang="it-IT" dirty="0"/>
          </a:p>
        </p:txBody>
      </p:sp>
      <p:sp>
        <p:nvSpPr>
          <p:cNvPr id="6" name="Cilindro 5"/>
          <p:cNvSpPr/>
          <p:nvPr/>
        </p:nvSpPr>
        <p:spPr>
          <a:xfrm>
            <a:off x="1187624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1259632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Ovale 9"/>
          <p:cNvSpPr/>
          <p:nvPr/>
        </p:nvSpPr>
        <p:spPr>
          <a:xfrm>
            <a:off x="1547664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Ovale 10"/>
          <p:cNvSpPr/>
          <p:nvPr/>
        </p:nvSpPr>
        <p:spPr>
          <a:xfrm>
            <a:off x="1547664" y="3140968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1835696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Cilindro 12"/>
          <p:cNvSpPr/>
          <p:nvPr/>
        </p:nvSpPr>
        <p:spPr>
          <a:xfrm>
            <a:off x="2411760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Cilindro 13"/>
          <p:cNvSpPr/>
          <p:nvPr/>
        </p:nvSpPr>
        <p:spPr>
          <a:xfrm>
            <a:off x="3563888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Cilindro 14"/>
          <p:cNvSpPr/>
          <p:nvPr/>
        </p:nvSpPr>
        <p:spPr>
          <a:xfrm>
            <a:off x="4716016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Cilindro 15"/>
          <p:cNvSpPr/>
          <p:nvPr/>
        </p:nvSpPr>
        <p:spPr>
          <a:xfrm>
            <a:off x="5868144" y="2708920"/>
            <a:ext cx="936104" cy="1008112"/>
          </a:xfrm>
          <a:prstGeom prst="can">
            <a:avLst/>
          </a:prstGeom>
          <a:solidFill>
            <a:srgbClr val="FFFF00">
              <a:alpha val="50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2483768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Ovale 17"/>
          <p:cNvSpPr/>
          <p:nvPr/>
        </p:nvSpPr>
        <p:spPr>
          <a:xfrm>
            <a:off x="2771800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Ovale 18"/>
          <p:cNvSpPr/>
          <p:nvPr/>
        </p:nvSpPr>
        <p:spPr>
          <a:xfrm>
            <a:off x="3059832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0" name="Ovale 19"/>
          <p:cNvSpPr/>
          <p:nvPr/>
        </p:nvSpPr>
        <p:spPr>
          <a:xfrm>
            <a:off x="3923928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Ovale 20"/>
          <p:cNvSpPr/>
          <p:nvPr/>
        </p:nvSpPr>
        <p:spPr>
          <a:xfrm>
            <a:off x="3635896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2" name="Ovale 21"/>
          <p:cNvSpPr/>
          <p:nvPr/>
        </p:nvSpPr>
        <p:spPr>
          <a:xfrm>
            <a:off x="4788024" y="3429000"/>
            <a:ext cx="216024" cy="216024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Ovale 22"/>
          <p:cNvSpPr/>
          <p:nvPr/>
        </p:nvSpPr>
        <p:spPr>
          <a:xfrm>
            <a:off x="4211960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4" name="Ovale 23"/>
          <p:cNvSpPr/>
          <p:nvPr/>
        </p:nvSpPr>
        <p:spPr>
          <a:xfrm>
            <a:off x="2771800" y="3140968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5" name="Ovale 24"/>
          <p:cNvSpPr/>
          <p:nvPr/>
        </p:nvSpPr>
        <p:spPr>
          <a:xfrm>
            <a:off x="3923928" y="3140968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6" name="Ovale 25"/>
          <p:cNvSpPr/>
          <p:nvPr/>
        </p:nvSpPr>
        <p:spPr>
          <a:xfrm>
            <a:off x="5076056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Ovale 26"/>
          <p:cNvSpPr/>
          <p:nvPr/>
        </p:nvSpPr>
        <p:spPr>
          <a:xfrm>
            <a:off x="5076056" y="3140968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8" name="Ovale 27"/>
          <p:cNvSpPr/>
          <p:nvPr/>
        </p:nvSpPr>
        <p:spPr>
          <a:xfrm>
            <a:off x="5364088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9" name="Ovale 28"/>
          <p:cNvSpPr/>
          <p:nvPr/>
        </p:nvSpPr>
        <p:spPr>
          <a:xfrm>
            <a:off x="5940152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0" name="Ovale 29"/>
          <p:cNvSpPr/>
          <p:nvPr/>
        </p:nvSpPr>
        <p:spPr>
          <a:xfrm>
            <a:off x="6228184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1" name="Ovale 30"/>
          <p:cNvSpPr/>
          <p:nvPr/>
        </p:nvSpPr>
        <p:spPr>
          <a:xfrm>
            <a:off x="6516216" y="3429000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2" name="Ovale 31"/>
          <p:cNvSpPr/>
          <p:nvPr/>
        </p:nvSpPr>
        <p:spPr>
          <a:xfrm>
            <a:off x="6228184" y="3140968"/>
            <a:ext cx="216024" cy="21602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7092280" y="2636912"/>
            <a:ext cx="1512168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342900" indent="-342900" algn="ctr"/>
            <a:r>
              <a:rPr lang="it-IT" dirty="0" smtClean="0"/>
              <a:t>1–1</a:t>
            </a:r>
          </a:p>
          <a:p>
            <a:pPr marL="342900" indent="-342900" algn="ctr"/>
            <a:r>
              <a:rPr lang="it-IT" dirty="0" smtClean="0"/>
              <a:t>1-2-1</a:t>
            </a:r>
          </a:p>
          <a:p>
            <a:pPr marL="342900" indent="-342900" algn="ctr"/>
            <a:r>
              <a:rPr lang="it-IT" dirty="0" smtClean="0"/>
              <a:t>1-3-3-1</a:t>
            </a:r>
          </a:p>
          <a:p>
            <a:pPr marL="342900" indent="-342900" algn="ctr"/>
            <a:r>
              <a:rPr lang="it-IT" dirty="0" smtClean="0"/>
              <a:t>1-4-6-4-1</a:t>
            </a:r>
            <a:endParaRPr lang="it-IT" dirty="0"/>
          </a:p>
        </p:txBody>
      </p:sp>
      <p:sp>
        <p:nvSpPr>
          <p:cNvPr id="34" name="CasellaDiTesto 33"/>
          <p:cNvSpPr txBox="1"/>
          <p:nvPr/>
        </p:nvSpPr>
        <p:spPr>
          <a:xfrm>
            <a:off x="1259632" y="3789040"/>
            <a:ext cx="56166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solidFill>
                  <a:srgbClr val="C00000"/>
                </a:solidFill>
              </a:rPr>
              <a:t>1/16</a:t>
            </a:r>
            <a:r>
              <a:rPr lang="it-IT" dirty="0" smtClean="0"/>
              <a:t> 1/8     </a:t>
            </a:r>
            <a:r>
              <a:rPr lang="it-IT" dirty="0" smtClean="0">
                <a:solidFill>
                  <a:srgbClr val="C00000"/>
                </a:solidFill>
              </a:rPr>
              <a:t>4/16</a:t>
            </a:r>
            <a:r>
              <a:rPr lang="it-IT" dirty="0" smtClean="0"/>
              <a:t> 3/8      </a:t>
            </a:r>
            <a:r>
              <a:rPr lang="it-IT" dirty="0" smtClean="0">
                <a:solidFill>
                  <a:srgbClr val="C00000"/>
                </a:solidFill>
              </a:rPr>
              <a:t>6/16</a:t>
            </a:r>
            <a:r>
              <a:rPr lang="it-IT" dirty="0" smtClean="0"/>
              <a:t> 3/8      </a:t>
            </a:r>
            <a:r>
              <a:rPr lang="it-IT" dirty="0" smtClean="0">
                <a:solidFill>
                  <a:srgbClr val="C00000"/>
                </a:solidFill>
              </a:rPr>
              <a:t>4/16</a:t>
            </a:r>
            <a:r>
              <a:rPr lang="it-IT" dirty="0" smtClean="0"/>
              <a:t> 1/8</a:t>
            </a:r>
            <a:endParaRPr lang="it-IT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323528" y="4149080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P(E) =    1x1/8   +  1/2 x 3/8  +  1/6 x 3/8  +  0 x 1/8    =   3/8    </a:t>
            </a:r>
            <a:endParaRPr lang="it-IT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323528" y="4581128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P(E∩F) = 1x1/8  + 1/4 x 3/8  +     0 x 3/8  +  0 x 1/8 = 7/32  </a:t>
            </a:r>
            <a:endParaRPr lang="it-IT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1403648" y="5013176"/>
            <a:ext cx="4464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P(F/E) = P(E∩F/E)  = (7/32) / (3/8) = 7/12    </a:t>
            </a:r>
            <a:endParaRPr lang="it-IT" dirty="0"/>
          </a:p>
        </p:txBody>
      </p:sp>
      <p:cxnSp>
        <p:nvCxnSpPr>
          <p:cNvPr id="39" name="Connettore 1 38"/>
          <p:cNvCxnSpPr/>
          <p:nvPr/>
        </p:nvCxnSpPr>
        <p:spPr>
          <a:xfrm>
            <a:off x="5724128" y="2564904"/>
            <a:ext cx="1296144" cy="122413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1 39"/>
          <p:cNvCxnSpPr/>
          <p:nvPr/>
        </p:nvCxnSpPr>
        <p:spPr>
          <a:xfrm flipH="1">
            <a:off x="5796136" y="2564904"/>
            <a:ext cx="1224136" cy="129614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ttore 1 48"/>
          <p:cNvCxnSpPr/>
          <p:nvPr/>
        </p:nvCxnSpPr>
        <p:spPr>
          <a:xfrm>
            <a:off x="1331640" y="3861048"/>
            <a:ext cx="504056" cy="216024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1 54"/>
          <p:cNvCxnSpPr/>
          <p:nvPr/>
        </p:nvCxnSpPr>
        <p:spPr>
          <a:xfrm>
            <a:off x="2627784" y="3861048"/>
            <a:ext cx="504056" cy="216024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1 55"/>
          <p:cNvCxnSpPr/>
          <p:nvPr/>
        </p:nvCxnSpPr>
        <p:spPr>
          <a:xfrm>
            <a:off x="3779912" y="3861048"/>
            <a:ext cx="504056" cy="216024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nettore 1 56"/>
          <p:cNvCxnSpPr/>
          <p:nvPr/>
        </p:nvCxnSpPr>
        <p:spPr>
          <a:xfrm>
            <a:off x="4932040" y="3861048"/>
            <a:ext cx="504056" cy="216024"/>
          </a:xfrm>
          <a:prstGeom prst="line">
            <a:avLst/>
          </a:prstGeom>
          <a:ln w="25400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Rettangolo 40"/>
          <p:cNvSpPr/>
          <p:nvPr/>
        </p:nvSpPr>
        <p:spPr>
          <a:xfrm>
            <a:off x="179512" y="692696"/>
            <a:ext cx="8055860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problema di Lewis Carroll </a:t>
            </a:r>
            <a:r>
              <a:rPr lang="it-IT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(1897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it-IT" sz="1400" dirty="0"/>
          </a:p>
        </p:txBody>
      </p:sp>
      <p:sp>
        <p:nvSpPr>
          <p:cNvPr id="42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268759"/>
            <a:ext cx="7772400" cy="1008113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lettera attesa</a:t>
            </a: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259632" y="2276872"/>
            <a:ext cx="68407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Sono in vacanza e aspetto notizie da due amici che si soggiornano entrambi in provincia di Trento uno a BONDONE, l’altro a CONDINO.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Ricevo una lettera da quella provincia, del il timbro postale riesco a leggere solo le due lettere consecutive  </a:t>
            </a:r>
            <a:r>
              <a:rPr lang="it-IT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it-IT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tutto il resto è completamente invisibile.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331640" y="4149080"/>
            <a:ext cx="65527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probabiltà che la lettera che ho ricevuto provenga da CONDINO?</a:t>
            </a:r>
          </a:p>
        </p:txBody>
      </p:sp>
      <p:sp>
        <p:nvSpPr>
          <p:cNvPr id="5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268759"/>
            <a:ext cx="7772400" cy="1008113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lettera attesa</a:t>
            </a: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67544" y="2348880"/>
            <a:ext cx="309634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Sono in vacanza e aspetto notizie da due amici che si soggiornano entrambi in provincia di Trento uno a BONDONE, l’altro a CONDINO.</a:t>
            </a:r>
          </a:p>
          <a:p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Ricevo una lettera da quella provincia, dal timbro postale riesco a leggere solo le due lettere consecutive  ON, tutto il resto è completamente invisibile. Qual è la probabiltà che la lettera che ho ricevuto provenga da CONDINO?</a:t>
            </a:r>
          </a:p>
          <a:p>
            <a:endParaRPr lang="it-IT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4355976" y="2420888"/>
            <a:ext cx="3240360" cy="1569660"/>
          </a:xfrm>
          <a:prstGeom prst="rect">
            <a:avLst/>
          </a:prstGeom>
          <a:gradFill>
            <a:gsLst>
              <a:gs pos="0">
                <a:srgbClr val="FFCC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Entrambe le località sono nomi formati da sette lettere; </a:t>
            </a:r>
          </a:p>
          <a:p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in ognuna si possono avere 6 coppie di lettere consecutive:</a:t>
            </a:r>
          </a:p>
          <a:p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BO – </a:t>
            </a:r>
            <a:r>
              <a:rPr lang="it-IT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 – ND – DO – </a:t>
            </a:r>
            <a:r>
              <a:rPr lang="it-IT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 - NE</a:t>
            </a:r>
          </a:p>
          <a:p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CO -  </a:t>
            </a:r>
            <a:r>
              <a:rPr lang="it-IT" sz="1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ON</a:t>
            </a: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 – ND -  DI  –  IN - NO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067944" y="4653136"/>
            <a:ext cx="4176464" cy="707886"/>
          </a:xfrm>
          <a:prstGeom prst="rect">
            <a:avLst/>
          </a:prstGeom>
          <a:gradFill>
            <a:gsLst>
              <a:gs pos="0">
                <a:srgbClr val="FFCC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sz="2000" dirty="0" smtClean="0">
                <a:latin typeface="Times New Roman" pitchFamily="18" charset="0"/>
                <a:cs typeface="Times New Roman" pitchFamily="18" charset="0"/>
              </a:rPr>
              <a:t>La probabiltà che la lettera che ho ricevuto provenga da CONDINO è </a:t>
            </a:r>
            <a:r>
              <a:rPr lang="it-IT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1/3</a:t>
            </a:r>
            <a:endParaRPr lang="it-IT" sz="2000" b="1" dirty="0">
              <a:solidFill>
                <a:srgbClr val="FF0000"/>
              </a:solidFill>
            </a:endParaRPr>
          </a:p>
        </p:txBody>
      </p:sp>
      <p:sp>
        <p:nvSpPr>
          <p:cNvPr id="7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268759"/>
            <a:ext cx="7772400" cy="1008113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QUADRATILANDIA</a:t>
            </a: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475656" y="2276872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Sono in visita a Quadratilandia.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Parto da un incrocio e vado verso Nord (vedi la figura).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Ad ogni incrocio lancio una moneta: se viene Testa giro a destra, se viene Croce giro a sinistra.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427984" y="3789040"/>
            <a:ext cx="30963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probabiltà che dopo aver lanciato 7 volte la moneta e percorso 8 tratti, mi ritrova nell’incrocio da cui sono partito?</a:t>
            </a:r>
          </a:p>
        </p:txBody>
      </p:sp>
      <p:sp>
        <p:nvSpPr>
          <p:cNvPr id="5" name="Rettangolo 4"/>
          <p:cNvSpPr/>
          <p:nvPr/>
        </p:nvSpPr>
        <p:spPr>
          <a:xfrm>
            <a:off x="2051720" y="400506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2483768" y="400506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2915816" y="400506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3347864" y="400506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2051720" y="4437112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2483768" y="4437112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2915816" y="4437112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Rettangolo 12"/>
          <p:cNvSpPr/>
          <p:nvPr/>
        </p:nvSpPr>
        <p:spPr>
          <a:xfrm>
            <a:off x="3347864" y="4437112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Rettangolo 13"/>
          <p:cNvSpPr/>
          <p:nvPr/>
        </p:nvSpPr>
        <p:spPr>
          <a:xfrm>
            <a:off x="2051720" y="4869160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Rettangolo 14"/>
          <p:cNvSpPr/>
          <p:nvPr/>
        </p:nvSpPr>
        <p:spPr>
          <a:xfrm>
            <a:off x="2483768" y="4869160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Rettangolo 15"/>
          <p:cNvSpPr/>
          <p:nvPr/>
        </p:nvSpPr>
        <p:spPr>
          <a:xfrm>
            <a:off x="2899048" y="4852392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Rettangolo 16"/>
          <p:cNvSpPr/>
          <p:nvPr/>
        </p:nvSpPr>
        <p:spPr>
          <a:xfrm>
            <a:off x="3347864" y="4869160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Rettangolo 17"/>
          <p:cNvSpPr/>
          <p:nvPr/>
        </p:nvSpPr>
        <p:spPr>
          <a:xfrm>
            <a:off x="2051720" y="5301208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Rettangolo 18"/>
          <p:cNvSpPr/>
          <p:nvPr/>
        </p:nvSpPr>
        <p:spPr>
          <a:xfrm>
            <a:off x="2483768" y="5301208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0" name="Rettangolo 19"/>
          <p:cNvSpPr/>
          <p:nvPr/>
        </p:nvSpPr>
        <p:spPr>
          <a:xfrm>
            <a:off x="2915816" y="5301208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Rettangolo 20"/>
          <p:cNvSpPr/>
          <p:nvPr/>
        </p:nvSpPr>
        <p:spPr>
          <a:xfrm>
            <a:off x="3347864" y="5301208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3" name="Connettore 2 22"/>
          <p:cNvCxnSpPr/>
          <p:nvPr/>
        </p:nvCxnSpPr>
        <p:spPr>
          <a:xfrm flipV="1">
            <a:off x="2843808" y="4941168"/>
            <a:ext cx="0" cy="288032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971600" y="2132856"/>
            <a:ext cx="489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Indichiamo con 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+i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uno spostamento unitario verso Nord, con 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–i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uno spostamento unitario verso Sud, con 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uno spostamento unitario verso Est e con 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uno spostamento unitario verso Ovest.</a:t>
            </a:r>
            <a:endParaRPr lang="it-IT" b="1" i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899592" y="3212976"/>
            <a:ext cx="59046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Gli otto possibili spostamenti unitari sono, nell’ordine:</a:t>
            </a:r>
          </a:p>
          <a:p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+i, ±1, ±i, ±1, ±i, ±1, ±i, ±1.</a:t>
            </a:r>
          </a:p>
        </p:txBody>
      </p:sp>
      <p:sp>
        <p:nvSpPr>
          <p:cNvPr id="5" name="Rettangolo 4"/>
          <p:cNvSpPr/>
          <p:nvPr/>
        </p:nvSpPr>
        <p:spPr>
          <a:xfrm>
            <a:off x="1331640" y="3933056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Rettangolo 6"/>
          <p:cNvSpPr/>
          <p:nvPr/>
        </p:nvSpPr>
        <p:spPr>
          <a:xfrm>
            <a:off x="1763688" y="3933056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Rettangolo 7"/>
          <p:cNvSpPr/>
          <p:nvPr/>
        </p:nvSpPr>
        <p:spPr>
          <a:xfrm>
            <a:off x="2195736" y="3933056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Rettangolo 8"/>
          <p:cNvSpPr/>
          <p:nvPr/>
        </p:nvSpPr>
        <p:spPr>
          <a:xfrm>
            <a:off x="2627784" y="3933056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Rettangolo 9"/>
          <p:cNvSpPr/>
          <p:nvPr/>
        </p:nvSpPr>
        <p:spPr>
          <a:xfrm>
            <a:off x="1331640" y="436510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Rettangolo 10"/>
          <p:cNvSpPr/>
          <p:nvPr/>
        </p:nvSpPr>
        <p:spPr>
          <a:xfrm>
            <a:off x="1763688" y="436510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Rettangolo 11"/>
          <p:cNvSpPr/>
          <p:nvPr/>
        </p:nvSpPr>
        <p:spPr>
          <a:xfrm>
            <a:off x="2195736" y="436510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Rettangolo 12"/>
          <p:cNvSpPr/>
          <p:nvPr/>
        </p:nvSpPr>
        <p:spPr>
          <a:xfrm>
            <a:off x="2627784" y="436510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Rettangolo 13"/>
          <p:cNvSpPr/>
          <p:nvPr/>
        </p:nvSpPr>
        <p:spPr>
          <a:xfrm>
            <a:off x="1331640" y="4797152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Rettangolo 14"/>
          <p:cNvSpPr/>
          <p:nvPr/>
        </p:nvSpPr>
        <p:spPr>
          <a:xfrm>
            <a:off x="1763688" y="4797152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Rettangolo 15"/>
          <p:cNvSpPr/>
          <p:nvPr/>
        </p:nvSpPr>
        <p:spPr>
          <a:xfrm>
            <a:off x="2178968" y="4780384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Rettangolo 16"/>
          <p:cNvSpPr/>
          <p:nvPr/>
        </p:nvSpPr>
        <p:spPr>
          <a:xfrm>
            <a:off x="2627784" y="4797152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Rettangolo 17"/>
          <p:cNvSpPr/>
          <p:nvPr/>
        </p:nvSpPr>
        <p:spPr>
          <a:xfrm>
            <a:off x="1331640" y="5229200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Rettangolo 18"/>
          <p:cNvSpPr/>
          <p:nvPr/>
        </p:nvSpPr>
        <p:spPr>
          <a:xfrm>
            <a:off x="1763688" y="5229200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0" name="Rettangolo 19"/>
          <p:cNvSpPr/>
          <p:nvPr/>
        </p:nvSpPr>
        <p:spPr>
          <a:xfrm>
            <a:off x="2195736" y="5229200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Rettangolo 20"/>
          <p:cNvSpPr/>
          <p:nvPr/>
        </p:nvSpPr>
        <p:spPr>
          <a:xfrm>
            <a:off x="2627784" y="5229200"/>
            <a:ext cx="288032" cy="28803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23" name="Connettore 2 22"/>
          <p:cNvCxnSpPr/>
          <p:nvPr/>
        </p:nvCxnSpPr>
        <p:spPr>
          <a:xfrm flipV="1">
            <a:off x="2123728" y="4869160"/>
            <a:ext cx="0" cy="288032"/>
          </a:xfrm>
          <a:prstGeom prst="straightConnector1">
            <a:avLst/>
          </a:prstGeom>
          <a:ln w="127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asellaDiTesto 21"/>
          <p:cNvSpPr txBox="1"/>
          <p:nvPr/>
        </p:nvSpPr>
        <p:spPr>
          <a:xfrm>
            <a:off x="6228184" y="2132856"/>
            <a:ext cx="1800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fa ritorno al punto di partenza se la somma degli otto movimenti è 0.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CasellaDiTesto 23"/>
          <p:cNvSpPr txBox="1"/>
          <p:nvPr/>
        </p:nvSpPr>
        <p:spPr>
          <a:xfrm>
            <a:off x="3131840" y="3789041"/>
            <a:ext cx="511256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somma dei diversi i (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+i, ±i, ±i, ±i</a:t>
            </a:r>
            <a:r>
              <a:rPr lang="it-IT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può scrivere in 2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=8 modi diversi e 3 di questi hanno somma 0: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+i, +i, -i, -i)       (+i, -i, +i, -i)        (+i, -i, -i, +i) 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CasellaDiTesto 24"/>
          <p:cNvSpPr txBox="1"/>
          <p:nvPr/>
        </p:nvSpPr>
        <p:spPr>
          <a:xfrm>
            <a:off x="3059832" y="4653136"/>
            <a:ext cx="52565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somma dei diversi 1 (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±1, ±1, ±1, ±1</a:t>
            </a:r>
            <a:r>
              <a:rPr lang="it-IT" b="1" i="1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può scrivere in 2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=16 modi diversi e 6 di questi hanno somma 0: </a:t>
            </a:r>
          </a:p>
          <a:p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+1, +1, -1, -1)  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+1, -1, +1, -1)  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+1, -1, -1, +1) </a:t>
            </a:r>
          </a:p>
          <a:p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-1, +1, +1, -1)  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-1, +1, -1, +1)   </a:t>
            </a:r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-1, -1, +1, +1)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CasellaDiTesto 25"/>
          <p:cNvSpPr txBox="1"/>
          <p:nvPr/>
        </p:nvSpPr>
        <p:spPr>
          <a:xfrm>
            <a:off x="683568" y="5949280"/>
            <a:ext cx="75608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dirty="0" smtClean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probabilità che mi ritrova al punto di partenza è 3/8 x 6/16 = 9/64</a:t>
            </a:r>
            <a:endParaRPr lang="it-IT" sz="2000" dirty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itolo 1"/>
          <p:cNvSpPr>
            <a:spLocks noGrp="1"/>
          </p:cNvSpPr>
          <p:nvPr>
            <p:ph type="ctrTitle"/>
          </p:nvPr>
        </p:nvSpPr>
        <p:spPr>
          <a:xfrm>
            <a:off x="684213" y="1268759"/>
            <a:ext cx="7772400" cy="1008113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QUADRATILANDIA</a:t>
            </a: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29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2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 triangolo ottusangolo</a:t>
            </a:r>
            <a:endParaRPr lang="it-IT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547664" y="2636912"/>
            <a:ext cx="58326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In un piano sono dati tre punti non allineati.</a:t>
            </a:r>
          </a:p>
          <a:p>
            <a:pPr algn="ctr"/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Calcolare la probabilità che i tre punti siano vertici di un triangolo ottusangolo. </a:t>
            </a:r>
            <a:r>
              <a:rPr lang="it-IT" sz="1400" i="1" dirty="0" smtClean="0">
                <a:latin typeface="Times New Roman" pitchFamily="18" charset="0"/>
                <a:cs typeface="Times New Roman" pitchFamily="18" charset="0"/>
              </a:rPr>
              <a:t>(Lewis Carrol)</a:t>
            </a:r>
            <a:endParaRPr lang="it-IT" sz="14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riangolo isoscele 3"/>
          <p:cNvSpPr/>
          <p:nvPr/>
        </p:nvSpPr>
        <p:spPr>
          <a:xfrm>
            <a:off x="3517109" y="4502105"/>
            <a:ext cx="2039628" cy="848448"/>
          </a:xfrm>
          <a:prstGeom prst="triangle">
            <a:avLst>
              <a:gd name="adj" fmla="val 41605"/>
            </a:avLst>
          </a:prstGeom>
          <a:solidFill>
            <a:srgbClr val="0070C0"/>
          </a:solidFill>
          <a:ln w="31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6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2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268759"/>
            <a:ext cx="7772400" cy="1008113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scelte di Ali-Baba</a:t>
            </a: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403648" y="2276872"/>
            <a:ext cx="64087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sultano disse ad Ali-Baba: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Ecco due urne, 13 palline bianche e 13 palline nere. Ripartisci tu le palline nelle due urne, io poi farò  in modo di renderle indistinguibili tra loro. </a:t>
            </a:r>
          </a:p>
          <a:p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Tu prenderai una sola pallina da una delle due urne; se la pallina sarà bianca, tu sarai libero, altrimenti sarai impiccato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Ali-Baba ripartisce le 26 palline in modo da massimizzare la probabilità di salvarsi.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979712" y="5085184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Quale probabilità ha Ali-Baba di salvarsi?</a:t>
            </a:r>
          </a:p>
        </p:txBody>
      </p:sp>
      <p:sp>
        <p:nvSpPr>
          <p:cNvPr id="5" name="Cubo 4"/>
          <p:cNvSpPr/>
          <p:nvPr/>
        </p:nvSpPr>
        <p:spPr>
          <a:xfrm>
            <a:off x="6156176" y="4581128"/>
            <a:ext cx="1224136" cy="108012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Cubo 6"/>
          <p:cNvSpPr/>
          <p:nvPr/>
        </p:nvSpPr>
        <p:spPr>
          <a:xfrm>
            <a:off x="7596336" y="4509120"/>
            <a:ext cx="1224136" cy="108012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Ovale 7"/>
          <p:cNvSpPr/>
          <p:nvPr/>
        </p:nvSpPr>
        <p:spPr>
          <a:xfrm>
            <a:off x="395536" y="39330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Ovale 10"/>
          <p:cNvSpPr/>
          <p:nvPr/>
        </p:nvSpPr>
        <p:spPr>
          <a:xfrm>
            <a:off x="547936" y="40854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700336" y="42378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Ovale 12"/>
          <p:cNvSpPr/>
          <p:nvPr/>
        </p:nvSpPr>
        <p:spPr>
          <a:xfrm>
            <a:off x="852736" y="43902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1005136" y="45426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Ovale 14"/>
          <p:cNvSpPr/>
          <p:nvPr/>
        </p:nvSpPr>
        <p:spPr>
          <a:xfrm>
            <a:off x="1157536" y="46950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Ovale 15"/>
          <p:cNvSpPr/>
          <p:nvPr/>
        </p:nvSpPr>
        <p:spPr>
          <a:xfrm>
            <a:off x="1309936" y="48474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1462336" y="49998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Ovale 17"/>
          <p:cNvSpPr/>
          <p:nvPr/>
        </p:nvSpPr>
        <p:spPr>
          <a:xfrm>
            <a:off x="1614736" y="51522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Ovale 18"/>
          <p:cNvSpPr/>
          <p:nvPr/>
        </p:nvSpPr>
        <p:spPr>
          <a:xfrm>
            <a:off x="1767136" y="53046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0" name="Ovale 19"/>
          <p:cNvSpPr/>
          <p:nvPr/>
        </p:nvSpPr>
        <p:spPr>
          <a:xfrm>
            <a:off x="1919536" y="54570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Ovale 20"/>
          <p:cNvSpPr/>
          <p:nvPr/>
        </p:nvSpPr>
        <p:spPr>
          <a:xfrm>
            <a:off x="2071936" y="56094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2" name="Ovale 21"/>
          <p:cNvSpPr/>
          <p:nvPr/>
        </p:nvSpPr>
        <p:spPr>
          <a:xfrm>
            <a:off x="2224336" y="576185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Ovale 22"/>
          <p:cNvSpPr/>
          <p:nvPr/>
        </p:nvSpPr>
        <p:spPr>
          <a:xfrm>
            <a:off x="251520" y="41490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4" name="Ovale 23"/>
          <p:cNvSpPr/>
          <p:nvPr/>
        </p:nvSpPr>
        <p:spPr>
          <a:xfrm>
            <a:off x="403920" y="43014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5" name="Ovale 24"/>
          <p:cNvSpPr/>
          <p:nvPr/>
        </p:nvSpPr>
        <p:spPr>
          <a:xfrm>
            <a:off x="556320" y="44538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6" name="Ovale 25"/>
          <p:cNvSpPr/>
          <p:nvPr/>
        </p:nvSpPr>
        <p:spPr>
          <a:xfrm>
            <a:off x="708720" y="46062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Ovale 26"/>
          <p:cNvSpPr/>
          <p:nvPr/>
        </p:nvSpPr>
        <p:spPr>
          <a:xfrm>
            <a:off x="861120" y="47586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8" name="Ovale 27"/>
          <p:cNvSpPr/>
          <p:nvPr/>
        </p:nvSpPr>
        <p:spPr>
          <a:xfrm>
            <a:off x="1013520" y="49110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9" name="Ovale 28"/>
          <p:cNvSpPr/>
          <p:nvPr/>
        </p:nvSpPr>
        <p:spPr>
          <a:xfrm>
            <a:off x="1165920" y="50634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0" name="Ovale 29"/>
          <p:cNvSpPr/>
          <p:nvPr/>
        </p:nvSpPr>
        <p:spPr>
          <a:xfrm>
            <a:off x="1318320" y="52158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1" name="Ovale 30"/>
          <p:cNvSpPr/>
          <p:nvPr/>
        </p:nvSpPr>
        <p:spPr>
          <a:xfrm>
            <a:off x="1470720" y="53682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2" name="Ovale 31"/>
          <p:cNvSpPr/>
          <p:nvPr/>
        </p:nvSpPr>
        <p:spPr>
          <a:xfrm>
            <a:off x="1623120" y="55206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3" name="Ovale 32"/>
          <p:cNvSpPr/>
          <p:nvPr/>
        </p:nvSpPr>
        <p:spPr>
          <a:xfrm>
            <a:off x="1775520" y="56730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4" name="Ovale 33"/>
          <p:cNvSpPr/>
          <p:nvPr/>
        </p:nvSpPr>
        <p:spPr>
          <a:xfrm>
            <a:off x="1927920" y="58254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5" name="Ovale 34"/>
          <p:cNvSpPr/>
          <p:nvPr/>
        </p:nvSpPr>
        <p:spPr>
          <a:xfrm>
            <a:off x="2080320" y="5977880"/>
            <a:ext cx="216024" cy="216024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6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1" animBg="1"/>
      <p:bldP spid="7" grpId="0" animBg="1"/>
      <p:bldP spid="8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403648" y="2276872"/>
            <a:ext cx="640871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sultano disse ad Ali-Baba: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Ecco due urne, 13 palline bianche e 13 palline nere. Ripartisci tu le palline nelle due urne, io poi farò  in modo di renderle indistinguibili tra loro. </a:t>
            </a:r>
          </a:p>
          <a:p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Tu prenderai una sola pallina da una delle due urne; se la pallina sarà bianca, tu sarai libero, altrimenti sarai impiccato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”.</a:t>
            </a:r>
          </a:p>
          <a:p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Ali-Baba ripartisce le 26 palline in modo da massimizzare la probabilità di salvarsi.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827584" y="5085184"/>
            <a:ext cx="4248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Quale probabilità ha Ali-Baba di salvarsi?</a:t>
            </a:r>
          </a:p>
        </p:txBody>
      </p:sp>
      <p:sp>
        <p:nvSpPr>
          <p:cNvPr id="5" name="Cubo 4"/>
          <p:cNvSpPr/>
          <p:nvPr/>
        </p:nvSpPr>
        <p:spPr>
          <a:xfrm>
            <a:off x="5364088" y="4653136"/>
            <a:ext cx="1224136" cy="108012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7" name="Cubo 6"/>
          <p:cNvSpPr/>
          <p:nvPr/>
        </p:nvSpPr>
        <p:spPr>
          <a:xfrm>
            <a:off x="6876256" y="4581128"/>
            <a:ext cx="1224136" cy="1080120"/>
          </a:xfrm>
          <a:prstGeom prst="cub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Ovale 7"/>
          <p:cNvSpPr/>
          <p:nvPr/>
        </p:nvSpPr>
        <p:spPr>
          <a:xfrm>
            <a:off x="5724128" y="5301208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6876256" y="5445224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Ovale 9"/>
          <p:cNvSpPr/>
          <p:nvPr/>
        </p:nvSpPr>
        <p:spPr>
          <a:xfrm>
            <a:off x="7092280" y="5445224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Ovale 10"/>
          <p:cNvSpPr/>
          <p:nvPr/>
        </p:nvSpPr>
        <p:spPr>
          <a:xfrm>
            <a:off x="7308304" y="5445224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7380312" y="5085184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Ovale 12"/>
          <p:cNvSpPr/>
          <p:nvPr/>
        </p:nvSpPr>
        <p:spPr>
          <a:xfrm>
            <a:off x="6876256" y="5301208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7028656" y="5453608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Ovale 14"/>
          <p:cNvSpPr/>
          <p:nvPr/>
        </p:nvSpPr>
        <p:spPr>
          <a:xfrm>
            <a:off x="7524328" y="5229200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Ovale 15"/>
          <p:cNvSpPr/>
          <p:nvPr/>
        </p:nvSpPr>
        <p:spPr>
          <a:xfrm>
            <a:off x="7092280" y="5301208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7308304" y="5301208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Ovale 17"/>
          <p:cNvSpPr/>
          <p:nvPr/>
        </p:nvSpPr>
        <p:spPr>
          <a:xfrm>
            <a:off x="7452320" y="5013176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9" name="Ovale 18"/>
          <p:cNvSpPr/>
          <p:nvPr/>
        </p:nvSpPr>
        <p:spPr>
          <a:xfrm>
            <a:off x="7308304" y="5157192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0" name="Ovale 19"/>
          <p:cNvSpPr/>
          <p:nvPr/>
        </p:nvSpPr>
        <p:spPr>
          <a:xfrm>
            <a:off x="6948264" y="5229200"/>
            <a:ext cx="216024" cy="216024"/>
          </a:xfrm>
          <a:prstGeom prst="ellipse">
            <a:avLst/>
          </a:prstGeom>
          <a:solidFill>
            <a:schemeClr val="bg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Ovale 20"/>
          <p:cNvSpPr/>
          <p:nvPr/>
        </p:nvSpPr>
        <p:spPr>
          <a:xfrm>
            <a:off x="7020272" y="5157192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Ovale 22"/>
          <p:cNvSpPr/>
          <p:nvPr/>
        </p:nvSpPr>
        <p:spPr>
          <a:xfrm>
            <a:off x="7452320" y="5229200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4" name="Ovale 23"/>
          <p:cNvSpPr/>
          <p:nvPr/>
        </p:nvSpPr>
        <p:spPr>
          <a:xfrm>
            <a:off x="6876256" y="4869160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5" name="Ovale 24"/>
          <p:cNvSpPr/>
          <p:nvPr/>
        </p:nvSpPr>
        <p:spPr>
          <a:xfrm>
            <a:off x="6876256" y="5085184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6" name="Ovale 25"/>
          <p:cNvSpPr/>
          <p:nvPr/>
        </p:nvSpPr>
        <p:spPr>
          <a:xfrm>
            <a:off x="7596336" y="4941168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Ovale 26"/>
          <p:cNvSpPr/>
          <p:nvPr/>
        </p:nvSpPr>
        <p:spPr>
          <a:xfrm>
            <a:off x="7092280" y="4797152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8" name="Ovale 27"/>
          <p:cNvSpPr/>
          <p:nvPr/>
        </p:nvSpPr>
        <p:spPr>
          <a:xfrm>
            <a:off x="7380312" y="5013176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9" name="Ovale 28"/>
          <p:cNvSpPr/>
          <p:nvPr/>
        </p:nvSpPr>
        <p:spPr>
          <a:xfrm>
            <a:off x="7380312" y="5013176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0" name="Ovale 29"/>
          <p:cNvSpPr/>
          <p:nvPr/>
        </p:nvSpPr>
        <p:spPr>
          <a:xfrm>
            <a:off x="7092280" y="5013176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1" name="Ovale 30"/>
          <p:cNvSpPr/>
          <p:nvPr/>
        </p:nvSpPr>
        <p:spPr>
          <a:xfrm>
            <a:off x="7596336" y="5445224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2" name="Ovale 31"/>
          <p:cNvSpPr/>
          <p:nvPr/>
        </p:nvSpPr>
        <p:spPr>
          <a:xfrm>
            <a:off x="7020272" y="5229200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3" name="Ovale 32"/>
          <p:cNvSpPr/>
          <p:nvPr/>
        </p:nvSpPr>
        <p:spPr>
          <a:xfrm>
            <a:off x="7020272" y="5373216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4" name="Ovale 33"/>
          <p:cNvSpPr/>
          <p:nvPr/>
        </p:nvSpPr>
        <p:spPr>
          <a:xfrm>
            <a:off x="7236296" y="5301208"/>
            <a:ext cx="216024" cy="216024"/>
          </a:xfrm>
          <a:prstGeom prst="ellipse">
            <a:avLst/>
          </a:prstGeom>
          <a:solidFill>
            <a:schemeClr val="tx1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5" name="CasellaDiTesto 34"/>
          <p:cNvSpPr txBox="1"/>
          <p:nvPr/>
        </p:nvSpPr>
        <p:spPr>
          <a:xfrm>
            <a:off x="5292080" y="5805264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(1/2)x1</a:t>
            </a:r>
            <a:endParaRPr lang="it-IT" dirty="0"/>
          </a:p>
        </p:txBody>
      </p:sp>
      <p:sp>
        <p:nvSpPr>
          <p:cNvPr id="36" name="CasellaDiTesto 35"/>
          <p:cNvSpPr txBox="1"/>
          <p:nvPr/>
        </p:nvSpPr>
        <p:spPr>
          <a:xfrm>
            <a:off x="6156176" y="587727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+</a:t>
            </a:r>
            <a:endParaRPr lang="it-IT" dirty="0"/>
          </a:p>
        </p:txBody>
      </p:sp>
      <p:sp>
        <p:nvSpPr>
          <p:cNvPr id="37" name="CasellaDiTesto 36"/>
          <p:cNvSpPr txBox="1"/>
          <p:nvPr/>
        </p:nvSpPr>
        <p:spPr>
          <a:xfrm>
            <a:off x="6444208" y="5805264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(1/2)x12/25</a:t>
            </a:r>
            <a:endParaRPr lang="it-IT" dirty="0"/>
          </a:p>
        </p:txBody>
      </p:sp>
      <p:sp>
        <p:nvSpPr>
          <p:cNvPr id="38" name="CasellaDiTesto 37"/>
          <p:cNvSpPr txBox="1"/>
          <p:nvPr/>
        </p:nvSpPr>
        <p:spPr>
          <a:xfrm>
            <a:off x="7740352" y="587727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=</a:t>
            </a:r>
            <a:endParaRPr lang="it-IT" dirty="0"/>
          </a:p>
        </p:txBody>
      </p:sp>
      <p:sp>
        <p:nvSpPr>
          <p:cNvPr id="39" name="CasellaDiTesto 38"/>
          <p:cNvSpPr txBox="1"/>
          <p:nvPr/>
        </p:nvSpPr>
        <p:spPr>
          <a:xfrm>
            <a:off x="7956376" y="5805264"/>
            <a:ext cx="756592" cy="369332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b="1" dirty="0" smtClean="0">
                <a:solidFill>
                  <a:srgbClr val="FF0000"/>
                </a:solidFill>
              </a:rPr>
              <a:t>27/50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41" name="Titolo 1"/>
          <p:cNvSpPr>
            <a:spLocks noGrp="1"/>
          </p:cNvSpPr>
          <p:nvPr>
            <p:ph type="ctrTitle"/>
          </p:nvPr>
        </p:nvSpPr>
        <p:spPr>
          <a:xfrm>
            <a:off x="684213" y="1268759"/>
            <a:ext cx="7772400" cy="1008113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scelte di Ali-Baba</a:t>
            </a:r>
            <a:endParaRPr lang="it-IT" b="1" dirty="0" smtClean="0">
              <a:solidFill>
                <a:srgbClr val="FF0000"/>
              </a:solidFill>
            </a:endParaRPr>
          </a:p>
        </p:txBody>
      </p:sp>
      <p:sp>
        <p:nvSpPr>
          <p:cNvPr id="42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0"/>
                            </p:stCondLst>
                            <p:childTnLst>
                              <p:par>
                                <p:cTn id="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7000"/>
                            </p:stCondLst>
                            <p:childTnLst>
                              <p:par>
                                <p:cTn id="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9000"/>
                            </p:stCondLst>
                            <p:childTnLst>
                              <p:par>
                                <p:cTn id="3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1000"/>
                            </p:stCondLst>
                            <p:childTnLst>
                              <p:par>
                                <p:cTn id="4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3000"/>
                            </p:stCondLst>
                            <p:childTnLst>
                              <p:par>
                                <p:cTn id="4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5000"/>
                            </p:stCondLst>
                            <p:childTnLst>
                              <p:par>
                                <p:cTn id="5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17000"/>
                            </p:stCondLst>
                            <p:childTnLst>
                              <p:par>
                                <p:cTn id="5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9000"/>
                            </p:stCondLst>
                            <p:childTnLst>
                              <p:par>
                                <p:cTn id="6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21000"/>
                            </p:stCondLst>
                            <p:childTnLst>
                              <p:par>
                                <p:cTn id="6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3000"/>
                            </p:stCondLst>
                            <p:childTnLst>
                              <p:par>
                                <p:cTn id="7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5000"/>
                            </p:stCondLst>
                            <p:childTnLst>
                              <p:par>
                                <p:cTn id="7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27000"/>
                            </p:stCondLst>
                            <p:childTnLst>
                              <p:par>
                                <p:cTn id="8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29000"/>
                            </p:stCondLst>
                            <p:childTnLst>
                              <p:par>
                                <p:cTn id="8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31000"/>
                            </p:stCondLst>
                            <p:childTnLst>
                              <p:par>
                                <p:cTn id="9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33000"/>
                            </p:stCondLst>
                            <p:childTnLst>
                              <p:par>
                                <p:cTn id="9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35000"/>
                            </p:stCondLst>
                            <p:childTnLst>
                              <p:par>
                                <p:cTn id="10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37000"/>
                            </p:stCondLst>
                            <p:childTnLst>
                              <p:par>
                                <p:cTn id="10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2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39000"/>
                            </p:stCondLst>
                            <p:childTnLst>
                              <p:par>
                                <p:cTn id="11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2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41000"/>
                            </p:stCondLst>
                            <p:childTnLst>
                              <p:par>
                                <p:cTn id="11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2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43000"/>
                            </p:stCondLst>
                            <p:childTnLst>
                              <p:par>
                                <p:cTn id="12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3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4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5000"/>
                            </p:stCondLst>
                            <p:childTnLst>
                              <p:par>
                                <p:cTn id="126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2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47000"/>
                            </p:stCondLst>
                            <p:childTnLst>
                              <p:par>
                                <p:cTn id="131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2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2000"/>
                            </p:stCondLst>
                            <p:childTnLst>
                              <p:par>
                                <p:cTn id="1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4000"/>
                            </p:stCondLst>
                            <p:childTnLst>
                              <p:par>
                                <p:cTn id="1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6000"/>
                            </p:stCondLst>
                            <p:childTnLst>
                              <p:par>
                                <p:cTn id="1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8000"/>
                            </p:stCondLst>
                            <p:childTnLst>
                              <p:par>
                                <p:cTn id="1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/>
      <p:bldP spid="36" grpId="0"/>
      <p:bldP spid="37" grpId="0"/>
      <p:bldP spid="38" grpId="0"/>
      <p:bldP spid="39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539552" y="1268759"/>
            <a:ext cx="7917061" cy="1008113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Triangoli </a:t>
            </a:r>
            <a:endParaRPr lang="it-IT" sz="800" b="1" dirty="0" smtClean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331640" y="2276872"/>
            <a:ext cx="61206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Ci sono cinque segmenti lunghi rispettivamente 2,4,6,8,10 cm.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Scegliendo a caso tre segmenti, che probabilità abbiamo di poter  costruire un triangolo? 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043608" y="3284984"/>
            <a:ext cx="63367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Le terne possibili sono                     1Solo le terne (4,6,8) – (4,8,10) – (6,8,10) soddisfano la condizione per costruire un triangolo.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4572000" y="4437112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è 3/10</a:t>
            </a:r>
          </a:p>
        </p:txBody>
      </p:sp>
      <p:sp>
        <p:nvSpPr>
          <p:cNvPr id="7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1928858" y="3071810"/>
            <a:ext cx="215900" cy="304800"/>
          </a:xfrm>
          <a:prstGeom prst="rect">
            <a:avLst/>
          </a:prstGeom>
          <a:noFill/>
        </p:spPr>
      </p:pic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t-IT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47864" y="3212976"/>
            <a:ext cx="1162050" cy="638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5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539552" y="1268759"/>
            <a:ext cx="7917061" cy="1008113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Divisori </a:t>
            </a:r>
            <a:endParaRPr lang="it-IT" sz="800" b="1" dirty="0" smtClean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115616" y="2060848"/>
            <a:ext cx="62646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M è un  numero intero che ha la proprietà che se scegliamo a caso un numero x dall’insieme dei primi 1000 numeri interi positivi, la probabilità che x sia un divisore di M è 1/100.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Se M≤1000, trovare il massimo valore che può assumere.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115616" y="3284984"/>
            <a:ext cx="6264696" cy="923330"/>
          </a:xfrm>
          <a:prstGeom prst="rect">
            <a:avLst/>
          </a:prstGeom>
          <a:gradFill>
            <a:gsLst>
              <a:gs pos="0">
                <a:srgbClr val="FFCC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numero deve avere esattamente  10 divisori, la sua scomposizione in fattori primi deve essere tale che abbia due soli fattori, uno con eponente  4 e l’altro con esponente 1.</a:t>
            </a:r>
          </a:p>
        </p:txBody>
      </p:sp>
      <p:sp>
        <p:nvSpPr>
          <p:cNvPr id="5" name="CasellaDiTesto 4"/>
          <p:cNvSpPr txBox="1"/>
          <p:nvPr/>
        </p:nvSpPr>
        <p:spPr>
          <a:xfrm>
            <a:off x="5580112" y="5589240"/>
            <a:ext cx="1296144" cy="461665"/>
          </a:xfrm>
          <a:prstGeom prst="rect">
            <a:avLst/>
          </a:prstGeom>
          <a:gradFill>
            <a:gsLst>
              <a:gs pos="0">
                <a:srgbClr val="F0D01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M=976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043608" y="4365104"/>
            <a:ext cx="6696744" cy="1200329"/>
          </a:xfrm>
          <a:prstGeom prst="rect">
            <a:avLst/>
          </a:prstGeom>
          <a:gradFill>
            <a:gsLst>
              <a:gs pos="0">
                <a:srgbClr val="FFCC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fattore elevato alla quarta potenza deve essere &lt; 5 perché 5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=625 (che dovremmo poi moltiplicare per il secondo fattore primo).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Restano due soli casi possibili: 2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x61=976 (2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x 67=1072)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x11=891 (3</a:t>
            </a:r>
            <a:r>
              <a:rPr lang="it-IT" baseline="30000" dirty="0" smtClean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x13=1053) </a:t>
            </a:r>
          </a:p>
        </p:txBody>
      </p:sp>
      <p:sp>
        <p:nvSpPr>
          <p:cNvPr id="8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  <p:bldP spid="7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llaDiTesto 3"/>
          <p:cNvSpPr txBox="1"/>
          <p:nvPr/>
        </p:nvSpPr>
        <p:spPr>
          <a:xfrm>
            <a:off x="1403648" y="2276872"/>
            <a:ext cx="633670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Bob è stato invitato ad una serata a casa di Alice, una amica matematica.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Quando Bob arriva alla festa,  Alice lo accoglie calorosamente con queste parole: “Grazie al tuo arrivo, ora siamo in numero sufficiente affinchè la probabilità che almeno due dei presenti festeggino il loro compleanno nello stesso giorno è maggiore di ½, escludendo naturalmente il caso che uno sia nato il 29 febbraio”.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1403648" y="4437112"/>
            <a:ext cx="6192688" cy="646331"/>
          </a:xfrm>
          <a:prstGeom prst="rect">
            <a:avLst/>
          </a:prstGeom>
          <a:gradFill>
            <a:gsLst>
              <a:gs pos="0">
                <a:srgbClr val="FFCC99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probabiltà che almeno uno dei presenti festeggi il compleanno nello stesso giorno di Bob?</a:t>
            </a:r>
          </a:p>
        </p:txBody>
      </p:sp>
      <p:sp>
        <p:nvSpPr>
          <p:cNvPr id="5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sp>
        <p:nvSpPr>
          <p:cNvPr id="7" name="Titolo 1"/>
          <p:cNvSpPr txBox="1">
            <a:spLocks/>
          </p:cNvSpPr>
          <p:nvPr/>
        </p:nvSpPr>
        <p:spPr bwMode="auto">
          <a:xfrm>
            <a:off x="539552" y="620688"/>
            <a:ext cx="7917061" cy="100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data di compleanno</a:t>
            </a:r>
            <a:endParaRPr kumimoji="0" lang="it-IT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sp>
        <p:nvSpPr>
          <p:cNvPr id="4101" name="CasellaDiTesto 4"/>
          <p:cNvSpPr txBox="1">
            <a:spLocks noChangeArrowheads="1"/>
          </p:cNvSpPr>
          <p:nvPr/>
        </p:nvSpPr>
        <p:spPr bwMode="auto">
          <a:xfrm>
            <a:off x="323528" y="1988840"/>
            <a:ext cx="49672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Probabilità che due persone non siano nate nello stesso giorno:</a:t>
            </a:r>
          </a:p>
        </p:txBody>
      </p:sp>
      <p:sp>
        <p:nvSpPr>
          <p:cNvPr id="4102" name="CasellaDiTesto 5"/>
          <p:cNvSpPr txBox="1">
            <a:spLocks noChangeArrowheads="1"/>
          </p:cNvSpPr>
          <p:nvPr/>
        </p:nvSpPr>
        <p:spPr bwMode="auto">
          <a:xfrm>
            <a:off x="5580112" y="2204864"/>
            <a:ext cx="23762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364/365</a:t>
            </a:r>
          </a:p>
        </p:txBody>
      </p:sp>
      <p:sp>
        <p:nvSpPr>
          <p:cNvPr id="4103" name="CasellaDiTesto 6"/>
          <p:cNvSpPr txBox="1">
            <a:spLocks noChangeArrowheads="1"/>
          </p:cNvSpPr>
          <p:nvPr/>
        </p:nvSpPr>
        <p:spPr bwMode="auto">
          <a:xfrm>
            <a:off x="251520" y="3068960"/>
            <a:ext cx="496728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Probabilità che tre persone non siano nate nello stesso giorno:</a:t>
            </a:r>
          </a:p>
        </p:txBody>
      </p:sp>
      <p:sp>
        <p:nvSpPr>
          <p:cNvPr id="4104" name="CasellaDiTesto 7"/>
          <p:cNvSpPr txBox="1">
            <a:spLocks noChangeArrowheads="1"/>
          </p:cNvSpPr>
          <p:nvPr/>
        </p:nvSpPr>
        <p:spPr bwMode="auto">
          <a:xfrm>
            <a:off x="5652121" y="3212976"/>
            <a:ext cx="30243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364/365 x 363/365</a:t>
            </a:r>
          </a:p>
        </p:txBody>
      </p:sp>
      <p:sp>
        <p:nvSpPr>
          <p:cNvPr id="4105" name="CasellaDiTesto 10"/>
          <p:cNvSpPr txBox="1">
            <a:spLocks noChangeArrowheads="1"/>
          </p:cNvSpPr>
          <p:nvPr/>
        </p:nvSpPr>
        <p:spPr bwMode="auto">
          <a:xfrm>
            <a:off x="323528" y="4221088"/>
            <a:ext cx="5184775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it-IT" sz="2800" dirty="0">
                <a:latin typeface="Times New Roman" pitchFamily="18" charset="0"/>
                <a:cs typeface="Times New Roman" pitchFamily="18" charset="0"/>
              </a:rPr>
              <a:t>Probabilità che quattro persone non siano nate nello stesso giorno:</a:t>
            </a:r>
          </a:p>
        </p:txBody>
      </p:sp>
      <p:sp>
        <p:nvSpPr>
          <p:cNvPr id="4106" name="CasellaDiTesto 11"/>
          <p:cNvSpPr txBox="1">
            <a:spLocks noChangeArrowheads="1"/>
          </p:cNvSpPr>
          <p:nvPr/>
        </p:nvSpPr>
        <p:spPr bwMode="auto">
          <a:xfrm>
            <a:off x="5292080" y="4365104"/>
            <a:ext cx="385192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it-IT" sz="2400" dirty="0">
                <a:latin typeface="Times New Roman" pitchFamily="18" charset="0"/>
                <a:cs typeface="Times New Roman" pitchFamily="18" charset="0"/>
              </a:rPr>
              <a:t>364/365 x 363/365 x 362/365</a:t>
            </a:r>
          </a:p>
        </p:txBody>
      </p:sp>
      <p:sp>
        <p:nvSpPr>
          <p:cNvPr id="11" name="Titolo 1"/>
          <p:cNvSpPr txBox="1">
            <a:spLocks/>
          </p:cNvSpPr>
          <p:nvPr/>
        </p:nvSpPr>
        <p:spPr bwMode="auto">
          <a:xfrm>
            <a:off x="539552" y="620688"/>
            <a:ext cx="7917061" cy="100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>
              <a:defRPr/>
            </a:pPr>
            <a:r>
              <a:rPr lang="it-IT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data di compleanno</a:t>
            </a:r>
            <a:endParaRPr kumimoji="0" lang="it-IT" sz="44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data di compleanno</a:t>
            </a:r>
          </a:p>
        </p:txBody>
      </p:sp>
      <p:sp>
        <p:nvSpPr>
          <p:cNvPr id="5124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graphicFrame>
        <p:nvGraphicFramePr>
          <p:cNvPr id="6" name="Tabella 5"/>
          <p:cNvGraphicFramePr>
            <a:graphicFrameLocks noGrp="1"/>
          </p:cNvGraphicFramePr>
          <p:nvPr/>
        </p:nvGraphicFramePr>
        <p:xfrm>
          <a:off x="3563888" y="1556792"/>
          <a:ext cx="3384376" cy="4392505"/>
        </p:xfrm>
        <a:graphic>
          <a:graphicData uri="http://schemas.openxmlformats.org/drawingml/2006/table">
            <a:tbl>
              <a:tblPr/>
              <a:tblGrid>
                <a:gridCol w="496997"/>
                <a:gridCol w="431107"/>
                <a:gridCol w="584064"/>
                <a:gridCol w="432048"/>
                <a:gridCol w="648072"/>
                <a:gridCol w="792088"/>
              </a:tblGrid>
              <a:tr h="67577">
                <a:tc>
                  <a:txBody>
                    <a:bodyPr/>
                    <a:lstStyle/>
                    <a:p>
                      <a:pPr algn="l" fontAlgn="b"/>
                      <a:r>
                        <a:rPr lang="it-IT" sz="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NUMERO DI AMICI</a:t>
                      </a:r>
                      <a:endParaRPr lang="it-IT" sz="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ULTIMO FATTORE</a:t>
                      </a:r>
                      <a:endParaRPr lang="it-IT" sz="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 PRODOTTI SUCCESIVI</a:t>
                      </a:r>
                      <a:endParaRPr lang="it-IT" sz="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POTENZE DI 365</a:t>
                      </a:r>
                      <a:endParaRPr lang="it-IT" sz="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PROBABILITA’ DATA DIVERSA</a:t>
                      </a:r>
                      <a:endParaRPr lang="it-IT" sz="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          PERCENTUALE DATA UGUALE</a:t>
                      </a:r>
                      <a:endParaRPr lang="it-IT" sz="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0,99726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0,273973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132132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133225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0,991796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0,820417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47831784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48627125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0,983644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1,635591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17267274024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1,77E+10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0,972864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2,713557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6,21622E+12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6,48E+12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0,959538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4,046248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2,23162E+15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2,36E+15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0,943764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5,62357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7,98921E+17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8,63E+17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0,925665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7,433529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2,85215E+20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3,15E+20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0,905376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9,462383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1,01536E+23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1,15E+23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0,883052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11,69482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3,60454E+25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4,2E+25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0,858859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14,11414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1,27601E+28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1,53E+28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0,832975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16,70248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4,50431E+30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5,59E+30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0,80559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19,44103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1,58552E+33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2,04E+33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0,776897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22,31025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5,56517E+35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7,45E+35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0,747099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25,29013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1,94781E+38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2,72E+38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0,716396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28,3604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6,79785E+40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9,92E+40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0,684992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31,50077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2,36565E+43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3,62E+43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0,653089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34,69114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8,20881E+45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1,32E+46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0,620881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37,91185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2,84025E+48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4,83E+48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0,588562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41,14384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9,79886E+50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1,76E+51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0,556312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44,36883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3,37081E+53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6,43E+53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0,524305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47,56953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343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1,15619E+56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2,35E+56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0,492703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66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FF0000"/>
                          </a:solidFill>
                          <a:latin typeface="Calibri"/>
                        </a:rPr>
                        <a:t>50,72972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66FF66"/>
                    </a:solidFill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3,95416E+58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8,57E+58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0,461656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53,83443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1,34837E+61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3,13E+61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0,4313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56,86997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4,58445E+63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1,14E+64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0,401759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59,82408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1,55413E+66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4,16E+66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0,373141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62,68593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5,25296E+68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1,52E+69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0,345539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65,44615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1,77025E+71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5,55E+71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0,319031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68,09685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5,94803E+73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2,03E+74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0,293684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70,63162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1,99259E+76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7,39E+76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0,269545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73,04546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6,65525E+78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2,7E+79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0,246652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75,33475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2,2162E+81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9,85E+81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0,225028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77,49719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7,35778E+83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3,59E+84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0,204683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79,53169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2,43542E+86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1,31E+87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0,185617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81,43832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8,0369E+88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4,79E+89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0,167818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83,21821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2,64414E+91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1,75E+92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0,151266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84,8734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8,67278E+93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6,38E+94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0,135932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86,40678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2,836E+96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2,33E+97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0,12178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87,82197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9,24536E+98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8,5E+99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0,108768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89,12318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3,0047E+101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3,1E+102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0,096848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90,31516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9,7354E+103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1,1E+105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0,08597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91,40305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3,1445E+106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4,1E+107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0,076077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92,39229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1,0125E+109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1,5E+110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0,067115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93,28854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3,2502E+111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5,5E+112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0,059024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94,09759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1,0401E+114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2E+115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0,051747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94,82528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3,3178E+116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7,3E+117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0,045226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95,47744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1,0551E+119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2,7E+120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0,039402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96,0598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3,3446E+121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9,8E+122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0,03422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96,57796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1,0569E+124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3,6E+125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0,029626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97,03736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3,3292E+126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1,3E+128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0,025568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97,4432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1,0454E+129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4,8E+130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0,021995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97,80045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3,272E+131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1,7E+133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0,018862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98,11381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1,0209E+134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6,3E+135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0,016123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98,3877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3,1749E+136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2,3E+138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0,013738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98,62623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310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9,8422E+138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8,4E+140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0,011668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98,83324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3,0412E+141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3,1E+143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0,009878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99,01225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9,367E+143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1,1E+146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0,008335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99,1665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2,8757E+146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4,1E+148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0,007011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99,29894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8,7995E+148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1,5E+151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0,005877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99,41227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60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2,6839E+151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5,5E+153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0,004911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99,50888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8,1589E+153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2E+156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0,00409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99,59096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2,4722E+156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7,3E+158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0,003396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99,66044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302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7,4659E+158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2,7E+161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0,00281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99,71905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7577"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64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301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2,2472E+161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9,7E+163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0,002317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4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99,76831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750" y="1412875"/>
            <a:ext cx="1944688" cy="1871663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1600" dirty="0" smtClean="0">
                <a:latin typeface="Times New Roman" pitchFamily="18" charset="0"/>
                <a:cs typeface="Times New Roman" pitchFamily="18" charset="0"/>
              </a:rPr>
              <a:t>Scegliendo a caso 24persone quale ritenete sia la probabilità che due o più di esse abbiano lo stesso giorno di nascita?</a:t>
            </a:r>
          </a:p>
        </p:txBody>
      </p:sp>
      <p:sp>
        <p:nvSpPr>
          <p:cNvPr id="5124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graphicFrame>
        <p:nvGraphicFramePr>
          <p:cNvPr id="5" name="Grafico 4"/>
          <p:cNvGraphicFramePr/>
          <p:nvPr/>
        </p:nvGraphicFramePr>
        <p:xfrm>
          <a:off x="2555776" y="2060848"/>
          <a:ext cx="499745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Titolo 1"/>
          <p:cNvSpPr txBox="1">
            <a:spLocks/>
          </p:cNvSpPr>
          <p:nvPr/>
        </p:nvSpPr>
        <p:spPr bwMode="auto">
          <a:xfrm>
            <a:off x="611560" y="476672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La data di compleanno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suddivisione dei bastoni</a:t>
            </a:r>
            <a:endParaRPr lang="it-IT" dirty="0" smtClean="0">
              <a:solidFill>
                <a:srgbClr val="FF0000"/>
              </a:solidFill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1475656" y="2852936"/>
            <a:ext cx="57606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Se rompiamo un’infinità di bastoni, qual è la probabilità che almeno uno sia rotto esattamente a metà?</a:t>
            </a:r>
          </a:p>
          <a:p>
            <a:r>
              <a:rPr lang="it-IT" i="1" dirty="0" smtClean="0">
                <a:latin typeface="Times New Roman" pitchFamily="18" charset="0"/>
                <a:cs typeface="Times New Roman" pitchFamily="18" charset="0"/>
              </a:rPr>
              <a:t>(Lewis Carrol)</a:t>
            </a:r>
            <a:endParaRPr lang="it-IT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763688" y="4149080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Immaginiamo di dividere ogni bastone in (n+1) parti con n numero dispari e che gli n punti abbiano tutti la stessa probabilità di essere punto di rottura. 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suddivisione dei bastoni</a:t>
            </a:r>
            <a:endParaRPr lang="it-IT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1331640" y="2852936"/>
            <a:ext cx="61206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che 1 bastone non sia diviso nel suo punto centrale è (n-1)/n.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che con n bastoni nessuno sia diviso nel suo centro è ((n-1)/n)^n = (1-1/n)^n</a:t>
            </a:r>
            <a:r>
              <a:rPr lang="it-IT" dirty="0" smtClean="0"/>
              <a:t>.</a:t>
            </a:r>
            <a:endParaRPr lang="it-IT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403648" y="4437112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probabiltà che con n bastoni almeno uno sia diviso al suo centro è: 1- (1-1/n)^n.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Al tendere di n all’inifnito si ha: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lim (n→ ∞) (1- (1-1/n)^n) = 1- 1/e ≈ 0,632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 triangolo ottusangolo</a:t>
            </a:r>
            <a:endParaRPr lang="it-IT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539552" y="2852936"/>
            <a:ext cx="46085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Chiamiamo con AB il segmento maggiore.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Tracciamo gli archi 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e 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aventi centro rispettivamente in A e in B, e raggio AB; chiamiamo con P il loro punto di intersezione.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terzo punto C si trova nella regione di piano compresa tra il segmento AB e gli archi AP e BP. </a:t>
            </a:r>
          </a:p>
        </p:txBody>
      </p:sp>
      <p:cxnSp>
        <p:nvCxnSpPr>
          <p:cNvPr id="8" name="Connettore 1 7"/>
          <p:cNvCxnSpPr/>
          <p:nvPr/>
        </p:nvCxnSpPr>
        <p:spPr>
          <a:xfrm>
            <a:off x="5652120" y="4293096"/>
            <a:ext cx="172819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o 8"/>
          <p:cNvSpPr/>
          <p:nvPr/>
        </p:nvSpPr>
        <p:spPr>
          <a:xfrm>
            <a:off x="5652120" y="3501008"/>
            <a:ext cx="1728192" cy="1512168"/>
          </a:xfrm>
          <a:prstGeom prst="arc">
            <a:avLst>
              <a:gd name="adj1" fmla="val 10867698"/>
              <a:gd name="adj2" fmla="val 4321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Arco 9"/>
          <p:cNvSpPr/>
          <p:nvPr/>
        </p:nvSpPr>
        <p:spPr>
          <a:xfrm>
            <a:off x="4788024" y="3068960"/>
            <a:ext cx="2592288" cy="2520280"/>
          </a:xfrm>
          <a:prstGeom prst="arc">
            <a:avLst>
              <a:gd name="adj1" fmla="val 17291469"/>
              <a:gd name="adj2" fmla="val 2137951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Arco 10"/>
          <p:cNvSpPr/>
          <p:nvPr/>
        </p:nvSpPr>
        <p:spPr>
          <a:xfrm rot="15363034">
            <a:off x="5698836" y="2955636"/>
            <a:ext cx="2697369" cy="2799171"/>
          </a:xfrm>
          <a:prstGeom prst="arc">
            <a:avLst>
              <a:gd name="adj1" fmla="val 17241353"/>
              <a:gd name="adj2" fmla="val 2112882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3" name="Connettore 1 12"/>
          <p:cNvCxnSpPr>
            <a:stCxn id="11" idx="0"/>
          </p:cNvCxnSpPr>
          <p:nvPr/>
        </p:nvCxnSpPr>
        <p:spPr>
          <a:xfrm flipV="1">
            <a:off x="5655164" y="3645024"/>
            <a:ext cx="1077076" cy="6273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>
            <a:endCxn id="9" idx="2"/>
          </p:cNvCxnSpPr>
          <p:nvPr/>
        </p:nvCxnSpPr>
        <p:spPr>
          <a:xfrm>
            <a:off x="6732240" y="3645024"/>
            <a:ext cx="647983" cy="6229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>
            <a:endCxn id="11" idx="0"/>
          </p:cNvCxnSpPr>
          <p:nvPr/>
        </p:nvCxnSpPr>
        <p:spPr>
          <a:xfrm flipH="1">
            <a:off x="5655164" y="3284984"/>
            <a:ext cx="1077076" cy="98736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>
            <a:endCxn id="9" idx="2"/>
          </p:cNvCxnSpPr>
          <p:nvPr/>
        </p:nvCxnSpPr>
        <p:spPr>
          <a:xfrm>
            <a:off x="6732240" y="3284984"/>
            <a:ext cx="647983" cy="982971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5436096" y="4293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7236296" y="4293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B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6372200" y="285293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P</a:t>
            </a:r>
            <a:endParaRPr lang="it-IT" sz="2000" b="1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6516216" y="364502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</a:t>
            </a:r>
            <a:r>
              <a:rPr lang="it-IT" sz="1200" dirty="0" smtClean="0"/>
              <a:t>1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6660232" y="3068960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</a:t>
            </a:r>
            <a:r>
              <a:rPr lang="it-IT" sz="1200" dirty="0" smtClean="0"/>
              <a:t>2</a:t>
            </a:r>
            <a:endParaRPr lang="it-IT" dirty="0"/>
          </a:p>
        </p:txBody>
      </p:sp>
      <p:sp>
        <p:nvSpPr>
          <p:cNvPr id="18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sp>
        <p:nvSpPr>
          <p:cNvPr id="21" name="CasellaDiTesto 20"/>
          <p:cNvSpPr txBox="1"/>
          <p:nvPr/>
        </p:nvSpPr>
        <p:spPr>
          <a:xfrm>
            <a:off x="611560" y="4797152"/>
            <a:ext cx="460851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Tracciamo un semicerchio di diametro AB.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 segmenti AC e BC sono gli altri due lati di un triangolo.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Se il punto C è interno al semicerchio il triangolo è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ottusangolo. </a:t>
            </a:r>
            <a:endParaRPr lang="it-IT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33" grpId="0"/>
      <p:bldP spid="16" grpId="0"/>
      <p:bldP spid="21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899592" y="692696"/>
            <a:ext cx="63011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paradosso di Pietroburgo</a:t>
            </a:r>
            <a:endParaRPr lang="it-IT" sz="4400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971600" y="1916832"/>
            <a:ext cx="576064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lancia una moneta da 1 centesimo. 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Se viene testa il lanciatore paga 1 dollaro all’avversario;     se viene croce il lancio viene ripetuto e se ora viene testa il lanciatore paga 2 dollari.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Se viene croce si ripete il lancio e se viene testa il lanciatore paga 4 dollari. In breve, la posta viene raddoppiata ad ogni lancio e si continua sinchè non viene richiesto il pagamento.</a:t>
            </a:r>
          </a:p>
          <a:p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Quanto dovrebbe mettere di posta l’avversario per avere il privilegio di giocare a questo gioco?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L’avversario ha sempre il diritto di scegliere se iniziare una nuova partita o di finire il gioco.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(Daniel Bernoulli)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7956376" y="21328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1$</a:t>
            </a:r>
            <a:endParaRPr lang="it-IT" dirty="0"/>
          </a:p>
        </p:txBody>
      </p:sp>
      <p:sp>
        <p:nvSpPr>
          <p:cNvPr id="6" name="Ovale 5"/>
          <p:cNvSpPr/>
          <p:nvPr/>
        </p:nvSpPr>
        <p:spPr>
          <a:xfrm>
            <a:off x="6876256" y="2204864"/>
            <a:ext cx="360040" cy="36004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T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8" name="Connettore 2 7"/>
          <p:cNvCxnSpPr/>
          <p:nvPr/>
        </p:nvCxnSpPr>
        <p:spPr>
          <a:xfrm>
            <a:off x="7452320" y="234888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 flipV="1">
            <a:off x="6660232" y="2564904"/>
            <a:ext cx="21602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6732240" y="2780928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e 15"/>
          <p:cNvSpPr/>
          <p:nvPr/>
        </p:nvSpPr>
        <p:spPr>
          <a:xfrm>
            <a:off x="6948264" y="2708920"/>
            <a:ext cx="360040" cy="360040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7" name="Ovale 16"/>
          <p:cNvSpPr/>
          <p:nvPr/>
        </p:nvSpPr>
        <p:spPr>
          <a:xfrm>
            <a:off x="7380312" y="3356992"/>
            <a:ext cx="360040" cy="36004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T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8" name="Ovale 17"/>
          <p:cNvSpPr/>
          <p:nvPr/>
        </p:nvSpPr>
        <p:spPr>
          <a:xfrm>
            <a:off x="6804248" y="3356992"/>
            <a:ext cx="360040" cy="360040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19" name="Connettore 2 18"/>
          <p:cNvCxnSpPr/>
          <p:nvPr/>
        </p:nvCxnSpPr>
        <p:spPr>
          <a:xfrm>
            <a:off x="7812360" y="357301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CasellaDiTesto 19"/>
          <p:cNvSpPr txBox="1"/>
          <p:nvPr/>
        </p:nvSpPr>
        <p:spPr>
          <a:xfrm>
            <a:off x="8244408" y="335699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2$</a:t>
            </a:r>
            <a:endParaRPr lang="it-IT" dirty="0"/>
          </a:p>
        </p:txBody>
      </p:sp>
      <p:cxnSp>
        <p:nvCxnSpPr>
          <p:cNvPr id="22" name="Connettore 2 21"/>
          <p:cNvCxnSpPr/>
          <p:nvPr/>
        </p:nvCxnSpPr>
        <p:spPr>
          <a:xfrm flipH="1">
            <a:off x="6948264" y="3140968"/>
            <a:ext cx="7200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7236296" y="3140968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e 24"/>
          <p:cNvSpPr/>
          <p:nvPr/>
        </p:nvSpPr>
        <p:spPr>
          <a:xfrm>
            <a:off x="7380312" y="4077072"/>
            <a:ext cx="360040" cy="36004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T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6804248" y="4077072"/>
            <a:ext cx="360040" cy="360040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27" name="Connettore 2 26"/>
          <p:cNvCxnSpPr/>
          <p:nvPr/>
        </p:nvCxnSpPr>
        <p:spPr>
          <a:xfrm>
            <a:off x="6876256" y="3789040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>
            <a:off x="7164288" y="3861048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CasellaDiTesto 28"/>
          <p:cNvSpPr txBox="1"/>
          <p:nvPr/>
        </p:nvSpPr>
        <p:spPr>
          <a:xfrm>
            <a:off x="8316416" y="4077072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4$</a:t>
            </a:r>
            <a:endParaRPr lang="it-IT" dirty="0"/>
          </a:p>
        </p:txBody>
      </p:sp>
      <p:cxnSp>
        <p:nvCxnSpPr>
          <p:cNvPr id="30" name="Connettore 2 29"/>
          <p:cNvCxnSpPr/>
          <p:nvPr/>
        </p:nvCxnSpPr>
        <p:spPr>
          <a:xfrm>
            <a:off x="7812360" y="429309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e 36"/>
          <p:cNvSpPr/>
          <p:nvPr/>
        </p:nvSpPr>
        <p:spPr>
          <a:xfrm>
            <a:off x="7452320" y="4725144"/>
            <a:ext cx="360040" cy="36004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T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38" name="Ovale 37"/>
          <p:cNvSpPr/>
          <p:nvPr/>
        </p:nvSpPr>
        <p:spPr>
          <a:xfrm>
            <a:off x="6876256" y="4725144"/>
            <a:ext cx="360040" cy="360040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39" name="Connettore 2 38"/>
          <p:cNvCxnSpPr/>
          <p:nvPr/>
        </p:nvCxnSpPr>
        <p:spPr>
          <a:xfrm>
            <a:off x="6948264" y="4509120"/>
            <a:ext cx="0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ttore 2 39"/>
          <p:cNvCxnSpPr/>
          <p:nvPr/>
        </p:nvCxnSpPr>
        <p:spPr>
          <a:xfrm>
            <a:off x="7236296" y="4509120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asellaDiTesto 40"/>
          <p:cNvSpPr txBox="1"/>
          <p:nvPr/>
        </p:nvSpPr>
        <p:spPr>
          <a:xfrm>
            <a:off x="8316416" y="4725144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8$</a:t>
            </a:r>
            <a:endParaRPr lang="it-IT" dirty="0"/>
          </a:p>
        </p:txBody>
      </p:sp>
      <p:cxnSp>
        <p:nvCxnSpPr>
          <p:cNvPr id="42" name="Connettore 2 41"/>
          <p:cNvCxnSpPr/>
          <p:nvPr/>
        </p:nvCxnSpPr>
        <p:spPr>
          <a:xfrm>
            <a:off x="7884368" y="49411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ttore 2 30"/>
          <p:cNvCxnSpPr/>
          <p:nvPr/>
        </p:nvCxnSpPr>
        <p:spPr>
          <a:xfrm>
            <a:off x="7020272" y="5157192"/>
            <a:ext cx="0" cy="2160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000"/>
                            </p:stCondLst>
                            <p:childTnLst>
                              <p:par>
                                <p:cTn id="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8000"/>
                            </p:stCondLst>
                            <p:childTnLst>
                              <p:par>
                                <p:cTn id="43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000"/>
                            </p:stCondLst>
                            <p:childTnLst>
                              <p:par>
                                <p:cTn id="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8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2000"/>
                            </p:stCondLst>
                            <p:childTnLst>
                              <p:par>
                                <p:cTn id="82" presetID="10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2000"/>
                            </p:stCondLst>
                            <p:childTnLst>
                              <p:par>
                                <p:cTn id="9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4000"/>
                            </p:stCondLst>
                            <p:childTnLst>
                              <p:par>
                                <p:cTn id="9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6000"/>
                            </p:stCondLst>
                            <p:childTnLst>
                              <p:par>
                                <p:cTn id="9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8000"/>
                            </p:stCondLst>
                            <p:childTnLst>
                              <p:par>
                                <p:cTn id="10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10000"/>
                            </p:stCondLst>
                            <p:childTnLst>
                              <p:par>
                                <p:cTn id="10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16" grpId="0" animBg="1"/>
      <p:bldP spid="17" grpId="0" animBg="1"/>
      <p:bldP spid="18" grpId="0" animBg="1"/>
      <p:bldP spid="20" grpId="0"/>
      <p:bldP spid="20" grpId="1"/>
      <p:bldP spid="25" grpId="0" animBg="1"/>
      <p:bldP spid="26" grpId="0" animBg="1"/>
      <p:bldP spid="26" grpId="1" animBg="1"/>
      <p:bldP spid="29" grpId="0"/>
      <p:bldP spid="37" grpId="0" animBg="1"/>
      <p:bldP spid="38" grpId="0" animBg="1"/>
      <p:bldP spid="4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899592" y="692696"/>
            <a:ext cx="6301149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Il paradosso di Pietroburgo</a:t>
            </a:r>
            <a:endParaRPr lang="it-IT" sz="4400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755576" y="1556792"/>
            <a:ext cx="4176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Qualsiasi somma, diciamo pure un milione di dollari per ogni singola partita.</a:t>
            </a:r>
            <a:endParaRPr lang="it-IT" dirty="0"/>
          </a:p>
        </p:txBody>
      </p:sp>
      <p:sp>
        <p:nvSpPr>
          <p:cNvPr id="5" name="CasellaDiTesto 4"/>
          <p:cNvSpPr txBox="1"/>
          <p:nvPr/>
        </p:nvSpPr>
        <p:spPr>
          <a:xfrm>
            <a:off x="899592" y="2348880"/>
            <a:ext cx="403244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 ogni singola partita si ha la probabilità: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½ di vincere 1 $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¼ di vincere 2 $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1/8 di vincere 4$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…….</a:t>
            </a:r>
            <a:endParaRPr lang="it-IT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971600" y="3861048"/>
            <a:ext cx="446449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vincita totale prevedibile è.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(1x1/2)+(2x1/4)+(4x1/8)….. 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somma di questa serie illimitata è infinita</a:t>
            </a:r>
            <a:endParaRPr lang="it-IT" dirty="0"/>
          </a:p>
        </p:txBody>
      </p:sp>
      <p:sp>
        <p:nvSpPr>
          <p:cNvPr id="7" name="CasellaDiTesto 6"/>
          <p:cNvSpPr txBox="1"/>
          <p:nvPr/>
        </p:nvSpPr>
        <p:spPr>
          <a:xfrm>
            <a:off x="1043608" y="4869160"/>
            <a:ext cx="540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Qualsiasi somma pagasse in anticpito per ogni singola partita l’avversario vincerebbe alla fine giocando un sufficiente numero di partite.</a:t>
            </a:r>
            <a:endParaRPr lang="it-IT" dirty="0"/>
          </a:p>
        </p:txBody>
      </p:sp>
      <p:sp>
        <p:nvSpPr>
          <p:cNvPr id="8" name="CasellaDiTesto 7"/>
          <p:cNvSpPr txBox="1"/>
          <p:nvPr/>
        </p:nvSpPr>
        <p:spPr>
          <a:xfrm>
            <a:off x="1115616" y="5877272"/>
            <a:ext cx="53285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suppone che si disponga di un capitale illimitato e che si possa giocare un numero illimitato di partite.</a:t>
            </a:r>
            <a:endParaRPr lang="it-IT" dirty="0"/>
          </a:p>
        </p:txBody>
      </p:sp>
      <p:sp>
        <p:nvSpPr>
          <p:cNvPr id="9" name="CasellaDiTesto 8"/>
          <p:cNvSpPr txBox="1"/>
          <p:nvPr/>
        </p:nvSpPr>
        <p:spPr>
          <a:xfrm>
            <a:off x="7956376" y="213285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1$</a:t>
            </a:r>
            <a:endParaRPr lang="it-IT" dirty="0"/>
          </a:p>
        </p:txBody>
      </p:sp>
      <p:sp>
        <p:nvSpPr>
          <p:cNvPr id="10" name="Ovale 9"/>
          <p:cNvSpPr/>
          <p:nvPr/>
        </p:nvSpPr>
        <p:spPr>
          <a:xfrm>
            <a:off x="6876256" y="2204864"/>
            <a:ext cx="360040" cy="36004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T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11" name="Connettore 2 10"/>
          <p:cNvCxnSpPr/>
          <p:nvPr/>
        </p:nvCxnSpPr>
        <p:spPr>
          <a:xfrm>
            <a:off x="7452320" y="2348880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/>
          <p:cNvCxnSpPr/>
          <p:nvPr/>
        </p:nvCxnSpPr>
        <p:spPr>
          <a:xfrm flipV="1">
            <a:off x="6660232" y="2564904"/>
            <a:ext cx="216024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>
            <a:off x="6660232" y="2780928"/>
            <a:ext cx="216024" cy="720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e 13"/>
          <p:cNvSpPr/>
          <p:nvPr/>
        </p:nvSpPr>
        <p:spPr>
          <a:xfrm>
            <a:off x="6948264" y="2708920"/>
            <a:ext cx="360040" cy="360040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5" name="Ovale 14"/>
          <p:cNvSpPr/>
          <p:nvPr/>
        </p:nvSpPr>
        <p:spPr>
          <a:xfrm>
            <a:off x="7380312" y="3356992"/>
            <a:ext cx="360040" cy="36004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T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6804248" y="3356992"/>
            <a:ext cx="360040" cy="360040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17" name="Connettore 2 16"/>
          <p:cNvCxnSpPr/>
          <p:nvPr/>
        </p:nvCxnSpPr>
        <p:spPr>
          <a:xfrm>
            <a:off x="7812360" y="357301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ttore 2 17"/>
          <p:cNvCxnSpPr/>
          <p:nvPr/>
        </p:nvCxnSpPr>
        <p:spPr>
          <a:xfrm flipH="1">
            <a:off x="7020272" y="3140968"/>
            <a:ext cx="7200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/>
          <p:cNvCxnSpPr/>
          <p:nvPr/>
        </p:nvCxnSpPr>
        <p:spPr>
          <a:xfrm>
            <a:off x="7236296" y="3140968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e 19"/>
          <p:cNvSpPr/>
          <p:nvPr/>
        </p:nvSpPr>
        <p:spPr>
          <a:xfrm>
            <a:off x="7380312" y="4077072"/>
            <a:ext cx="360040" cy="36004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T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1" name="Ovale 20"/>
          <p:cNvSpPr/>
          <p:nvPr/>
        </p:nvSpPr>
        <p:spPr>
          <a:xfrm>
            <a:off x="6804248" y="4077072"/>
            <a:ext cx="360040" cy="360040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22" name="Connettore 2 21"/>
          <p:cNvCxnSpPr/>
          <p:nvPr/>
        </p:nvCxnSpPr>
        <p:spPr>
          <a:xfrm flipH="1">
            <a:off x="6948264" y="3861048"/>
            <a:ext cx="7200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ttore 2 22"/>
          <p:cNvCxnSpPr/>
          <p:nvPr/>
        </p:nvCxnSpPr>
        <p:spPr>
          <a:xfrm>
            <a:off x="7164288" y="3861048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ttore 2 23"/>
          <p:cNvCxnSpPr/>
          <p:nvPr/>
        </p:nvCxnSpPr>
        <p:spPr>
          <a:xfrm>
            <a:off x="7812360" y="4293096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e 24"/>
          <p:cNvSpPr/>
          <p:nvPr/>
        </p:nvSpPr>
        <p:spPr>
          <a:xfrm>
            <a:off x="7452320" y="4725144"/>
            <a:ext cx="360040" cy="360040"/>
          </a:xfrm>
          <a:prstGeom prst="ellipse">
            <a:avLst/>
          </a:prstGeom>
          <a:solidFill>
            <a:srgbClr val="CCFF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T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6" name="Ovale 25"/>
          <p:cNvSpPr/>
          <p:nvPr/>
        </p:nvSpPr>
        <p:spPr>
          <a:xfrm>
            <a:off x="6876256" y="4725144"/>
            <a:ext cx="360040" cy="360040"/>
          </a:xfrm>
          <a:prstGeom prst="ellipse">
            <a:avLst/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C</a:t>
            </a:r>
            <a:endParaRPr lang="it-IT" dirty="0">
              <a:solidFill>
                <a:schemeClr val="tx1"/>
              </a:solidFill>
            </a:endParaRPr>
          </a:p>
        </p:txBody>
      </p:sp>
      <p:cxnSp>
        <p:nvCxnSpPr>
          <p:cNvPr id="27" name="Connettore 2 26"/>
          <p:cNvCxnSpPr/>
          <p:nvPr/>
        </p:nvCxnSpPr>
        <p:spPr>
          <a:xfrm flipH="1">
            <a:off x="7020272" y="4509120"/>
            <a:ext cx="72008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ttore 2 27"/>
          <p:cNvCxnSpPr/>
          <p:nvPr/>
        </p:nvCxnSpPr>
        <p:spPr>
          <a:xfrm>
            <a:off x="7236296" y="4509120"/>
            <a:ext cx="144016" cy="14401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>
            <a:off x="7884368" y="494116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11560" y="692696"/>
            <a:ext cx="76033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problema di Lewis Carroll 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(1887)</a:t>
            </a:r>
            <a:endParaRPr lang="it-IT" sz="1400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403648" y="1916832"/>
            <a:ext cx="6480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Un sacco contiene due gettoni, ognuno può essere bianco (    ) oppure nero (    ).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Nel sacco si aggiungono due gettoni bianchi (+     +     ) ed uno nero ( +    ).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estraggono tre gettoni: due sono bianchi (-       -     ) e uno è nero  ( -     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475656" y="5877272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ora il sacco contenga due gettoni bianchi?</a:t>
            </a:r>
          </a:p>
        </p:txBody>
      </p:sp>
      <p:sp>
        <p:nvSpPr>
          <p:cNvPr id="30" name="Ovale 29"/>
          <p:cNvSpPr/>
          <p:nvPr/>
        </p:nvSpPr>
        <p:spPr>
          <a:xfrm>
            <a:off x="5868144" y="2564904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1" name="Ovale 30"/>
          <p:cNvSpPr/>
          <p:nvPr/>
        </p:nvSpPr>
        <p:spPr>
          <a:xfrm>
            <a:off x="6300192" y="2564904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2" name="Ovale 31"/>
          <p:cNvSpPr/>
          <p:nvPr/>
        </p:nvSpPr>
        <p:spPr>
          <a:xfrm>
            <a:off x="1835696" y="285293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3" name="Ovale 32"/>
          <p:cNvSpPr/>
          <p:nvPr/>
        </p:nvSpPr>
        <p:spPr>
          <a:xfrm>
            <a:off x="2771800" y="2348880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4" name="Ovale 33"/>
          <p:cNvSpPr/>
          <p:nvPr/>
        </p:nvSpPr>
        <p:spPr>
          <a:xfrm>
            <a:off x="6948264" y="206084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6" name="Ovale 35"/>
          <p:cNvSpPr/>
          <p:nvPr/>
        </p:nvSpPr>
        <p:spPr>
          <a:xfrm>
            <a:off x="5724128" y="314096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7" name="Ovale 36"/>
          <p:cNvSpPr/>
          <p:nvPr/>
        </p:nvSpPr>
        <p:spPr>
          <a:xfrm>
            <a:off x="6156176" y="314096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8" name="Ovale 37"/>
          <p:cNvSpPr/>
          <p:nvPr/>
        </p:nvSpPr>
        <p:spPr>
          <a:xfrm>
            <a:off x="1763688" y="3429000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9" name="Rettangolo 38"/>
          <p:cNvSpPr/>
          <p:nvPr/>
        </p:nvSpPr>
        <p:spPr>
          <a:xfrm>
            <a:off x="1403648" y="3789040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aggiunge un nuovo gettone bianco (+      )  e si estrae un gettone: anche questo è bianco   (-     ).</a:t>
            </a:r>
            <a:endParaRPr lang="it-IT" dirty="0"/>
          </a:p>
        </p:txBody>
      </p:sp>
      <p:sp>
        <p:nvSpPr>
          <p:cNvPr id="40" name="Ovale 39"/>
          <p:cNvSpPr/>
          <p:nvPr/>
        </p:nvSpPr>
        <p:spPr>
          <a:xfrm>
            <a:off x="5292080" y="393305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1" name="Ovale 40"/>
          <p:cNvSpPr/>
          <p:nvPr/>
        </p:nvSpPr>
        <p:spPr>
          <a:xfrm>
            <a:off x="3923928" y="422108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39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11560" y="692696"/>
            <a:ext cx="76033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problema di Lewis Carroll 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(1887)</a:t>
            </a:r>
            <a:endParaRPr lang="it-IT" sz="1400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403648" y="1916832"/>
            <a:ext cx="6480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Un sacco contiene due gettoni, ognuno può essere bianco (    ) oppure nero (    ).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Nel sacco si aggiungono due gettoni bianchi (+     +     ) ed uno nero ( +    ).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estraggono tre gettoni: due sono bianchi (-       -     ) e uno è nero  ( -     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475656" y="5877272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ora il sacco contenga due gettoni bianchi?</a:t>
            </a:r>
          </a:p>
        </p:txBody>
      </p:sp>
      <p:sp>
        <p:nvSpPr>
          <p:cNvPr id="6" name="Cilindro 5"/>
          <p:cNvSpPr/>
          <p:nvPr/>
        </p:nvSpPr>
        <p:spPr>
          <a:xfrm>
            <a:off x="1835696" y="4653136"/>
            <a:ext cx="576064" cy="576064"/>
          </a:xfrm>
          <a:prstGeom prst="ca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Ovale 7"/>
          <p:cNvSpPr/>
          <p:nvPr/>
        </p:nvSpPr>
        <p:spPr>
          <a:xfrm>
            <a:off x="1979712" y="501317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2123728" y="501317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ilindro 9"/>
          <p:cNvSpPr/>
          <p:nvPr/>
        </p:nvSpPr>
        <p:spPr>
          <a:xfrm>
            <a:off x="3635896" y="4653136"/>
            <a:ext cx="576064" cy="576064"/>
          </a:xfrm>
          <a:prstGeom prst="ca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Cilindro 12"/>
          <p:cNvSpPr/>
          <p:nvPr/>
        </p:nvSpPr>
        <p:spPr>
          <a:xfrm>
            <a:off x="5436096" y="4653136"/>
            <a:ext cx="576064" cy="576064"/>
          </a:xfrm>
          <a:prstGeom prst="ca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3779912" y="501317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Ovale 14"/>
          <p:cNvSpPr/>
          <p:nvPr/>
        </p:nvSpPr>
        <p:spPr>
          <a:xfrm>
            <a:off x="5580112" y="501317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Ovale 15"/>
          <p:cNvSpPr/>
          <p:nvPr/>
        </p:nvSpPr>
        <p:spPr>
          <a:xfrm>
            <a:off x="3923928" y="501317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5724128" y="501317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2483768" y="465313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?</a:t>
            </a:r>
            <a:endParaRPr lang="it-IT" b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4283968" y="465313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?</a:t>
            </a:r>
            <a:endParaRPr lang="it-IT" b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6156176" y="458112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?</a:t>
            </a:r>
            <a:endParaRPr lang="it-IT" b="1" dirty="0"/>
          </a:p>
        </p:txBody>
      </p:sp>
      <p:sp>
        <p:nvSpPr>
          <p:cNvPr id="21" name="Ovale 20"/>
          <p:cNvSpPr/>
          <p:nvPr/>
        </p:nvSpPr>
        <p:spPr>
          <a:xfrm>
            <a:off x="2051720" y="5517232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2" name="Ovale 21"/>
          <p:cNvSpPr/>
          <p:nvPr/>
        </p:nvSpPr>
        <p:spPr>
          <a:xfrm>
            <a:off x="2195736" y="5517232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Ovale 22"/>
          <p:cNvSpPr/>
          <p:nvPr/>
        </p:nvSpPr>
        <p:spPr>
          <a:xfrm>
            <a:off x="1907704" y="551723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4" name="Ovale 23"/>
          <p:cNvSpPr/>
          <p:nvPr/>
        </p:nvSpPr>
        <p:spPr>
          <a:xfrm>
            <a:off x="3851920" y="5517232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5" name="Ovale 24"/>
          <p:cNvSpPr/>
          <p:nvPr/>
        </p:nvSpPr>
        <p:spPr>
          <a:xfrm>
            <a:off x="3995936" y="5517232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6" name="Ovale 25"/>
          <p:cNvSpPr/>
          <p:nvPr/>
        </p:nvSpPr>
        <p:spPr>
          <a:xfrm>
            <a:off x="3707904" y="551723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Ovale 26"/>
          <p:cNvSpPr/>
          <p:nvPr/>
        </p:nvSpPr>
        <p:spPr>
          <a:xfrm>
            <a:off x="5652120" y="5517232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8" name="Ovale 27"/>
          <p:cNvSpPr/>
          <p:nvPr/>
        </p:nvSpPr>
        <p:spPr>
          <a:xfrm>
            <a:off x="5796136" y="5517232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9" name="Ovale 28"/>
          <p:cNvSpPr/>
          <p:nvPr/>
        </p:nvSpPr>
        <p:spPr>
          <a:xfrm>
            <a:off x="5508104" y="5517232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0" name="Ovale 29"/>
          <p:cNvSpPr/>
          <p:nvPr/>
        </p:nvSpPr>
        <p:spPr>
          <a:xfrm>
            <a:off x="5868144" y="2564904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1" name="Ovale 30"/>
          <p:cNvSpPr/>
          <p:nvPr/>
        </p:nvSpPr>
        <p:spPr>
          <a:xfrm>
            <a:off x="6300192" y="2564904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2" name="Ovale 31"/>
          <p:cNvSpPr/>
          <p:nvPr/>
        </p:nvSpPr>
        <p:spPr>
          <a:xfrm>
            <a:off x="1835696" y="285293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3" name="Ovale 32"/>
          <p:cNvSpPr/>
          <p:nvPr/>
        </p:nvSpPr>
        <p:spPr>
          <a:xfrm>
            <a:off x="2771800" y="2348880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4" name="Ovale 33"/>
          <p:cNvSpPr/>
          <p:nvPr/>
        </p:nvSpPr>
        <p:spPr>
          <a:xfrm>
            <a:off x="6948264" y="206084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6" name="Ovale 35"/>
          <p:cNvSpPr/>
          <p:nvPr/>
        </p:nvSpPr>
        <p:spPr>
          <a:xfrm>
            <a:off x="5724128" y="314096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7" name="Ovale 36"/>
          <p:cNvSpPr/>
          <p:nvPr/>
        </p:nvSpPr>
        <p:spPr>
          <a:xfrm>
            <a:off x="6156176" y="314096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8" name="Ovale 37"/>
          <p:cNvSpPr/>
          <p:nvPr/>
        </p:nvSpPr>
        <p:spPr>
          <a:xfrm>
            <a:off x="1763688" y="3429000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9" name="Rettangolo 38"/>
          <p:cNvSpPr/>
          <p:nvPr/>
        </p:nvSpPr>
        <p:spPr>
          <a:xfrm>
            <a:off x="1403648" y="3789040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aggiunge un nuovo gettone bianco (+      )  e si estrae un gettone: anche questo è bianco   (-     ).</a:t>
            </a:r>
            <a:endParaRPr lang="it-IT" dirty="0"/>
          </a:p>
        </p:txBody>
      </p:sp>
      <p:sp>
        <p:nvSpPr>
          <p:cNvPr id="40" name="Ovale 39"/>
          <p:cNvSpPr/>
          <p:nvPr/>
        </p:nvSpPr>
        <p:spPr>
          <a:xfrm>
            <a:off x="5292080" y="393305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1" name="Ovale 40"/>
          <p:cNvSpPr/>
          <p:nvPr/>
        </p:nvSpPr>
        <p:spPr>
          <a:xfrm>
            <a:off x="3923928" y="422108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2" name="Rettangolo 41"/>
          <p:cNvSpPr/>
          <p:nvPr/>
        </p:nvSpPr>
        <p:spPr>
          <a:xfrm>
            <a:off x="1547664" y="537321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±</a:t>
            </a:r>
            <a:endParaRPr lang="it-IT" dirty="0"/>
          </a:p>
        </p:txBody>
      </p:sp>
      <p:sp>
        <p:nvSpPr>
          <p:cNvPr id="43" name="Rettangolo 42"/>
          <p:cNvSpPr/>
          <p:nvPr/>
        </p:nvSpPr>
        <p:spPr>
          <a:xfrm>
            <a:off x="3347864" y="537321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±</a:t>
            </a:r>
            <a:endParaRPr lang="it-IT" dirty="0"/>
          </a:p>
        </p:txBody>
      </p:sp>
      <p:sp>
        <p:nvSpPr>
          <p:cNvPr id="44" name="Rettangolo 43"/>
          <p:cNvSpPr/>
          <p:nvPr/>
        </p:nvSpPr>
        <p:spPr>
          <a:xfrm>
            <a:off x="5148064" y="537321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±</a:t>
            </a:r>
            <a:endParaRPr lang="it-IT" dirty="0"/>
          </a:p>
        </p:txBody>
      </p:sp>
      <p:sp>
        <p:nvSpPr>
          <p:cNvPr id="45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tangolo 2"/>
          <p:cNvSpPr/>
          <p:nvPr/>
        </p:nvSpPr>
        <p:spPr>
          <a:xfrm>
            <a:off x="611560" y="692696"/>
            <a:ext cx="7603363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Un problema di Lewis Carroll </a:t>
            </a:r>
            <a:r>
              <a:rPr lang="it-IT" sz="1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(1887)</a:t>
            </a:r>
            <a:endParaRPr lang="it-IT" sz="1400" dirty="0">
              <a:solidFill>
                <a:srgbClr val="FF0000"/>
              </a:solidFill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1403648" y="1916832"/>
            <a:ext cx="648072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Un sacco contiene due gettoni, ognuno può essere bianco (    ) oppure nero (    ).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Nel sacco si aggiungono due gettoni bianchi (+     +     ) ed uno nero ( +    ).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estraggono tre gettoni: due sono bianchi (-       -     ) e uno è nero  ( -     )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1475656" y="5877272"/>
            <a:ext cx="6480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la probabilità che ora il sacco contenga due gettoni bianchi?</a:t>
            </a:r>
          </a:p>
        </p:txBody>
      </p:sp>
      <p:sp>
        <p:nvSpPr>
          <p:cNvPr id="6" name="Cilindro 5"/>
          <p:cNvSpPr/>
          <p:nvPr/>
        </p:nvSpPr>
        <p:spPr>
          <a:xfrm>
            <a:off x="1835696" y="4653136"/>
            <a:ext cx="576064" cy="576064"/>
          </a:xfrm>
          <a:prstGeom prst="ca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8" name="Ovale 7"/>
          <p:cNvSpPr/>
          <p:nvPr/>
        </p:nvSpPr>
        <p:spPr>
          <a:xfrm>
            <a:off x="1979712" y="501317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2123728" y="501317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Cilindro 9"/>
          <p:cNvSpPr/>
          <p:nvPr/>
        </p:nvSpPr>
        <p:spPr>
          <a:xfrm>
            <a:off x="3635896" y="4653136"/>
            <a:ext cx="576064" cy="576064"/>
          </a:xfrm>
          <a:prstGeom prst="ca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Cilindro 12"/>
          <p:cNvSpPr/>
          <p:nvPr/>
        </p:nvSpPr>
        <p:spPr>
          <a:xfrm>
            <a:off x="5436096" y="4653136"/>
            <a:ext cx="576064" cy="576064"/>
          </a:xfrm>
          <a:prstGeom prst="can">
            <a:avLst/>
          </a:prstGeom>
          <a:solidFill>
            <a:srgbClr val="FFC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3779912" y="501317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Ovale 14"/>
          <p:cNvSpPr/>
          <p:nvPr/>
        </p:nvSpPr>
        <p:spPr>
          <a:xfrm>
            <a:off x="5580112" y="501317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Ovale 15"/>
          <p:cNvSpPr/>
          <p:nvPr/>
        </p:nvSpPr>
        <p:spPr>
          <a:xfrm>
            <a:off x="3923928" y="501317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5724128" y="501317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CasellaDiTesto 17"/>
          <p:cNvSpPr txBox="1"/>
          <p:nvPr/>
        </p:nvSpPr>
        <p:spPr>
          <a:xfrm>
            <a:off x="2483768" y="465313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?</a:t>
            </a:r>
            <a:endParaRPr lang="it-IT" b="1" dirty="0"/>
          </a:p>
        </p:txBody>
      </p:sp>
      <p:sp>
        <p:nvSpPr>
          <p:cNvPr id="19" name="CasellaDiTesto 18"/>
          <p:cNvSpPr txBox="1"/>
          <p:nvPr/>
        </p:nvSpPr>
        <p:spPr>
          <a:xfrm>
            <a:off x="4283968" y="4653136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?</a:t>
            </a:r>
            <a:endParaRPr lang="it-IT" b="1" dirty="0"/>
          </a:p>
        </p:txBody>
      </p:sp>
      <p:sp>
        <p:nvSpPr>
          <p:cNvPr id="20" name="CasellaDiTesto 19"/>
          <p:cNvSpPr txBox="1"/>
          <p:nvPr/>
        </p:nvSpPr>
        <p:spPr>
          <a:xfrm>
            <a:off x="6156176" y="4581128"/>
            <a:ext cx="2160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?</a:t>
            </a:r>
            <a:endParaRPr lang="it-IT" b="1" dirty="0"/>
          </a:p>
        </p:txBody>
      </p:sp>
      <p:sp>
        <p:nvSpPr>
          <p:cNvPr id="21" name="Ovale 20"/>
          <p:cNvSpPr/>
          <p:nvPr/>
        </p:nvSpPr>
        <p:spPr>
          <a:xfrm>
            <a:off x="1907704" y="5517232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4" name="Ovale 23"/>
          <p:cNvSpPr/>
          <p:nvPr/>
        </p:nvSpPr>
        <p:spPr>
          <a:xfrm>
            <a:off x="3635896" y="5517232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Ovale 26"/>
          <p:cNvSpPr/>
          <p:nvPr/>
        </p:nvSpPr>
        <p:spPr>
          <a:xfrm>
            <a:off x="5436096" y="5517232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0" name="Ovale 29"/>
          <p:cNvSpPr/>
          <p:nvPr/>
        </p:nvSpPr>
        <p:spPr>
          <a:xfrm>
            <a:off x="5868144" y="2564904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1" name="Ovale 30"/>
          <p:cNvSpPr/>
          <p:nvPr/>
        </p:nvSpPr>
        <p:spPr>
          <a:xfrm>
            <a:off x="6300192" y="2564904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2" name="Ovale 31"/>
          <p:cNvSpPr/>
          <p:nvPr/>
        </p:nvSpPr>
        <p:spPr>
          <a:xfrm>
            <a:off x="1835696" y="2852936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3" name="Ovale 32"/>
          <p:cNvSpPr/>
          <p:nvPr/>
        </p:nvSpPr>
        <p:spPr>
          <a:xfrm>
            <a:off x="2771800" y="2348880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4" name="Ovale 33"/>
          <p:cNvSpPr/>
          <p:nvPr/>
        </p:nvSpPr>
        <p:spPr>
          <a:xfrm>
            <a:off x="6948264" y="206084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6" name="Ovale 35"/>
          <p:cNvSpPr/>
          <p:nvPr/>
        </p:nvSpPr>
        <p:spPr>
          <a:xfrm>
            <a:off x="5724128" y="314096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7" name="Ovale 36"/>
          <p:cNvSpPr/>
          <p:nvPr/>
        </p:nvSpPr>
        <p:spPr>
          <a:xfrm>
            <a:off x="6156176" y="314096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8" name="Ovale 37"/>
          <p:cNvSpPr/>
          <p:nvPr/>
        </p:nvSpPr>
        <p:spPr>
          <a:xfrm>
            <a:off x="1763688" y="3429000"/>
            <a:ext cx="144016" cy="144016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9" name="Rettangolo 38"/>
          <p:cNvSpPr/>
          <p:nvPr/>
        </p:nvSpPr>
        <p:spPr>
          <a:xfrm>
            <a:off x="1403648" y="3789040"/>
            <a:ext cx="65527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Si aggiunge un nuovo gettone bianco (+      )  e si estrae un gettone: anche questo è bianco   (-     ).</a:t>
            </a:r>
            <a:endParaRPr lang="it-IT" dirty="0"/>
          </a:p>
        </p:txBody>
      </p:sp>
      <p:sp>
        <p:nvSpPr>
          <p:cNvPr id="40" name="Ovale 39"/>
          <p:cNvSpPr/>
          <p:nvPr/>
        </p:nvSpPr>
        <p:spPr>
          <a:xfrm>
            <a:off x="5292080" y="3933056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1" name="Ovale 40"/>
          <p:cNvSpPr/>
          <p:nvPr/>
        </p:nvSpPr>
        <p:spPr>
          <a:xfrm>
            <a:off x="3923928" y="4221088"/>
            <a:ext cx="144016" cy="144016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42" name="Rettangolo 41"/>
          <p:cNvSpPr/>
          <p:nvPr/>
        </p:nvSpPr>
        <p:spPr>
          <a:xfrm>
            <a:off x="1547664" y="537321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±</a:t>
            </a:r>
            <a:endParaRPr lang="it-IT" dirty="0"/>
          </a:p>
        </p:txBody>
      </p:sp>
      <p:sp>
        <p:nvSpPr>
          <p:cNvPr id="43" name="Rettangolo 42"/>
          <p:cNvSpPr/>
          <p:nvPr/>
        </p:nvSpPr>
        <p:spPr>
          <a:xfrm>
            <a:off x="3347864" y="537321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±</a:t>
            </a:r>
            <a:endParaRPr lang="it-IT" dirty="0"/>
          </a:p>
        </p:txBody>
      </p:sp>
      <p:sp>
        <p:nvSpPr>
          <p:cNvPr id="44" name="Rettangolo 43"/>
          <p:cNvSpPr/>
          <p:nvPr/>
        </p:nvSpPr>
        <p:spPr>
          <a:xfrm>
            <a:off x="5148064" y="5373216"/>
            <a:ext cx="3113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±</a:t>
            </a:r>
            <a:endParaRPr lang="it-IT" dirty="0"/>
          </a:p>
        </p:txBody>
      </p:sp>
      <p:sp>
        <p:nvSpPr>
          <p:cNvPr id="35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3568" y="1052736"/>
            <a:ext cx="7772400" cy="1470025"/>
          </a:xfrm>
        </p:spPr>
        <p:txBody>
          <a:bodyPr/>
          <a:lstStyle/>
          <a:p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Il triangolo ottusangolo</a:t>
            </a:r>
            <a:endParaRPr lang="it-IT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539552" y="3068960"/>
            <a:ext cx="46085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richiesta è il rapporto tra l’area del semicerchio e l’area della regione di piano individuata dal segmento AB e dai due archi AP e BP.</a:t>
            </a:r>
          </a:p>
        </p:txBody>
      </p:sp>
      <p:cxnSp>
        <p:nvCxnSpPr>
          <p:cNvPr id="8" name="Connettore 1 7"/>
          <p:cNvCxnSpPr/>
          <p:nvPr/>
        </p:nvCxnSpPr>
        <p:spPr>
          <a:xfrm>
            <a:off x="5652120" y="4293096"/>
            <a:ext cx="172819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Arco 8"/>
          <p:cNvSpPr/>
          <p:nvPr/>
        </p:nvSpPr>
        <p:spPr>
          <a:xfrm>
            <a:off x="5652120" y="3501008"/>
            <a:ext cx="1728192" cy="1512168"/>
          </a:xfrm>
          <a:prstGeom prst="arc">
            <a:avLst>
              <a:gd name="adj1" fmla="val 10867698"/>
              <a:gd name="adj2" fmla="val 43218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Arco 9"/>
          <p:cNvSpPr/>
          <p:nvPr/>
        </p:nvSpPr>
        <p:spPr>
          <a:xfrm>
            <a:off x="4788024" y="3068960"/>
            <a:ext cx="2592288" cy="2520280"/>
          </a:xfrm>
          <a:prstGeom prst="arc">
            <a:avLst>
              <a:gd name="adj1" fmla="val 17291469"/>
              <a:gd name="adj2" fmla="val 21379513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Arco 10"/>
          <p:cNvSpPr/>
          <p:nvPr/>
        </p:nvSpPr>
        <p:spPr>
          <a:xfrm rot="15363034">
            <a:off x="5698836" y="2955636"/>
            <a:ext cx="2697369" cy="2799171"/>
          </a:xfrm>
          <a:prstGeom prst="arc">
            <a:avLst>
              <a:gd name="adj1" fmla="val 17241353"/>
              <a:gd name="adj2" fmla="val 2112882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cxnSp>
        <p:nvCxnSpPr>
          <p:cNvPr id="13" name="Connettore 1 12"/>
          <p:cNvCxnSpPr>
            <a:stCxn id="11" idx="0"/>
          </p:cNvCxnSpPr>
          <p:nvPr/>
        </p:nvCxnSpPr>
        <p:spPr>
          <a:xfrm flipV="1">
            <a:off x="5655164" y="3645024"/>
            <a:ext cx="1077076" cy="6273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1 14"/>
          <p:cNvCxnSpPr>
            <a:endCxn id="9" idx="2"/>
          </p:cNvCxnSpPr>
          <p:nvPr/>
        </p:nvCxnSpPr>
        <p:spPr>
          <a:xfrm>
            <a:off x="6732240" y="3645024"/>
            <a:ext cx="647983" cy="622931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1 16"/>
          <p:cNvCxnSpPr>
            <a:endCxn id="11" idx="0"/>
          </p:cNvCxnSpPr>
          <p:nvPr/>
        </p:nvCxnSpPr>
        <p:spPr>
          <a:xfrm flipH="1">
            <a:off x="5655164" y="3284984"/>
            <a:ext cx="1077076" cy="987360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ttore 1 19"/>
          <p:cNvCxnSpPr>
            <a:endCxn id="9" idx="2"/>
          </p:cNvCxnSpPr>
          <p:nvPr/>
        </p:nvCxnSpPr>
        <p:spPr>
          <a:xfrm>
            <a:off x="6732240" y="3284984"/>
            <a:ext cx="647983" cy="982971"/>
          </a:xfrm>
          <a:prstGeom prst="line">
            <a:avLst/>
          </a:prstGeom>
          <a:ln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asellaDiTesto 25"/>
          <p:cNvSpPr txBox="1"/>
          <p:nvPr/>
        </p:nvSpPr>
        <p:spPr>
          <a:xfrm>
            <a:off x="5436096" y="4293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A</a:t>
            </a:r>
            <a:endParaRPr lang="it-IT" dirty="0"/>
          </a:p>
        </p:txBody>
      </p:sp>
      <p:sp>
        <p:nvSpPr>
          <p:cNvPr id="27" name="CasellaDiTesto 26"/>
          <p:cNvSpPr txBox="1"/>
          <p:nvPr/>
        </p:nvSpPr>
        <p:spPr>
          <a:xfrm>
            <a:off x="7236296" y="4293096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B</a:t>
            </a:r>
            <a:endParaRPr lang="it-IT" dirty="0"/>
          </a:p>
        </p:txBody>
      </p:sp>
      <p:sp>
        <p:nvSpPr>
          <p:cNvPr id="28" name="CasellaDiTesto 27"/>
          <p:cNvSpPr txBox="1"/>
          <p:nvPr/>
        </p:nvSpPr>
        <p:spPr>
          <a:xfrm>
            <a:off x="6372200" y="2852936"/>
            <a:ext cx="3600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000" b="1" dirty="0" smtClean="0"/>
              <a:t>P</a:t>
            </a:r>
            <a:endParaRPr lang="it-IT" sz="2000" b="1" dirty="0"/>
          </a:p>
        </p:txBody>
      </p:sp>
      <p:sp>
        <p:nvSpPr>
          <p:cNvPr id="33" name="CasellaDiTesto 32"/>
          <p:cNvSpPr txBox="1"/>
          <p:nvPr/>
        </p:nvSpPr>
        <p:spPr>
          <a:xfrm>
            <a:off x="6516216" y="3645024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/>
              <a:t>C</a:t>
            </a:r>
            <a:endParaRPr lang="it-IT" dirty="0"/>
          </a:p>
        </p:txBody>
      </p:sp>
      <p:sp>
        <p:nvSpPr>
          <p:cNvPr id="16" name="CasellaDiTesto 15"/>
          <p:cNvSpPr txBox="1"/>
          <p:nvPr/>
        </p:nvSpPr>
        <p:spPr>
          <a:xfrm>
            <a:off x="1907704" y="4797152"/>
            <a:ext cx="31683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Indipendentemente dall’unità di misura, la probabilità è: p=(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/2)/((4</a:t>
            </a:r>
            <a:r>
              <a:rPr lang="el-GR" dirty="0" smtClean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/3)-√3) = 0,639…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857224" y="357167"/>
            <a:ext cx="7772400" cy="1143008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sfere multicolori</a:t>
            </a:r>
            <a:endParaRPr lang="it-IT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251520" y="2132856"/>
            <a:ext cx="46805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Un’urna contiene sfere di quattro colori: rosso, bianco, azzurro e verde. Estraendo contemporaneamente 4 sfere a caso, i seguenti eventi sono tutti ugualmente possibili:</a:t>
            </a:r>
          </a:p>
          <a:p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arenBoth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4 sfere rosse</a:t>
            </a:r>
          </a:p>
          <a:p>
            <a:pPr marL="342900" indent="-342900">
              <a:buAutoNum type="alphaLcParenBoth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1 sfera bianca e 3 rosse</a:t>
            </a:r>
          </a:p>
          <a:p>
            <a:pPr marL="342900" indent="-342900">
              <a:buAutoNum type="alphaLcParenBoth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1sfera bianca, 1 azzurra e 2 rosse</a:t>
            </a:r>
          </a:p>
          <a:p>
            <a:pPr marL="342900" indent="-342900">
              <a:buAutoNum type="alphaLcParenBoth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4 sfere di colori diversi.</a:t>
            </a:r>
          </a:p>
          <a:p>
            <a:pPr marL="342900" indent="-342900"/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Quante sfere  ci sono al minimo nell’urna?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asellaDiTesto 3"/>
          <p:cNvSpPr txBox="1"/>
          <p:nvPr/>
        </p:nvSpPr>
        <p:spPr>
          <a:xfrm>
            <a:off x="4860032" y="1412776"/>
            <a:ext cx="3600400" cy="120032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Indichiamo con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it-I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numero di sfere di ogni colore, per un totale di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sfere.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numero di casi possibili è:  </a:t>
            </a:r>
            <a:endParaRPr lang="it-IT" dirty="0"/>
          </a:p>
        </p:txBody>
      </p:sp>
      <p:sp>
        <p:nvSpPr>
          <p:cNvPr id="6" name="Ovale 5"/>
          <p:cNvSpPr/>
          <p:nvPr/>
        </p:nvSpPr>
        <p:spPr>
          <a:xfrm>
            <a:off x="2267744" y="364502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7" name="Ovale 6"/>
          <p:cNvSpPr/>
          <p:nvPr/>
        </p:nvSpPr>
        <p:spPr>
          <a:xfrm>
            <a:off x="2483768" y="364502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8" name="Ovale 7"/>
          <p:cNvSpPr/>
          <p:nvPr/>
        </p:nvSpPr>
        <p:spPr>
          <a:xfrm>
            <a:off x="2699792" y="364502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9" name="Ovale 8"/>
          <p:cNvSpPr/>
          <p:nvPr/>
        </p:nvSpPr>
        <p:spPr>
          <a:xfrm>
            <a:off x="2915816" y="3645024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0" name="Ovale 9"/>
          <p:cNvSpPr/>
          <p:nvPr/>
        </p:nvSpPr>
        <p:spPr>
          <a:xfrm>
            <a:off x="3779912" y="3933056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1" name="Ovale 10"/>
          <p:cNvSpPr/>
          <p:nvPr/>
        </p:nvSpPr>
        <p:spPr>
          <a:xfrm>
            <a:off x="3347864" y="3933056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2" name="Ovale 11"/>
          <p:cNvSpPr/>
          <p:nvPr/>
        </p:nvSpPr>
        <p:spPr>
          <a:xfrm>
            <a:off x="3563888" y="3933056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3" name="Ovale 12"/>
          <p:cNvSpPr/>
          <p:nvPr/>
        </p:nvSpPr>
        <p:spPr>
          <a:xfrm>
            <a:off x="3131840" y="3933056"/>
            <a:ext cx="144016" cy="14401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6" name="Ovale 15"/>
          <p:cNvSpPr/>
          <p:nvPr/>
        </p:nvSpPr>
        <p:spPr>
          <a:xfrm>
            <a:off x="4283968" y="4221088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7" name="Ovale 16"/>
          <p:cNvSpPr/>
          <p:nvPr/>
        </p:nvSpPr>
        <p:spPr>
          <a:xfrm>
            <a:off x="4499992" y="4221088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8" name="Ovale 17"/>
          <p:cNvSpPr/>
          <p:nvPr/>
        </p:nvSpPr>
        <p:spPr>
          <a:xfrm>
            <a:off x="3347864" y="4437112"/>
            <a:ext cx="144016" cy="14401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19" name="Ovale 18"/>
          <p:cNvSpPr/>
          <p:nvPr/>
        </p:nvSpPr>
        <p:spPr>
          <a:xfrm>
            <a:off x="4716016" y="4221088"/>
            <a:ext cx="144016" cy="14401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0" name="Ovale 19"/>
          <p:cNvSpPr/>
          <p:nvPr/>
        </p:nvSpPr>
        <p:spPr>
          <a:xfrm>
            <a:off x="3563888" y="4437112"/>
            <a:ext cx="144016" cy="144016"/>
          </a:xfrm>
          <a:prstGeom prst="ellipse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1" name="Ovale 20"/>
          <p:cNvSpPr/>
          <p:nvPr/>
        </p:nvSpPr>
        <p:spPr>
          <a:xfrm>
            <a:off x="3779912" y="4437112"/>
            <a:ext cx="144016" cy="14401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2" name="CasellaDiTesto 21"/>
          <p:cNvSpPr txBox="1"/>
          <p:nvPr/>
        </p:nvSpPr>
        <p:spPr>
          <a:xfrm>
            <a:off x="4860032" y="2852936"/>
            <a:ext cx="4032448" cy="34163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numero di casi favorevoli per ogni estrazione è:</a:t>
            </a:r>
          </a:p>
          <a:p>
            <a:pPr marL="342900" indent="-342900">
              <a:buAutoNum type="alphaLcParenR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        =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-1)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-2)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-3)/24</a:t>
            </a:r>
          </a:p>
          <a:p>
            <a:pPr marL="342900" indent="-342900">
              <a:buAutoNum type="alphaLcParenR"/>
            </a:pP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arenR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               =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-1)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-2))/6</a:t>
            </a:r>
          </a:p>
          <a:p>
            <a:pPr marL="342900" indent="-342900">
              <a:buFontTx/>
              <a:buAutoNum type="alphaLcParenR"/>
            </a:pP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arenR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                      =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-1))/2</a:t>
            </a:r>
          </a:p>
          <a:p>
            <a:pPr marL="342900" indent="-342900">
              <a:buFontTx/>
              <a:buAutoNum type="alphaLcParenR"/>
            </a:pP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arenR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                                    =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</a:t>
            </a:r>
          </a:p>
          <a:p>
            <a:pPr marL="342900" indent="-342900">
              <a:buFontTx/>
              <a:buAutoNum type="alphaLcParenR"/>
            </a:pPr>
            <a:endParaRPr lang="it-IT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 quattro prodotti devono essere uguali tra loro</a:t>
            </a:r>
          </a:p>
        </p:txBody>
      </p:sp>
      <p:sp>
        <p:nvSpPr>
          <p:cNvPr id="23" name="Ovale 22"/>
          <p:cNvSpPr/>
          <p:nvPr/>
        </p:nvSpPr>
        <p:spPr>
          <a:xfrm>
            <a:off x="4067944" y="4221088"/>
            <a:ext cx="144016" cy="14401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4" name="Ovale 23"/>
          <p:cNvSpPr/>
          <p:nvPr/>
        </p:nvSpPr>
        <p:spPr>
          <a:xfrm>
            <a:off x="3131840" y="4437112"/>
            <a:ext cx="144016" cy="144016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26" name="CasellaDiTesto 3"/>
          <p:cNvSpPr txBox="1">
            <a:spLocks noChangeArrowheads="1"/>
          </p:cNvSpPr>
          <p:nvPr/>
        </p:nvSpPr>
        <p:spPr bwMode="auto">
          <a:xfrm>
            <a:off x="0" y="648970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2060848"/>
            <a:ext cx="524003" cy="561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429000"/>
            <a:ext cx="42862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861048"/>
            <a:ext cx="1085850" cy="566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4437112"/>
            <a:ext cx="1562100" cy="547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4941168"/>
            <a:ext cx="2209800" cy="585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3568" y="548680"/>
            <a:ext cx="7772400" cy="863302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Le sfere multicolori</a:t>
            </a:r>
            <a:endParaRPr lang="it-IT" dirty="0" smtClean="0"/>
          </a:p>
        </p:txBody>
      </p:sp>
      <p:sp>
        <p:nvSpPr>
          <p:cNvPr id="5" name="CasellaDiTesto 4"/>
          <p:cNvSpPr txBox="1"/>
          <p:nvPr/>
        </p:nvSpPr>
        <p:spPr>
          <a:xfrm>
            <a:off x="395536" y="1484784"/>
            <a:ext cx="3960440" cy="923330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Da a) e b) si ricava 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=(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-3)/4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Da b) e c) si ricava 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-2)/3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Da c) e d) si ricava </a:t>
            </a:r>
            <a:r>
              <a:rPr lang="it-I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 (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-1)/2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788024" y="1268760"/>
            <a:ext cx="3960440" cy="1200329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Indichiamo con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 ,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it-I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numero di sfere di ogni colore, per un totale di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+</a:t>
            </a:r>
            <a:r>
              <a:rPr lang="it-I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n 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sfere.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numero di casi possibili è:     . </a:t>
            </a:r>
            <a:endParaRPr lang="it-IT" dirty="0"/>
          </a:p>
        </p:txBody>
      </p:sp>
      <p:sp>
        <p:nvSpPr>
          <p:cNvPr id="8" name="Ovale 7"/>
          <p:cNvSpPr/>
          <p:nvPr/>
        </p:nvSpPr>
        <p:spPr>
          <a:xfrm>
            <a:off x="1907704" y="5301208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9" name="Ovale 8"/>
          <p:cNvSpPr/>
          <p:nvPr/>
        </p:nvSpPr>
        <p:spPr>
          <a:xfrm>
            <a:off x="2123728" y="5013176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0" name="Ovale 9"/>
          <p:cNvSpPr/>
          <p:nvPr/>
        </p:nvSpPr>
        <p:spPr>
          <a:xfrm>
            <a:off x="2339752" y="5301208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1" name="Ovale 10"/>
          <p:cNvSpPr/>
          <p:nvPr/>
        </p:nvSpPr>
        <p:spPr>
          <a:xfrm>
            <a:off x="2123728" y="5589240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2" name="Ovale 11"/>
          <p:cNvSpPr/>
          <p:nvPr/>
        </p:nvSpPr>
        <p:spPr>
          <a:xfrm>
            <a:off x="1475656" y="5877272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3" name="Ovale 12"/>
          <p:cNvSpPr/>
          <p:nvPr/>
        </p:nvSpPr>
        <p:spPr>
          <a:xfrm>
            <a:off x="2555776" y="5589240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Ovale 13"/>
          <p:cNvSpPr/>
          <p:nvPr/>
        </p:nvSpPr>
        <p:spPr>
          <a:xfrm>
            <a:off x="1907704" y="5877272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5" name="Ovale 14"/>
          <p:cNvSpPr/>
          <p:nvPr/>
        </p:nvSpPr>
        <p:spPr>
          <a:xfrm>
            <a:off x="1691680" y="5589240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6" name="Ovale 15"/>
          <p:cNvSpPr/>
          <p:nvPr/>
        </p:nvSpPr>
        <p:spPr>
          <a:xfrm>
            <a:off x="2339752" y="5877272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7" name="Ovale 16"/>
          <p:cNvSpPr/>
          <p:nvPr/>
        </p:nvSpPr>
        <p:spPr>
          <a:xfrm>
            <a:off x="1259632" y="6165304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8" name="Ovale 17"/>
          <p:cNvSpPr/>
          <p:nvPr/>
        </p:nvSpPr>
        <p:spPr>
          <a:xfrm>
            <a:off x="2771800" y="5877272"/>
            <a:ext cx="288032" cy="288032"/>
          </a:xfrm>
          <a:prstGeom prst="ellipse">
            <a:avLst/>
          </a:prstGeom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0" name="Ovale 19"/>
          <p:cNvSpPr/>
          <p:nvPr/>
        </p:nvSpPr>
        <p:spPr>
          <a:xfrm>
            <a:off x="2123728" y="6165304"/>
            <a:ext cx="288032" cy="288032"/>
          </a:xfrm>
          <a:prstGeom prst="ellipse">
            <a:avLst/>
          </a:prstGeom>
          <a:solidFill>
            <a:srgbClr val="00B0F0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1" name="Ovale 20"/>
          <p:cNvSpPr/>
          <p:nvPr/>
        </p:nvSpPr>
        <p:spPr>
          <a:xfrm>
            <a:off x="2555776" y="6165304"/>
            <a:ext cx="288032" cy="288032"/>
          </a:xfrm>
          <a:prstGeom prst="ellipse">
            <a:avLst/>
          </a:prstGeom>
          <a:solidFill>
            <a:srgbClr val="00B0F0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3" name="Ovale 22"/>
          <p:cNvSpPr/>
          <p:nvPr/>
        </p:nvSpPr>
        <p:spPr>
          <a:xfrm>
            <a:off x="1691680" y="6165304"/>
            <a:ext cx="288032" cy="288032"/>
          </a:xfrm>
          <a:prstGeom prst="ellipse">
            <a:avLst/>
          </a:prstGeom>
          <a:solidFill>
            <a:srgbClr val="00B0F0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4" name="Ovale 23"/>
          <p:cNvSpPr/>
          <p:nvPr/>
        </p:nvSpPr>
        <p:spPr>
          <a:xfrm>
            <a:off x="971600" y="6453336"/>
            <a:ext cx="288032" cy="288032"/>
          </a:xfrm>
          <a:prstGeom prst="ellipse">
            <a:avLst/>
          </a:prstGeom>
          <a:solidFill>
            <a:schemeClr val="bg1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5" name="Ovale 24"/>
          <p:cNvSpPr/>
          <p:nvPr/>
        </p:nvSpPr>
        <p:spPr>
          <a:xfrm>
            <a:off x="1475656" y="6453336"/>
            <a:ext cx="288032" cy="288032"/>
          </a:xfrm>
          <a:prstGeom prst="ellipse">
            <a:avLst/>
          </a:prstGeom>
          <a:solidFill>
            <a:schemeClr val="bg1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6" name="Ovale 25"/>
          <p:cNvSpPr/>
          <p:nvPr/>
        </p:nvSpPr>
        <p:spPr>
          <a:xfrm>
            <a:off x="1907704" y="6453336"/>
            <a:ext cx="288032" cy="288032"/>
          </a:xfrm>
          <a:prstGeom prst="ellipse">
            <a:avLst/>
          </a:prstGeom>
          <a:solidFill>
            <a:srgbClr val="66FF66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7" name="Ovale 26"/>
          <p:cNvSpPr/>
          <p:nvPr/>
        </p:nvSpPr>
        <p:spPr>
          <a:xfrm>
            <a:off x="2843808" y="6453336"/>
            <a:ext cx="288032" cy="288032"/>
          </a:xfrm>
          <a:prstGeom prst="ellipse">
            <a:avLst/>
          </a:prstGeom>
          <a:solidFill>
            <a:srgbClr val="66FF66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8" name="Ovale 27"/>
          <p:cNvSpPr/>
          <p:nvPr/>
        </p:nvSpPr>
        <p:spPr>
          <a:xfrm>
            <a:off x="2411760" y="6453336"/>
            <a:ext cx="288032" cy="288032"/>
          </a:xfrm>
          <a:prstGeom prst="ellipse">
            <a:avLst/>
          </a:prstGeom>
          <a:solidFill>
            <a:srgbClr val="66FF66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29" name="Ovale 28"/>
          <p:cNvSpPr/>
          <p:nvPr/>
        </p:nvSpPr>
        <p:spPr>
          <a:xfrm>
            <a:off x="2987824" y="6165304"/>
            <a:ext cx="288032" cy="288032"/>
          </a:xfrm>
          <a:prstGeom prst="ellipse">
            <a:avLst/>
          </a:prstGeom>
          <a:solidFill>
            <a:srgbClr val="66FF66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0" name="Ovale 29"/>
          <p:cNvSpPr/>
          <p:nvPr/>
        </p:nvSpPr>
        <p:spPr>
          <a:xfrm>
            <a:off x="3275856" y="6453336"/>
            <a:ext cx="288032" cy="288032"/>
          </a:xfrm>
          <a:prstGeom prst="ellipse">
            <a:avLst/>
          </a:prstGeom>
          <a:solidFill>
            <a:srgbClr val="66FF66"/>
          </a:solidFill>
          <a:ln w="12700"/>
          <a:effectLst>
            <a:innerShdw blurRad="114300">
              <a:srgbClr val="FF0000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31" name="CasellaDiTesto 3"/>
          <p:cNvSpPr txBox="1">
            <a:spLocks noChangeArrowheads="1"/>
          </p:cNvSpPr>
          <p:nvPr/>
        </p:nvSpPr>
        <p:spPr bwMode="auto">
          <a:xfrm>
            <a:off x="6300192" y="6381750"/>
            <a:ext cx="2843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  <p:pic>
        <p:nvPicPr>
          <p:cNvPr id="32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352" y="1916832"/>
            <a:ext cx="524003" cy="561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3" name="CasellaDiTesto 32"/>
          <p:cNvSpPr txBox="1"/>
          <p:nvPr/>
        </p:nvSpPr>
        <p:spPr>
          <a:xfrm>
            <a:off x="4860032" y="2852936"/>
            <a:ext cx="4032448" cy="3416320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Il numero di casi favorevoli per ogni estrazione è:</a:t>
            </a:r>
          </a:p>
          <a:p>
            <a:pPr marL="342900" indent="-342900">
              <a:buAutoNum type="alphaLcParenR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        = 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-1)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-2)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-3)/24</a:t>
            </a:r>
          </a:p>
          <a:p>
            <a:pPr marL="342900" indent="-342900">
              <a:buAutoNum type="alphaLcParenR"/>
            </a:pP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arenR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               =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-1)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-2))/6</a:t>
            </a:r>
          </a:p>
          <a:p>
            <a:pPr marL="342900" indent="-342900">
              <a:buFontTx/>
              <a:buAutoNum type="alphaLcParenR"/>
            </a:pP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arenR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                      =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-1))/2</a:t>
            </a:r>
          </a:p>
          <a:p>
            <a:pPr marL="342900" indent="-342900">
              <a:buFontTx/>
              <a:buAutoNum type="alphaLcParenR"/>
            </a:pPr>
            <a:endParaRPr lang="it-IT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Tx/>
              <a:buAutoNum type="alphaLcParenR"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                                    =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sz="14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</a:t>
            </a:r>
          </a:p>
          <a:p>
            <a:pPr marL="342900" indent="-342900">
              <a:buFontTx/>
              <a:buAutoNum type="alphaLcParenR"/>
            </a:pPr>
            <a:endParaRPr lang="it-IT" b="1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/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 quattro prodotti devono essere uguali tra loro</a:t>
            </a:r>
          </a:p>
        </p:txBody>
      </p:sp>
      <p:pic>
        <p:nvPicPr>
          <p:cNvPr id="3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20072" y="3429000"/>
            <a:ext cx="428625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5" name="Picture 5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20072" y="3861048"/>
            <a:ext cx="1085850" cy="566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6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20072" y="4437112"/>
            <a:ext cx="1562100" cy="547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7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220072" y="4941168"/>
            <a:ext cx="2209800" cy="585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8" name="CasellaDiTesto 37"/>
          <p:cNvSpPr txBox="1"/>
          <p:nvPr/>
        </p:nvSpPr>
        <p:spPr>
          <a:xfrm>
            <a:off x="395536" y="2636912"/>
            <a:ext cx="3960440" cy="923330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Qual è il più piccolo numero che diviso per 4 dà resto 3,  diviso per 3 dà resto 2 e diviso per 2 da resto 1?</a:t>
            </a:r>
          </a:p>
        </p:txBody>
      </p:sp>
      <p:sp>
        <p:nvSpPr>
          <p:cNvPr id="39" name="CasellaDiTesto 38"/>
          <p:cNvSpPr txBox="1"/>
          <p:nvPr/>
        </p:nvSpPr>
        <p:spPr>
          <a:xfrm>
            <a:off x="395536" y="3717032"/>
            <a:ext cx="3960440" cy="923330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E’ il  m.c.m tra2, 3 e 4, diminuito di 1, cioè 11.  Da cui:</a:t>
            </a:r>
          </a:p>
          <a:p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21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=11   </a:t>
            </a:r>
            <a:r>
              <a:rPr lang="it-IT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=2   </a:t>
            </a:r>
            <a:r>
              <a:rPr lang="it-IT" b="1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=3   </a:t>
            </a:r>
            <a:r>
              <a:rPr lang="it-IT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=5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4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  <p:bldP spid="21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8" grpId="0" animBg="1"/>
      <p:bldP spid="3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4213" y="1125538"/>
            <a:ext cx="7772400" cy="1470025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mancia e gli scacchi</a:t>
            </a:r>
            <a:endParaRPr lang="it-IT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CasellaDiTesto 4"/>
          <p:cNvSpPr txBox="1"/>
          <p:nvPr/>
        </p:nvSpPr>
        <p:spPr>
          <a:xfrm>
            <a:off x="2339752" y="242088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Papà mi regali 10 Euro</a:t>
            </a:r>
            <a:r>
              <a:rPr lang="it-IT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”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1331640" y="4869160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Sapendo che Paolo, nel gioco degli scacchi è più debole del padre ma più forte della madre, quale sarà la sua scelta nell’ordine delle partite per avere la maggiore probabilità di guadagnarsi i 10 Euro?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CasellaDiTesto 5"/>
          <p:cNvSpPr txBox="1"/>
          <p:nvPr/>
        </p:nvSpPr>
        <p:spPr>
          <a:xfrm>
            <a:off x="1115616" y="2924944"/>
            <a:ext cx="66247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it-IT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No Paolo, devi guadagnarteli! Facciamo tre partite a scacchi, contro di me e contro tua madre. </a:t>
            </a:r>
          </a:p>
          <a:p>
            <a:r>
              <a:rPr lang="it-IT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Puoi scegliere l’ordine delle partite tra: padre-madre-padre oppure madre-padre-madre. </a:t>
            </a:r>
          </a:p>
          <a:p>
            <a:r>
              <a:rPr lang="it-IT" b="1" i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 vinci almeno due partite consecutive ti sarai guadagnato i 10 Euro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”.</a:t>
            </a:r>
            <a:endParaRPr lang="it-IT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olo 1"/>
          <p:cNvSpPr>
            <a:spLocks noGrp="1"/>
          </p:cNvSpPr>
          <p:nvPr>
            <p:ph type="ctrTitle"/>
          </p:nvPr>
        </p:nvSpPr>
        <p:spPr>
          <a:xfrm>
            <a:off x="683568" y="836712"/>
            <a:ext cx="7772400" cy="1151334"/>
          </a:xfrm>
        </p:spPr>
        <p:txBody>
          <a:bodyPr/>
          <a:lstStyle/>
          <a:p>
            <a:r>
              <a:rPr lang="it-IT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La mancia e gli scacchi</a:t>
            </a:r>
            <a:endParaRPr lang="it-IT" dirty="0" smtClean="0"/>
          </a:p>
        </p:txBody>
      </p:sp>
      <p:sp>
        <p:nvSpPr>
          <p:cNvPr id="4" name="CasellaDiTesto 3"/>
          <p:cNvSpPr txBox="1"/>
          <p:nvPr/>
        </p:nvSpPr>
        <p:spPr>
          <a:xfrm>
            <a:off x="611560" y="2348880"/>
            <a:ext cx="302433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Facciamo una simulazione.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Indichiamo con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la probabilità di vincere contro il padre e con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la probabilità di vincere contro la madre. Supponiamo che le due probabilità siano rispettivamente: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=0,20 e </a:t>
            </a:r>
            <a:r>
              <a:rPr lang="it-IT" b="1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=0,70.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totale di guadagnare 10 Euro è:</a:t>
            </a:r>
          </a:p>
        </p:txBody>
      </p:sp>
      <p:sp>
        <p:nvSpPr>
          <p:cNvPr id="6" name="CasellaDiTesto 5"/>
          <p:cNvSpPr txBox="1"/>
          <p:nvPr/>
        </p:nvSpPr>
        <p:spPr>
          <a:xfrm>
            <a:off x="4139952" y="2564904"/>
            <a:ext cx="3384376" cy="1477328"/>
          </a:xfrm>
          <a:prstGeom prst="rect">
            <a:avLst/>
          </a:prstGeom>
          <a:solidFill>
            <a:srgbClr val="FFCC99"/>
          </a:solidFill>
        </p:spPr>
        <p:txBody>
          <a:bodyPr wrap="square" rtlCol="0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Nel caso madre-padre-madre: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       = 0,7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0,7=0,098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(1-q) = 0,7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0,3 =0,042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(1-q)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 = 0,3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0,2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0,7 =0,042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totale è: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0,182</a:t>
            </a:r>
          </a:p>
        </p:txBody>
      </p:sp>
      <p:sp>
        <p:nvSpPr>
          <p:cNvPr id="5" name="Rettangolo 4"/>
          <p:cNvSpPr/>
          <p:nvPr/>
        </p:nvSpPr>
        <p:spPr>
          <a:xfrm>
            <a:off x="4067944" y="4437112"/>
            <a:ext cx="3384376" cy="1477328"/>
          </a:xfrm>
          <a:prstGeom prst="rect">
            <a:avLst/>
          </a:prstGeom>
          <a:solidFill>
            <a:srgbClr val="FFCC99"/>
          </a:solidFill>
        </p:spPr>
        <p:txBody>
          <a:bodyPr wrap="square">
            <a:spAutoFit/>
          </a:bodyPr>
          <a:lstStyle/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Nel caso padre-madre-padre: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   = 0,2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0,7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0,2 = 0,028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(1-p)   = 0,2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0,7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0,8 = 0,112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(1-p)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   = 0,8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0,7</a:t>
            </a:r>
            <a:r>
              <a:rPr lang="it-IT" sz="1200" dirty="0" smtClean="0">
                <a:latin typeface="Times New Roman" pitchFamily="18" charset="0"/>
                <a:cs typeface="Times New Roman" pitchFamily="18" charset="0"/>
              </a:rPr>
              <a:t>x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0,2 = 0,112</a:t>
            </a:r>
          </a:p>
          <a:p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La probabilità totale è: </a:t>
            </a:r>
            <a:r>
              <a:rPr lang="it-IT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0,252</a:t>
            </a:r>
          </a:p>
        </p:txBody>
      </p:sp>
      <p:sp>
        <p:nvSpPr>
          <p:cNvPr id="7" name="CasellaDiTesto 3"/>
          <p:cNvSpPr txBox="1">
            <a:spLocks noChangeArrowheads="1"/>
          </p:cNvSpPr>
          <p:nvPr/>
        </p:nvSpPr>
        <p:spPr bwMode="auto">
          <a:xfrm>
            <a:off x="5724525" y="6381750"/>
            <a:ext cx="2808288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it-IT" dirty="0">
                <a:latin typeface="Calibri" pitchFamily="34" charset="0"/>
              </a:rPr>
              <a:t>FRASCATI, </a:t>
            </a:r>
            <a:r>
              <a:rPr lang="it-IT" dirty="0" smtClean="0">
                <a:latin typeface="Calibri" pitchFamily="34" charset="0"/>
              </a:rPr>
              <a:t>16 </a:t>
            </a:r>
            <a:r>
              <a:rPr lang="it-IT" dirty="0">
                <a:latin typeface="Calibri" pitchFamily="34" charset="0"/>
              </a:rPr>
              <a:t>ottobre 2011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ema di Office">
  <a:themeElements>
    <a:clrScheme name="Astr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Loggia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arta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2787</TotalTime>
  <Words>4598</Words>
  <Application>Microsoft Office PowerPoint</Application>
  <PresentationFormat>On-screen Show (4:3)</PresentationFormat>
  <Paragraphs>956</Paragraphs>
  <Slides>44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Tema di Office</vt:lpstr>
      <vt:lpstr>La probabilità nei giochi matematici</vt:lpstr>
      <vt:lpstr>Slide 2</vt:lpstr>
      <vt:lpstr>Il triangolo ottusangolo</vt:lpstr>
      <vt:lpstr>Il triangolo ottusangolo</vt:lpstr>
      <vt:lpstr>Il triangolo ottusangolo</vt:lpstr>
      <vt:lpstr>Le sfere multicolori</vt:lpstr>
      <vt:lpstr>Le sfere multicolori</vt:lpstr>
      <vt:lpstr>La mancia e gli scacchi</vt:lpstr>
      <vt:lpstr>La mancia e gli scacchi</vt:lpstr>
      <vt:lpstr>4-La mancia e gli scacchi</vt:lpstr>
      <vt:lpstr>Il dado irregolare</vt:lpstr>
      <vt:lpstr>Il dado irregolare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La lettera attesa</vt:lpstr>
      <vt:lpstr>La lettera attesa</vt:lpstr>
      <vt:lpstr>QUADRATILANDIA</vt:lpstr>
      <vt:lpstr>QUADRATILANDIA</vt:lpstr>
      <vt:lpstr>Le scelte di Ali-Baba</vt:lpstr>
      <vt:lpstr>Le scelte di Ali-Baba</vt:lpstr>
      <vt:lpstr>Triangoli </vt:lpstr>
      <vt:lpstr>Divisori </vt:lpstr>
      <vt:lpstr>Slide 34</vt:lpstr>
      <vt:lpstr>Slide 35</vt:lpstr>
      <vt:lpstr>La data di compleanno</vt:lpstr>
      <vt:lpstr>Slide 37</vt:lpstr>
      <vt:lpstr>La suddivisione dei bastoni</vt:lpstr>
      <vt:lpstr>La suddivisione dei bastoni</vt:lpstr>
      <vt:lpstr>Slide 40</vt:lpstr>
      <vt:lpstr>Slide 41</vt:lpstr>
      <vt:lpstr>Slide 42</vt:lpstr>
      <vt:lpstr>Slide 43</vt:lpstr>
      <vt:lpstr>Slide 44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probabilità nei giochi matematici</dc:title>
  <dc:creator>nando</dc:creator>
  <cp:lastModifiedBy> </cp:lastModifiedBy>
  <cp:revision>245</cp:revision>
  <dcterms:created xsi:type="dcterms:W3CDTF">2011-09-30T15:41:14Z</dcterms:created>
  <dcterms:modified xsi:type="dcterms:W3CDTF">2011-10-18T10:44:47Z</dcterms:modified>
</cp:coreProperties>
</file>