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58" r:id="rId4"/>
    <p:sldId id="261" r:id="rId5"/>
    <p:sldId id="262" r:id="rId6"/>
    <p:sldId id="259" r:id="rId7"/>
    <p:sldId id="257" r:id="rId8"/>
    <p:sldId id="265" r:id="rId9"/>
    <p:sldId id="266" r:id="rId10"/>
    <p:sldId id="267" r:id="rId11"/>
    <p:sldId id="268" r:id="rId12"/>
    <p:sldId id="270" r:id="rId13"/>
    <p:sldId id="269" r:id="rId1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D3F72-0EDF-41D1-BEA1-DF5A842243AB}" type="datetimeFigureOut">
              <a:rPr lang="it-IT" smtClean="0"/>
              <a:pPr/>
              <a:t>26/04/2012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4C246-3168-4396-BA81-36D81784075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slow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D3F72-0EDF-41D1-BEA1-DF5A842243AB}" type="datetimeFigureOut">
              <a:rPr lang="it-IT" smtClean="0"/>
              <a:pPr/>
              <a:t>26/04/2012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4C246-3168-4396-BA81-36D81784075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slow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D3F72-0EDF-41D1-BEA1-DF5A842243AB}" type="datetimeFigureOut">
              <a:rPr lang="it-IT" smtClean="0"/>
              <a:pPr/>
              <a:t>26/04/2012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4C246-3168-4396-BA81-36D81784075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slow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D3F72-0EDF-41D1-BEA1-DF5A842243AB}" type="datetimeFigureOut">
              <a:rPr lang="it-IT" smtClean="0"/>
              <a:pPr/>
              <a:t>26/04/2012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4C246-3168-4396-BA81-36D81784075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slow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D3F72-0EDF-41D1-BEA1-DF5A842243AB}" type="datetimeFigureOut">
              <a:rPr lang="it-IT" smtClean="0"/>
              <a:pPr/>
              <a:t>26/04/2012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4C246-3168-4396-BA81-36D81784075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slow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D3F72-0EDF-41D1-BEA1-DF5A842243AB}" type="datetimeFigureOut">
              <a:rPr lang="it-IT" smtClean="0"/>
              <a:pPr/>
              <a:t>26/04/2012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4C246-3168-4396-BA81-36D81784075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slow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D3F72-0EDF-41D1-BEA1-DF5A842243AB}" type="datetimeFigureOut">
              <a:rPr lang="it-IT" smtClean="0"/>
              <a:pPr/>
              <a:t>26/04/2012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4C246-3168-4396-BA81-36D81784075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slow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D3F72-0EDF-41D1-BEA1-DF5A842243AB}" type="datetimeFigureOut">
              <a:rPr lang="it-IT" smtClean="0"/>
              <a:pPr/>
              <a:t>26/04/2012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4C246-3168-4396-BA81-36D81784075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slow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D3F72-0EDF-41D1-BEA1-DF5A842243AB}" type="datetimeFigureOut">
              <a:rPr lang="it-IT" smtClean="0"/>
              <a:pPr/>
              <a:t>26/04/2012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4C246-3168-4396-BA81-36D81784075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slow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D3F72-0EDF-41D1-BEA1-DF5A842243AB}" type="datetimeFigureOut">
              <a:rPr lang="it-IT" smtClean="0"/>
              <a:pPr/>
              <a:t>26/04/2012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4C246-3168-4396-BA81-36D81784075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slow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D3F72-0EDF-41D1-BEA1-DF5A842243AB}" type="datetimeFigureOut">
              <a:rPr lang="it-IT" smtClean="0"/>
              <a:pPr/>
              <a:t>26/04/2012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4C246-3168-4396-BA81-36D81784075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slow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22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D3F72-0EDF-41D1-BEA1-DF5A842243AB}" type="datetimeFigureOut">
              <a:rPr lang="it-IT" smtClean="0"/>
              <a:pPr/>
              <a:t>26/04/2012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4C246-3168-4396-BA81-36D81784075D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random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55576" y="332657"/>
            <a:ext cx="7772400" cy="936103"/>
          </a:xfrm>
        </p:spPr>
        <p:txBody>
          <a:bodyPr/>
          <a:lstStyle/>
          <a:p>
            <a:r>
              <a:rPr lang="it-IT" b="1" dirty="0" smtClean="0">
                <a:solidFill>
                  <a:schemeClr val="tx1"/>
                </a:solidFill>
              </a:rPr>
              <a:t>INDICAZIONI BIBLIOGRAFICHE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23528" y="1412776"/>
            <a:ext cx="8640960" cy="5040560"/>
          </a:xfrm>
        </p:spPr>
        <p:txBody>
          <a:bodyPr>
            <a:normAutofit fontScale="77500" lnSpcReduction="20000"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it-IT" b="1" dirty="0" smtClean="0">
                <a:solidFill>
                  <a:schemeClr val="tx1"/>
                </a:solidFill>
              </a:rPr>
              <a:t>U</a:t>
            </a:r>
            <a:r>
              <a:rPr lang="it-IT" b="1" dirty="0">
                <a:solidFill>
                  <a:schemeClr val="tx1"/>
                </a:solidFill>
              </a:rPr>
              <a:t>. </a:t>
            </a:r>
            <a:r>
              <a:rPr lang="it-IT" b="1" dirty="0" err="1">
                <a:solidFill>
                  <a:schemeClr val="tx1"/>
                </a:solidFill>
              </a:rPr>
              <a:t>Bottazzini</a:t>
            </a:r>
            <a:r>
              <a:rPr lang="it-IT" b="1" dirty="0">
                <a:solidFill>
                  <a:schemeClr val="tx1"/>
                </a:solidFill>
              </a:rPr>
              <a:t>, Il flauto di </a:t>
            </a:r>
            <a:r>
              <a:rPr lang="it-IT" b="1" dirty="0" err="1">
                <a:solidFill>
                  <a:schemeClr val="tx1"/>
                </a:solidFill>
              </a:rPr>
              <a:t>Hilbert</a:t>
            </a:r>
            <a:r>
              <a:rPr lang="it-IT" b="1" dirty="0">
                <a:solidFill>
                  <a:schemeClr val="tx1"/>
                </a:solidFill>
              </a:rPr>
              <a:t>, UTET, Torino, </a:t>
            </a:r>
            <a:r>
              <a:rPr lang="it-IT" b="1" dirty="0" smtClean="0">
                <a:solidFill>
                  <a:schemeClr val="tx1"/>
                </a:solidFill>
              </a:rPr>
              <a:t>2003</a:t>
            </a:r>
            <a:br>
              <a:rPr lang="it-IT" b="1" dirty="0" smtClean="0">
                <a:solidFill>
                  <a:schemeClr val="tx1"/>
                </a:solidFill>
              </a:rPr>
            </a:br>
            <a:endParaRPr lang="it-IT" b="1" dirty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it-IT" b="1" dirty="0">
                <a:solidFill>
                  <a:schemeClr val="tx1"/>
                </a:solidFill>
              </a:rPr>
              <a:t> </a:t>
            </a:r>
            <a:r>
              <a:rPr lang="it-IT" b="1" dirty="0" smtClean="0">
                <a:solidFill>
                  <a:schemeClr val="tx1"/>
                </a:solidFill>
              </a:rPr>
              <a:t>C</a:t>
            </a:r>
            <a:r>
              <a:rPr lang="it-IT" b="1" dirty="0">
                <a:solidFill>
                  <a:schemeClr val="tx1"/>
                </a:solidFill>
              </a:rPr>
              <a:t>. </a:t>
            </a:r>
            <a:r>
              <a:rPr lang="it-IT" b="1" dirty="0" err="1">
                <a:solidFill>
                  <a:schemeClr val="tx1"/>
                </a:solidFill>
              </a:rPr>
              <a:t>Boyer</a:t>
            </a:r>
            <a:r>
              <a:rPr lang="it-IT" b="1" dirty="0">
                <a:solidFill>
                  <a:schemeClr val="tx1"/>
                </a:solidFill>
              </a:rPr>
              <a:t>, Storia della matematica, Mondadori, Milano, </a:t>
            </a:r>
            <a:r>
              <a:rPr lang="it-IT" b="1" dirty="0" smtClean="0">
                <a:solidFill>
                  <a:schemeClr val="tx1"/>
                </a:solidFill>
              </a:rPr>
              <a:t>1990</a:t>
            </a:r>
            <a:br>
              <a:rPr lang="it-IT" b="1" dirty="0" smtClean="0">
                <a:solidFill>
                  <a:schemeClr val="tx1"/>
                </a:solidFill>
              </a:rPr>
            </a:br>
            <a:r>
              <a:rPr lang="it-IT" b="1" dirty="0">
                <a:solidFill>
                  <a:schemeClr val="tx1"/>
                </a:solidFill>
              </a:rPr>
              <a:t> </a:t>
            </a:r>
          </a:p>
          <a:p>
            <a:pPr marL="514350" indent="-514350" algn="l">
              <a:buFont typeface="+mj-lt"/>
              <a:buAutoNum type="arabicPeriod"/>
            </a:pPr>
            <a:r>
              <a:rPr lang="it-IT" b="1" dirty="0">
                <a:solidFill>
                  <a:schemeClr val="tx1"/>
                </a:solidFill>
              </a:rPr>
              <a:t>C. </a:t>
            </a:r>
            <a:r>
              <a:rPr lang="it-IT" b="1" dirty="0" err="1">
                <a:solidFill>
                  <a:schemeClr val="tx1"/>
                </a:solidFill>
              </a:rPr>
              <a:t>Boyer</a:t>
            </a:r>
            <a:r>
              <a:rPr lang="it-IT" b="1" dirty="0">
                <a:solidFill>
                  <a:schemeClr val="tx1"/>
                </a:solidFill>
              </a:rPr>
              <a:t>, Storia del calcolo, Bruno Mondadori, Milano, </a:t>
            </a:r>
            <a:r>
              <a:rPr lang="it-IT" b="1" dirty="0" smtClean="0">
                <a:solidFill>
                  <a:schemeClr val="tx1"/>
                </a:solidFill>
              </a:rPr>
              <a:t>2007</a:t>
            </a:r>
            <a:br>
              <a:rPr lang="it-IT" b="1" dirty="0" smtClean="0">
                <a:solidFill>
                  <a:schemeClr val="tx1"/>
                </a:solidFill>
              </a:rPr>
            </a:br>
            <a:r>
              <a:rPr lang="it-IT" b="1" dirty="0">
                <a:solidFill>
                  <a:schemeClr val="tx1"/>
                </a:solidFill>
              </a:rPr>
              <a:t> </a:t>
            </a:r>
          </a:p>
          <a:p>
            <a:pPr marL="514350" indent="-514350" algn="l">
              <a:buFont typeface="+mj-lt"/>
              <a:buAutoNum type="arabicPeriod"/>
            </a:pPr>
            <a:r>
              <a:rPr lang="it-IT" b="1" dirty="0">
                <a:solidFill>
                  <a:schemeClr val="tx1"/>
                </a:solidFill>
              </a:rPr>
              <a:t>G. </a:t>
            </a:r>
            <a:r>
              <a:rPr lang="it-IT" b="1" dirty="0" err="1">
                <a:solidFill>
                  <a:schemeClr val="tx1"/>
                </a:solidFill>
              </a:rPr>
              <a:t>Castelnuovo</a:t>
            </a:r>
            <a:r>
              <a:rPr lang="it-IT" b="1" dirty="0">
                <a:solidFill>
                  <a:schemeClr val="tx1"/>
                </a:solidFill>
              </a:rPr>
              <a:t>, Le origini del calcolo infinitesimale nell'era moderna, Feltrinelli, Milano, </a:t>
            </a:r>
            <a:r>
              <a:rPr lang="it-IT" b="1" dirty="0" smtClean="0">
                <a:solidFill>
                  <a:schemeClr val="tx1"/>
                </a:solidFill>
              </a:rPr>
              <a:t>1962</a:t>
            </a:r>
            <a:br>
              <a:rPr lang="it-IT" b="1" dirty="0" smtClean="0">
                <a:solidFill>
                  <a:schemeClr val="tx1"/>
                </a:solidFill>
              </a:rPr>
            </a:br>
            <a:r>
              <a:rPr lang="it-IT" b="1" dirty="0">
                <a:solidFill>
                  <a:schemeClr val="tx1"/>
                </a:solidFill>
              </a:rPr>
              <a:t> </a:t>
            </a:r>
          </a:p>
          <a:p>
            <a:pPr marL="514350" indent="-514350" algn="l">
              <a:buFont typeface="+mj-lt"/>
              <a:buAutoNum type="arabicPeriod"/>
            </a:pPr>
            <a:r>
              <a:rPr lang="it-IT" b="1" dirty="0">
                <a:solidFill>
                  <a:schemeClr val="tx1"/>
                </a:solidFill>
              </a:rPr>
              <a:t>R. Hall, Filosofi in guerra, Il Mulino, Bologna, </a:t>
            </a:r>
            <a:r>
              <a:rPr lang="it-IT" b="1" dirty="0" smtClean="0">
                <a:solidFill>
                  <a:schemeClr val="tx1"/>
                </a:solidFill>
              </a:rPr>
              <a:t>1982</a:t>
            </a:r>
            <a:br>
              <a:rPr lang="it-IT" b="1" dirty="0" smtClean="0">
                <a:solidFill>
                  <a:schemeClr val="tx1"/>
                </a:solidFill>
              </a:rPr>
            </a:br>
            <a:r>
              <a:rPr lang="it-IT" b="1" dirty="0">
                <a:solidFill>
                  <a:schemeClr val="tx1"/>
                </a:solidFill>
              </a:rPr>
              <a:t> </a:t>
            </a:r>
          </a:p>
          <a:p>
            <a:pPr marL="514350" indent="-514350" algn="l">
              <a:buFont typeface="+mj-lt"/>
              <a:buAutoNum type="arabicPeriod"/>
            </a:pPr>
            <a:r>
              <a:rPr lang="it-IT" b="1" dirty="0">
                <a:solidFill>
                  <a:schemeClr val="tx1"/>
                </a:solidFill>
              </a:rPr>
              <a:t>M. </a:t>
            </a:r>
            <a:r>
              <a:rPr lang="it-IT" b="1" dirty="0" err="1">
                <a:solidFill>
                  <a:schemeClr val="tx1"/>
                </a:solidFill>
              </a:rPr>
              <a:t>Kline</a:t>
            </a:r>
            <a:r>
              <a:rPr lang="it-IT" b="1" dirty="0">
                <a:solidFill>
                  <a:schemeClr val="tx1"/>
                </a:solidFill>
              </a:rPr>
              <a:t>, Storia del pensiero matematico, I-II , Einaudi, Torino, 1991 </a:t>
            </a:r>
          </a:p>
          <a:p>
            <a:endParaRPr lang="it-IT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it-IT" b="1" dirty="0" smtClean="0"/>
              <a:t>George </a:t>
            </a:r>
            <a:r>
              <a:rPr lang="it-IT" b="1" dirty="0" err="1" smtClean="0"/>
              <a:t>Berkeley</a:t>
            </a:r>
            <a:r>
              <a:rPr lang="it-IT" b="1" dirty="0" smtClean="0"/>
              <a:t> (“The </a:t>
            </a:r>
            <a:r>
              <a:rPr lang="it-IT" b="1" dirty="0" err="1" smtClean="0"/>
              <a:t>Analyst</a:t>
            </a:r>
            <a:r>
              <a:rPr lang="it-IT" b="1" dirty="0" smtClean="0"/>
              <a:t>”,1734)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24744"/>
            <a:ext cx="5698976" cy="525658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it-IT" i="1" dirty="0" smtClean="0"/>
              <a:t>Sebbene </a:t>
            </a:r>
            <a:r>
              <a:rPr lang="it-IT" i="1" dirty="0"/>
              <a:t>io sia uno sconosciuto per la sua persona, tuttavia io non sono, signore, ignaro della reputazione che lei ha acquisito in quel ramo del sapere che è il suo peculiare studio; e neppure dell’autorità che lei perciò assume in cose estranee alla sua professione; e neppure all’abuso che lei, e troppi altri della stessa specie, siete noti fare dell’uso di tale indebita autorità, per indurre in errore persone sconsiderate in argomenti della più alta importanza, e delle quali cose la vostra conoscenza matematica non può in alcun modo qualificarvi come giudici competenti</a:t>
            </a:r>
            <a:r>
              <a:rPr lang="it-IT" dirty="0"/>
              <a:t>.</a:t>
            </a:r>
          </a:p>
          <a:p>
            <a:endParaRPr lang="it-IT" dirty="0"/>
          </a:p>
        </p:txBody>
      </p:sp>
      <p:pic>
        <p:nvPicPr>
          <p:cNvPr id="4" name="Immagine 3" descr="berkele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76968" y="1340768"/>
            <a:ext cx="2780538" cy="3816424"/>
          </a:xfrm>
          <a:prstGeom prst="rect">
            <a:avLst/>
          </a:prstGeom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332656"/>
            <a:ext cx="6336704" cy="57606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i="1" dirty="0" smtClean="0"/>
              <a:t>Nonostante la vostra peculiare abilità nelle vostre rispettive arti, potreste analogamente essere incompetente nel decidere sulla logica, o sulla metafisica, o sull’etica, o sulla religione. E questo sarebbe vero anche ammettendo che voi comprendiate i vostri propri principi e possiate dimostrarli.</a:t>
            </a:r>
            <a:endParaRPr lang="it-IT" dirty="0" smtClean="0"/>
          </a:p>
        </p:txBody>
      </p:sp>
      <p:pic>
        <p:nvPicPr>
          <p:cNvPr id="4" name="Immagine 3" descr="berkeley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2060848"/>
            <a:ext cx="2036590" cy="2880320"/>
          </a:xfrm>
          <a:prstGeom prst="rect">
            <a:avLst/>
          </a:prstGeom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620688"/>
            <a:ext cx="8363272" cy="5505475"/>
          </a:xfrm>
        </p:spPr>
        <p:txBody>
          <a:bodyPr>
            <a:normAutofit/>
          </a:bodyPr>
          <a:lstStyle/>
          <a:p>
            <a:r>
              <a:rPr lang="it-IT" i="1" dirty="0" smtClean="0"/>
              <a:t>Considerando le varie arti e marchingegni usati dal grande autore del metodo delle flussioni; sotto quante luci egli ha posto le sue flussioni; e in quanti modi differenti egli ha tentato di dimostrare lo stesso punto; uno sarebbe portato a pensare che egli stesso sia in dubbio circa la giustezza delle sue dimostrazioni, e che non sia sufficientemente compiaciuto di nessuna nozione  tanto da aderirvi fermamente</a:t>
            </a:r>
            <a:r>
              <a:rPr lang="it-IT" dirty="0" smtClean="0"/>
              <a:t>.</a:t>
            </a:r>
          </a:p>
          <a:p>
            <a:endParaRPr lang="it-IT" dirty="0"/>
          </a:p>
        </p:txBody>
      </p:sp>
    </p:spTree>
  </p:cSld>
  <p:clrMapOvr>
    <a:masterClrMapping/>
  </p:clrMapOvr>
  <p:transition spd="slow">
    <p:rand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332656"/>
            <a:ext cx="8291264" cy="6192688"/>
          </a:xfrm>
        </p:spPr>
        <p:txBody>
          <a:bodyPr>
            <a:normAutofit fontScale="77500" lnSpcReduction="20000"/>
          </a:bodyPr>
          <a:lstStyle/>
          <a:p>
            <a:r>
              <a:rPr lang="it-IT" i="1" dirty="0" smtClean="0"/>
              <a:t>Se noi rimuoviamo il velo e guardiamo al di sotto, se, a parte le espressioni, ci poniamo a considerare attentamente le cose che sono supposte essere così espresse o denotate, noi scopriremo molti vuoti, oscurità e confusioni; o meglio, se non mi sbaglio, esplicite impossibilità e contraddizioni.</a:t>
            </a:r>
            <a:endParaRPr lang="it-IT" dirty="0" smtClean="0"/>
          </a:p>
          <a:p>
            <a:pPr>
              <a:buNone/>
            </a:pPr>
            <a:r>
              <a:rPr lang="it-IT" i="1" dirty="0" smtClean="0"/>
              <a:t> </a:t>
            </a:r>
            <a:endParaRPr lang="it-IT" dirty="0" smtClean="0"/>
          </a:p>
          <a:p>
            <a:r>
              <a:rPr lang="it-IT" i="1" dirty="0" smtClean="0"/>
              <a:t>Colui che può assimilare una seconda o terza flussione, una seconda o terza differenza, non dovrebbe, mi pare, essere schizzinoso nei riguardi di alcun punto circa la Divinità.</a:t>
            </a:r>
            <a:endParaRPr lang="it-IT" dirty="0" smtClean="0"/>
          </a:p>
          <a:p>
            <a:pPr>
              <a:buNone/>
            </a:pPr>
            <a:r>
              <a:rPr lang="it-IT" dirty="0" smtClean="0"/>
              <a:t> </a:t>
            </a:r>
          </a:p>
          <a:p>
            <a:r>
              <a:rPr lang="it-IT" i="1" dirty="0" smtClean="0"/>
              <a:t>Non è difficile immaginare che tali suoi discepoli possono, per salvarsi dai disordini del pensiero, essere propensi a confondere l’utilità di una regola con la certezza di una verità, e accettare l’una per l’altra; specialmente se essi sono uomini abituati più a calcolare che a pensare; seri più per andare veloci e lontano, che solleciti nel partire consapevoli e vedere distintamente la loro strada.</a:t>
            </a:r>
            <a:endParaRPr lang="it-IT" dirty="0" smtClean="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988840"/>
            <a:ext cx="7272807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188640"/>
            <a:ext cx="3705225" cy="172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15616" y="188640"/>
            <a:ext cx="7581528" cy="504056"/>
          </a:xfrm>
        </p:spPr>
        <p:txBody>
          <a:bodyPr>
            <a:normAutofit fontScale="90000"/>
          </a:bodyPr>
          <a:lstStyle/>
          <a:p>
            <a:r>
              <a:rPr lang="it-IT" b="1" dirty="0" smtClean="0"/>
              <a:t>ISAAC NEWTON (1642 – 1727</a:t>
            </a:r>
            <a:r>
              <a:rPr lang="it-IT" dirty="0" smtClean="0"/>
              <a:t>)</a:t>
            </a:r>
            <a:endParaRPr lang="it-IT" dirty="0"/>
          </a:p>
        </p:txBody>
      </p:sp>
      <p:pic>
        <p:nvPicPr>
          <p:cNvPr id="4" name="Immagine 3" descr="IsaacNewton0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764704"/>
            <a:ext cx="8496943" cy="5760640"/>
          </a:xfrm>
          <a:prstGeom prst="rect">
            <a:avLst/>
          </a:prstGeom>
        </p:spPr>
      </p:pic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2276872"/>
            <a:ext cx="8568952" cy="439248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t-IT" dirty="0" smtClean="0">
                <a:solidFill>
                  <a:srgbClr val="FFFF00"/>
                </a:solidFill>
              </a:rPr>
              <a:t>Isaac </a:t>
            </a:r>
            <a:r>
              <a:rPr lang="it-IT" dirty="0">
                <a:solidFill>
                  <a:srgbClr val="FFFF00"/>
                </a:solidFill>
              </a:rPr>
              <a:t>Newton era nato il 25 dicembre 1642, proprio il giorno della morte di Galileo (lui morirà a 85 anni, nel 1727). La sua carriera matematica comincia nel 1661 quando entra al </a:t>
            </a:r>
            <a:r>
              <a:rPr lang="it-IT" i="1" dirty="0" err="1">
                <a:solidFill>
                  <a:srgbClr val="FFFF00"/>
                </a:solidFill>
              </a:rPr>
              <a:t>Trinity</a:t>
            </a:r>
            <a:r>
              <a:rPr lang="it-IT" i="1" dirty="0">
                <a:solidFill>
                  <a:srgbClr val="FFFF00"/>
                </a:solidFill>
              </a:rPr>
              <a:t> College</a:t>
            </a:r>
            <a:r>
              <a:rPr lang="it-IT" dirty="0">
                <a:solidFill>
                  <a:srgbClr val="FFFF00"/>
                </a:solidFill>
              </a:rPr>
              <a:t> di Cambridge per intraprendere gli studi scientifici. Poco dopo, nell’area attorno a Londra, si diffonde però quella peste che nella sola estate del ’65 avrebbe mietuto più di 30.000 vittime e Newton per il biennio ’65-’66 torna a casa dove pone appunto le basi dell’Analisi </a:t>
            </a:r>
            <a:r>
              <a:rPr lang="it-IT" dirty="0" smtClean="0">
                <a:solidFill>
                  <a:srgbClr val="FFFF00"/>
                </a:solidFill>
              </a:rPr>
              <a:t>infinitesimale</a:t>
            </a:r>
            <a:endParaRPr lang="it-IT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4690864" cy="572149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it-IT" dirty="0" smtClean="0"/>
              <a:t>In un decennio scriverà il </a:t>
            </a:r>
            <a:r>
              <a:rPr lang="it-IT" i="1" dirty="0" smtClean="0"/>
              <a:t>De </a:t>
            </a:r>
            <a:r>
              <a:rPr lang="it-IT" i="1" dirty="0" err="1" smtClean="0"/>
              <a:t>Analysi</a:t>
            </a:r>
            <a:r>
              <a:rPr lang="it-IT" dirty="0" smtClean="0"/>
              <a:t> </a:t>
            </a:r>
            <a:r>
              <a:rPr lang="it-IT" i="1" dirty="0" smtClean="0"/>
              <a:t>per </a:t>
            </a:r>
            <a:r>
              <a:rPr lang="it-IT" i="1" dirty="0" err="1" smtClean="0"/>
              <a:t>aequationes</a:t>
            </a:r>
            <a:r>
              <a:rPr lang="it-IT" i="1" dirty="0" smtClean="0"/>
              <a:t> numero </a:t>
            </a:r>
            <a:r>
              <a:rPr lang="it-IT" i="1" dirty="0" err="1" smtClean="0"/>
              <a:t>terminorum</a:t>
            </a:r>
            <a:r>
              <a:rPr lang="it-IT" i="1" dirty="0" smtClean="0"/>
              <a:t> </a:t>
            </a:r>
            <a:r>
              <a:rPr lang="it-IT" i="1" dirty="0" err="1" smtClean="0"/>
              <a:t>infinitas</a:t>
            </a:r>
            <a:r>
              <a:rPr lang="it-IT" dirty="0" smtClean="0"/>
              <a:t> (1669), il </a:t>
            </a:r>
            <a:r>
              <a:rPr lang="it-IT" i="1" dirty="0" err="1" smtClean="0"/>
              <a:t>Methodus</a:t>
            </a:r>
            <a:r>
              <a:rPr lang="it-IT" i="1" dirty="0" smtClean="0"/>
              <a:t> </a:t>
            </a:r>
            <a:r>
              <a:rPr lang="it-IT" i="1" dirty="0" err="1" smtClean="0"/>
              <a:t>fluxionum</a:t>
            </a:r>
            <a:r>
              <a:rPr lang="it-IT" i="1" dirty="0" smtClean="0"/>
              <a:t> </a:t>
            </a:r>
            <a:r>
              <a:rPr lang="it-IT" i="1" dirty="0" err="1" smtClean="0"/>
              <a:t>et</a:t>
            </a:r>
            <a:r>
              <a:rPr lang="it-IT" i="1" dirty="0" smtClean="0"/>
              <a:t> </a:t>
            </a:r>
            <a:r>
              <a:rPr lang="it-IT" i="1" dirty="0" err="1" smtClean="0"/>
              <a:t>serierum</a:t>
            </a:r>
            <a:r>
              <a:rPr lang="it-IT" i="1" dirty="0" smtClean="0"/>
              <a:t> </a:t>
            </a:r>
            <a:r>
              <a:rPr lang="it-IT" i="1" dirty="0" err="1" smtClean="0"/>
              <a:t>infinitarum</a:t>
            </a:r>
            <a:r>
              <a:rPr lang="it-IT" dirty="0" smtClean="0"/>
              <a:t> (1671) e il </a:t>
            </a:r>
            <a:r>
              <a:rPr lang="it-IT" i="1" dirty="0" err="1" smtClean="0"/>
              <a:t>Tractatus</a:t>
            </a:r>
            <a:r>
              <a:rPr lang="it-IT" i="1" dirty="0" smtClean="0"/>
              <a:t> de quadratura </a:t>
            </a:r>
            <a:r>
              <a:rPr lang="it-IT" i="1" dirty="0" err="1" smtClean="0"/>
              <a:t>curvarum</a:t>
            </a:r>
            <a:r>
              <a:rPr lang="it-IT" dirty="0" smtClean="0"/>
              <a:t> (1676). Peccato che ne rinvii la pubblicazione di almeno un trentennio per colpa di un carattere che teme  oltremodo le critiche  e non le sopporta assolutamente</a:t>
            </a:r>
            <a:endParaRPr lang="it-IT" dirty="0"/>
          </a:p>
        </p:txBody>
      </p:sp>
      <p:pic>
        <p:nvPicPr>
          <p:cNvPr id="5" name="Immagine 4" descr="IsaacNewton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4048" y="1196752"/>
            <a:ext cx="3970170" cy="4032448"/>
          </a:xfrm>
          <a:prstGeom prst="rect">
            <a:avLst/>
          </a:prstGeom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260648"/>
            <a:ext cx="5544616" cy="61926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dirty="0" smtClean="0"/>
              <a:t>La prima edizione dei fondamentali </a:t>
            </a:r>
            <a:r>
              <a:rPr lang="it-IT" i="1" dirty="0" err="1" smtClean="0"/>
              <a:t>Philosophiae</a:t>
            </a:r>
            <a:r>
              <a:rPr lang="it-IT" i="1" dirty="0" smtClean="0"/>
              <a:t> </a:t>
            </a:r>
            <a:r>
              <a:rPr lang="it-IT" i="1" dirty="0" err="1" smtClean="0"/>
              <a:t>naturalis</a:t>
            </a:r>
            <a:r>
              <a:rPr lang="it-IT" i="1" dirty="0" smtClean="0"/>
              <a:t> Principia </a:t>
            </a:r>
            <a:r>
              <a:rPr lang="it-IT" i="1" dirty="0" err="1" smtClean="0"/>
              <a:t>Mathematica</a:t>
            </a:r>
            <a:r>
              <a:rPr lang="it-IT" dirty="0" smtClean="0"/>
              <a:t> sarà pubblicata nel 1687, ma la loro ispirazione e prima redazione risalgono sempre al biennio della peste londinese. </a:t>
            </a:r>
            <a:endParaRPr lang="it-IT" dirty="0"/>
          </a:p>
        </p:txBody>
      </p:sp>
      <p:pic>
        <p:nvPicPr>
          <p:cNvPr id="4" name="Immagine 3" descr="IsaacNewton0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96136" y="1772816"/>
            <a:ext cx="3168010" cy="3698652"/>
          </a:xfrm>
          <a:prstGeom prst="rect">
            <a:avLst/>
          </a:prstGeom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404664"/>
            <a:ext cx="8291264" cy="572149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it-IT" dirty="0" smtClean="0"/>
              <a:t>Newton torna a Cambridge nel 1667 e qui viene presto nominato </a:t>
            </a:r>
            <a:r>
              <a:rPr lang="it-IT" i="1" dirty="0" err="1" smtClean="0"/>
              <a:t>fellow</a:t>
            </a:r>
            <a:r>
              <a:rPr lang="it-IT" dirty="0" smtClean="0"/>
              <a:t> del </a:t>
            </a:r>
            <a:r>
              <a:rPr lang="it-IT" i="1" dirty="0" err="1" smtClean="0"/>
              <a:t>Trinity</a:t>
            </a:r>
            <a:r>
              <a:rPr lang="it-IT" i="1" dirty="0" smtClean="0"/>
              <a:t> College,</a:t>
            </a:r>
            <a:r>
              <a:rPr lang="it-IT" dirty="0" smtClean="0"/>
              <a:t> per diventare professore </a:t>
            </a:r>
            <a:r>
              <a:rPr lang="it-IT" dirty="0" err="1" smtClean="0"/>
              <a:t>lucasiano</a:t>
            </a:r>
            <a:r>
              <a:rPr lang="it-IT" dirty="0" smtClean="0"/>
              <a:t> di Matematica alla morte di Isaac </a:t>
            </a:r>
            <a:r>
              <a:rPr lang="it-IT" dirty="0" err="1" smtClean="0"/>
              <a:t>Barrow</a:t>
            </a:r>
            <a:r>
              <a:rPr lang="it-IT" dirty="0" smtClean="0"/>
              <a:t>. Ai doveri della cattedra e agli impegni della ricerca  accompagna  un’importante attività politica, iniziata come strenuo difensore dell’autonomia dell’Università nei confronti del re Giacomo II Stuart e proseguita come deputato al Parlamento  in rappresentanza dell’Università di Cambridge. Terminato questo mandato e superato un forte esaurimento nervoso, nel 1695 Newton assume il posto di governatore della Zecca di Londra. </a:t>
            </a:r>
          </a:p>
          <a:p>
            <a:pPr>
              <a:buNone/>
            </a:pPr>
            <a:r>
              <a:rPr lang="it-IT" dirty="0" smtClean="0"/>
              <a:t>Nel 1703 sarà nominato presidente della </a:t>
            </a:r>
            <a:r>
              <a:rPr lang="it-IT" i="1" dirty="0" err="1" smtClean="0"/>
              <a:t>Royal</a:t>
            </a:r>
            <a:r>
              <a:rPr lang="it-IT" i="1" dirty="0" smtClean="0"/>
              <a:t> Society </a:t>
            </a:r>
            <a:r>
              <a:rPr lang="it-IT" dirty="0" smtClean="0"/>
              <a:t> e poi insignito del titolo di baronetto. 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260648"/>
            <a:ext cx="5760640" cy="586551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t-IT" b="1" dirty="0"/>
              <a:t>Newton (dai "Principia ") :</a:t>
            </a:r>
            <a:endParaRPr lang="it-IT" dirty="0"/>
          </a:p>
          <a:p>
            <a:pPr>
              <a:buNone/>
            </a:pPr>
            <a:r>
              <a:rPr lang="it-IT" b="1" dirty="0"/>
              <a:t/>
            </a:r>
            <a:br>
              <a:rPr lang="it-IT" b="1" dirty="0"/>
            </a:br>
            <a:r>
              <a:rPr lang="it-IT" dirty="0"/>
              <a:t>Le ultime ragioni in cui le quantità si annullano non sono, a rigore, rapporti di quantità ultime ma limiti a cui i rapporti di queste quantità , diminuendo senza limite, si avvicinano e che, anche se possono giungervi più vicino di qualsiasi differenza data, non possono mai </a:t>
            </a:r>
            <a:r>
              <a:rPr lang="it-IT" dirty="0" err="1"/>
              <a:t>nè</a:t>
            </a:r>
            <a:r>
              <a:rPr lang="it-IT" dirty="0"/>
              <a:t> oltrepassare </a:t>
            </a:r>
            <a:r>
              <a:rPr lang="it-IT" dirty="0" err="1"/>
              <a:t>nè</a:t>
            </a:r>
            <a:r>
              <a:rPr lang="it-IT" dirty="0"/>
              <a:t> raggiungere prima che le quantità siano diminuite indefinitamente. </a:t>
            </a:r>
          </a:p>
        </p:txBody>
      </p:sp>
      <p:pic>
        <p:nvPicPr>
          <p:cNvPr id="4" name="Immagine 3" descr="IsaacNewton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1412776"/>
            <a:ext cx="2540000" cy="3492500"/>
          </a:xfrm>
          <a:prstGeom prst="rect">
            <a:avLst/>
          </a:prstGeom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 dirty="0" err="1" smtClean="0"/>
              <a:t>Gottfried</a:t>
            </a:r>
            <a:r>
              <a:rPr lang="it-IT" b="1" dirty="0" smtClean="0"/>
              <a:t> </a:t>
            </a:r>
            <a:r>
              <a:rPr lang="it-IT" b="1" dirty="0" err="1" smtClean="0"/>
              <a:t>Leibniz</a:t>
            </a:r>
            <a:r>
              <a:rPr lang="it-IT" b="1" dirty="0" smtClean="0"/>
              <a:t> </a:t>
            </a:r>
            <a:r>
              <a:rPr lang="it-IT" b="1" dirty="0" smtClean="0"/>
              <a:t>(1646-1716)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268760"/>
            <a:ext cx="3960440" cy="5256584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it-IT" dirty="0" smtClean="0"/>
              <a:t>Per </a:t>
            </a:r>
            <a:r>
              <a:rPr lang="it-IT" dirty="0" err="1"/>
              <a:t>Leibniz</a:t>
            </a:r>
            <a:r>
              <a:rPr lang="it-IT" dirty="0"/>
              <a:t> quella di matematico non è affatto un’occupazione esclusiva: è  anche fisico, storico e filosofo, né si concede molte pause nell’intensa attività politica e diplomatica che </a:t>
            </a:r>
            <a:r>
              <a:rPr lang="it-IT" dirty="0" smtClean="0"/>
              <a:t>svolge</a:t>
            </a:r>
            <a:endParaRPr lang="it-IT" dirty="0"/>
          </a:p>
        </p:txBody>
      </p:sp>
      <p:pic>
        <p:nvPicPr>
          <p:cNvPr id="4" name="Immagine 3" descr="Leibniz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4008" y="1196752"/>
            <a:ext cx="4013200" cy="5080000"/>
          </a:xfrm>
          <a:prstGeom prst="rect">
            <a:avLst/>
          </a:prstGeom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476672"/>
            <a:ext cx="8496944" cy="612068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it-IT" dirty="0" smtClean="0"/>
              <a:t>. I riconoscimenti ottenuti – nel 1699 viene nominato membro dell’Accademia delle Scienze di Parigi, nel 1700 presidente perpetuo dell’Accademia di Berlino, nel 1711 consigliere segreto dello zar Pietro I  -  documentano la considerazione in cui era tenuto quale esponente più rappresentativo della nuova cultura germanica. </a:t>
            </a:r>
          </a:p>
          <a:p>
            <a:pPr>
              <a:buNone/>
            </a:pPr>
            <a:r>
              <a:rPr lang="it-IT" dirty="0" smtClean="0"/>
              <a:t>Tuttavia proprio le vicende culturali e politiche di inizio ‘700, in Germania e nello scacchiere europeo, ne decreteranno negli ultimi anni un progressivo isolamento che lo porterà a morire in solitudine. Ai suoi funerali la casa di Hannover, che aveva riportato sul trono di Inghilterra, non invierà alcuna rappresentanza; non sarà commemorato né alla </a:t>
            </a:r>
            <a:r>
              <a:rPr lang="it-IT" i="1" dirty="0" err="1" smtClean="0"/>
              <a:t>Royal</a:t>
            </a:r>
            <a:r>
              <a:rPr lang="it-IT" i="1" dirty="0" smtClean="0"/>
              <a:t> Society</a:t>
            </a:r>
            <a:r>
              <a:rPr lang="it-IT" dirty="0" smtClean="0"/>
              <a:t> di Londra né all’Accademia delle scienze di Berlino che pure era stata creata dopo il suo suggerimento di  costituire un’accademia tedesca in ambito scientifico.</a:t>
            </a:r>
            <a:endParaRPr lang="it-IT" dirty="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un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768</Words>
  <Application>Microsoft Office PowerPoint</Application>
  <PresentationFormat>Presentazione su schermo (4:3)</PresentationFormat>
  <Paragraphs>28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Tema di Office</vt:lpstr>
      <vt:lpstr>INDICAZIONI BIBLIOGRAFICHE</vt:lpstr>
      <vt:lpstr>Diapositiva 2</vt:lpstr>
      <vt:lpstr>ISAAC NEWTON (1642 – 1727)</vt:lpstr>
      <vt:lpstr>Diapositiva 4</vt:lpstr>
      <vt:lpstr>Diapositiva 5</vt:lpstr>
      <vt:lpstr>Diapositiva 6</vt:lpstr>
      <vt:lpstr>Diapositiva 7</vt:lpstr>
      <vt:lpstr>Gottfried Leibniz (1646-1716)</vt:lpstr>
      <vt:lpstr>Diapositiva 9</vt:lpstr>
      <vt:lpstr>George Berkeley (“The Analyst”,1734)</vt:lpstr>
      <vt:lpstr>Diapositiva 11</vt:lpstr>
      <vt:lpstr>Diapositiva 12</vt:lpstr>
      <vt:lpstr>Diapositiva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INDICAZIONI BIBLIOGRAFICHE</dc:title>
  <dc:creator>Poletto</dc:creator>
  <cp:lastModifiedBy>Poletto</cp:lastModifiedBy>
  <cp:revision>24</cp:revision>
  <dcterms:created xsi:type="dcterms:W3CDTF">2012-04-16T18:13:03Z</dcterms:created>
  <dcterms:modified xsi:type="dcterms:W3CDTF">2012-04-26T14:02:40Z</dcterms:modified>
</cp:coreProperties>
</file>