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06" r:id="rId3"/>
    <p:sldId id="310" r:id="rId4"/>
    <p:sldId id="256" r:id="rId5"/>
    <p:sldId id="263" r:id="rId6"/>
    <p:sldId id="257" r:id="rId7"/>
    <p:sldId id="258" r:id="rId8"/>
    <p:sldId id="308" r:id="rId9"/>
    <p:sldId id="309" r:id="rId10"/>
    <p:sldId id="261" r:id="rId11"/>
    <p:sldId id="262" r:id="rId12"/>
    <p:sldId id="259" r:id="rId13"/>
    <p:sldId id="260" r:id="rId14"/>
    <p:sldId id="267" r:id="rId15"/>
    <p:sldId id="274" r:id="rId16"/>
    <p:sldId id="273" r:id="rId17"/>
    <p:sldId id="272" r:id="rId18"/>
    <p:sldId id="275" r:id="rId19"/>
    <p:sldId id="276" r:id="rId20"/>
    <p:sldId id="277" r:id="rId21"/>
    <p:sldId id="279" r:id="rId22"/>
    <p:sldId id="280" r:id="rId2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70" d="100"/>
          <a:sy n="70" d="100"/>
        </p:scale>
        <p:origin x="-82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8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5.xml"/><Relationship Id="rId2" Type="http://schemas.openxmlformats.org/officeDocument/2006/relationships/slide" Target="slides/slide9.xml"/><Relationship Id="rId1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4" Type="http://schemas.openxmlformats.org/officeDocument/2006/relationships/image" Target="../media/image8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4" Type="http://schemas.openxmlformats.org/officeDocument/2006/relationships/image" Target="../media/image92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png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34F42-1A37-4E7D-8DB4-DDE47D4A6DC3}" type="datetimeFigureOut">
              <a:rPr lang="it-IT" smtClean="0"/>
              <a:pPr/>
              <a:t>11/04/2013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C55CF-935C-4A3C-BF98-D06BEB503BF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imi.i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43.png"/><Relationship Id="rId3" Type="http://schemas.openxmlformats.org/officeDocument/2006/relationships/hyperlink" Target="http://www.polimi.it/" TargetMode="External"/><Relationship Id="rId7" Type="http://schemas.openxmlformats.org/officeDocument/2006/relationships/oleObject" Target="../embeddings/oleObject24.bin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451.wmf"/><Relationship Id="rId5" Type="http://schemas.openxmlformats.org/officeDocument/2006/relationships/oleObject" Target="../embeddings/oleObject22.bin"/><Relationship Id="rId10" Type="http://schemas.openxmlformats.org/officeDocument/2006/relationships/oleObject" Target="../embeddings/oleObject291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hyperlink" Target="http://www.polimi.it/" TargetMode="External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48.png"/><Relationship Id="rId4" Type="http://schemas.openxmlformats.org/officeDocument/2006/relationships/image" Target="../media/image2.png"/><Relationship Id="rId9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hyperlink" Target="http://www.polimi.it/" TargetMode="External"/><Relationship Id="rId7" Type="http://schemas.openxmlformats.org/officeDocument/2006/relationships/image" Target="../media/image5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png"/><Relationship Id="rId5" Type="http://schemas.openxmlformats.org/officeDocument/2006/relationships/oleObject" Target="../embeddings/oleObject32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7.png"/><Relationship Id="rId7" Type="http://schemas.openxmlformats.org/officeDocument/2006/relationships/image" Target="../media/image5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8.png"/><Relationship Id="rId11" Type="http://schemas.openxmlformats.org/officeDocument/2006/relationships/oleObject" Target="../embeddings/oleObject36.bin"/><Relationship Id="rId5" Type="http://schemas.openxmlformats.org/officeDocument/2006/relationships/image" Target="../media/image2.png"/><Relationship Id="rId10" Type="http://schemas.openxmlformats.org/officeDocument/2006/relationships/oleObject" Target="../embeddings/oleObject35.bin"/><Relationship Id="rId4" Type="http://schemas.openxmlformats.org/officeDocument/2006/relationships/hyperlink" Target="http://www.polimi.it/" TargetMode="External"/><Relationship Id="rId9" Type="http://schemas.openxmlformats.org/officeDocument/2006/relationships/oleObject" Target="../embeddings/oleObject3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hyperlink" Target="http://www.polimi.it/" TargetMode="External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42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4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imi.it/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hyperlink" Target="http://www.polimi.it/" TargetMode="External"/><Relationship Id="rId7" Type="http://schemas.openxmlformats.org/officeDocument/2006/relationships/image" Target="../media/image7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2.png"/><Relationship Id="rId7" Type="http://schemas.openxmlformats.org/officeDocument/2006/relationships/image" Target="../media/image77.png"/><Relationship Id="rId2" Type="http://schemas.openxmlformats.org/officeDocument/2006/relationships/hyperlink" Target="http://www.polimi.it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imi.it/" TargetMode="External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hyperlink" Target="http://www.polimi.it/" TargetMode="External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imi.it/" TargetMode="Externa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hyperlink" Target="http://www.polimi.it/" TargetMode="External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6.bin"/><Relationship Id="rId5" Type="http://schemas.openxmlformats.org/officeDocument/2006/relationships/oleObject" Target="../embeddings/oleObject55.bin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oleObject" Target="../embeddings/oleObject67.bin"/><Relationship Id="rId3" Type="http://schemas.openxmlformats.org/officeDocument/2006/relationships/hyperlink" Target="http://www.polimi.it/" TargetMode="External"/><Relationship Id="rId7" Type="http://schemas.openxmlformats.org/officeDocument/2006/relationships/oleObject" Target="../embeddings/oleObject61.bin"/><Relationship Id="rId12" Type="http://schemas.openxmlformats.org/officeDocument/2006/relationships/oleObject" Target="../embeddings/oleObject6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0.bin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59.bin"/><Relationship Id="rId10" Type="http://schemas.openxmlformats.org/officeDocument/2006/relationships/oleObject" Target="../embeddings/oleObject64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6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polimi.it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polimi.it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hyperlink" Target="http://www.polimi.it/" TargetMode="Externa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hyperlink" Target="http://www.polimi.it/" TargetMode="Externa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imi.it/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png"/><Relationship Id="rId5" Type="http://schemas.openxmlformats.org/officeDocument/2006/relationships/hyperlink" Target="http://www.polimi.it/" TargetMode="External"/><Relationship Id="rId4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hyperlink" Target="http://www.polimi.it/" TargetMode="External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3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30.png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2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hyperlink" Target="http://www.polimi.it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7937" y="4500790"/>
            <a:ext cx="757237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4213845" y="1130929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err="1" smtClean="0">
                <a:latin typeface="Times New Roman" pitchFamily="18" charset="0"/>
                <a:cs typeface="Times New Roman" pitchFamily="18" charset="0"/>
              </a:rPr>
              <a:t>Galois</a:t>
            </a:r>
            <a:r>
              <a:rPr lang="it-IT" sz="3600" b="1" dirty="0" smtClean="0">
                <a:latin typeface="Times New Roman" pitchFamily="18" charset="0"/>
                <a:cs typeface="Times New Roman" pitchFamily="18" charset="0"/>
              </a:rPr>
              <a:t> e il concetto di gruppo</a:t>
            </a:r>
            <a:endParaRPr lang="it-IT" sz="3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uppo 19"/>
          <p:cNvGrpSpPr>
            <a:grpSpLocks/>
          </p:cNvGrpSpPr>
          <p:nvPr/>
        </p:nvGrpSpPr>
        <p:grpSpPr bwMode="auto">
          <a:xfrm>
            <a:off x="825699" y="836712"/>
            <a:ext cx="3170237" cy="3561459"/>
            <a:chOff x="1214918" y="2861837"/>
            <a:chExt cx="3170237" cy="3561459"/>
          </a:xfrm>
        </p:grpSpPr>
        <p:pic>
          <p:nvPicPr>
            <p:cNvPr id="15" name="Picture 18" descr="200px-Galois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331936" y="2861837"/>
              <a:ext cx="2663999" cy="3236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1214918" y="6026421"/>
              <a:ext cx="317023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000" b="1" dirty="0" err="1">
                  <a:latin typeface="Times New Roman" pitchFamily="18" charset="0"/>
                </a:rPr>
                <a:t>Évariste</a:t>
              </a:r>
              <a:r>
                <a:rPr lang="en-US" sz="2000" b="1" dirty="0">
                  <a:latin typeface="Times New Roman" pitchFamily="18" charset="0"/>
                </a:rPr>
                <a:t> Galois (1811-1832)</a:t>
              </a:r>
              <a:endParaRPr lang="it-IT" sz="2000" b="1" dirty="0">
                <a:latin typeface="Times New Roman" pitchFamily="18" charset="0"/>
              </a:endParaRPr>
            </a:p>
          </p:txBody>
        </p:sp>
      </p:grpSp>
      <p:sp>
        <p:nvSpPr>
          <p:cNvPr id="17" name="CasellaDiTesto 16"/>
          <p:cNvSpPr txBox="1"/>
          <p:nvPr/>
        </p:nvSpPr>
        <p:spPr>
          <a:xfrm>
            <a:off x="4715065" y="2835314"/>
            <a:ext cx="3243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 smtClean="0">
                <a:latin typeface="Times New Roman" pitchFamily="18" charset="0"/>
                <a:cs typeface="Times New Roman" pitchFamily="18" charset="0"/>
              </a:rPr>
              <a:t>Pristem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, Padova 12 aprile 2013</a:t>
            </a:r>
            <a:endParaRPr lang="it-IT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827584" y="1735648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Teorema</a:t>
            </a:r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. Se    è una funzione razionale in n indeterminate, a coefficienti noti, l’ordine del gruppo di isotropia I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(   )</a:t>
            </a:r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 di    è un divisore di n! Inoltre    è radice di un’equazione di grado n!/ |I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(   )</a:t>
            </a:r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| a coefficienti noti. </a:t>
            </a:r>
            <a:endParaRPr lang="it-IT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t-IT" dirty="0"/>
          </a:p>
        </p:txBody>
      </p:sp>
      <p:sp>
        <p:nvSpPr>
          <p:cNvPr id="35" name="CasellaDiTesto 21"/>
          <p:cNvSpPr txBox="1">
            <a:spLocks noChangeArrowheads="1"/>
          </p:cNvSpPr>
          <p:nvPr/>
        </p:nvSpPr>
        <p:spPr bwMode="auto">
          <a:xfrm>
            <a:off x="827584" y="3246075"/>
            <a:ext cx="79208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Teorema (di </a:t>
            </a:r>
            <a:r>
              <a:rPr lang="it-IT" sz="2400" b="1" dirty="0" err="1" smtClean="0">
                <a:latin typeface="Times New Roman" pitchFamily="18" charset="0"/>
                <a:cs typeface="Times New Roman" pitchFamily="18" charset="0"/>
              </a:rPr>
              <a:t>Lagrange</a:t>
            </a:r>
            <a:r>
              <a:rPr lang="it-IT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In un gruppo finito, l'ordine di un sottogruppo è un </a:t>
            </a:r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divisore 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dell'ordine del gruppo.</a:t>
            </a:r>
          </a:p>
        </p:txBody>
      </p:sp>
      <p:grpSp>
        <p:nvGrpSpPr>
          <p:cNvPr id="22" name="Gruppo 21"/>
          <p:cNvGrpSpPr/>
          <p:nvPr/>
        </p:nvGrpSpPr>
        <p:grpSpPr>
          <a:xfrm>
            <a:off x="1121447" y="353840"/>
            <a:ext cx="8563121" cy="832158"/>
            <a:chOff x="1121447" y="548680"/>
            <a:chExt cx="8563121" cy="832158"/>
          </a:xfrm>
        </p:grpSpPr>
        <p:sp>
          <p:nvSpPr>
            <p:cNvPr id="37" name="Rettangolo 36"/>
            <p:cNvSpPr/>
            <p:nvPr/>
          </p:nvSpPr>
          <p:spPr>
            <a:xfrm>
              <a:off x="1121447" y="980728"/>
              <a:ext cx="856312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2000" b="1" i="1" dirty="0" smtClean="0">
                  <a:latin typeface="Times New Roman" pitchFamily="18" charset="0"/>
                  <a:cs typeface="Times New Roman" pitchFamily="18" charset="0"/>
                </a:rPr>
                <a:t>Réflexions </a:t>
              </a:r>
              <a:r>
                <a:rPr lang="fr-FR" sz="2000" b="1" i="1" dirty="0">
                  <a:latin typeface="Times New Roman" pitchFamily="18" charset="0"/>
                  <a:cs typeface="Times New Roman" pitchFamily="18" charset="0"/>
                </a:rPr>
                <a:t>sur la résolution algébrique des </a:t>
              </a:r>
              <a:r>
                <a:rPr lang="fr-FR" sz="2000" b="1" i="1" dirty="0" smtClean="0">
                  <a:latin typeface="Times New Roman" pitchFamily="18" charset="0"/>
                  <a:cs typeface="Times New Roman" pitchFamily="18" charset="0"/>
                </a:rPr>
                <a:t>équations </a:t>
              </a:r>
              <a:r>
                <a:rPr lang="fr-FR" sz="2000" b="1" dirty="0" smtClean="0">
                  <a:latin typeface="Times New Roman" pitchFamily="18" charset="0"/>
                  <a:cs typeface="Times New Roman" pitchFamily="18" charset="0"/>
                </a:rPr>
                <a:t>(1770-1772</a:t>
              </a:r>
              <a:r>
                <a:rPr lang="fr-FR" sz="2000" b="1" dirty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fr-FR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CasellaDiTesto 37"/>
            <p:cNvSpPr txBox="1"/>
            <p:nvPr/>
          </p:nvSpPr>
          <p:spPr>
            <a:xfrm>
              <a:off x="2617646" y="548680"/>
              <a:ext cx="37545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800" b="1" dirty="0">
                  <a:latin typeface="Times New Roman" pitchFamily="18" charset="0"/>
                  <a:cs typeface="Times New Roman" pitchFamily="18" charset="0"/>
                </a:rPr>
                <a:t>Joseph Louis Lagrange</a:t>
              </a:r>
              <a:endParaRPr lang="it-IT" sz="2800" dirty="0"/>
            </a:p>
          </p:txBody>
        </p:sp>
      </p:grpSp>
      <p:graphicFrame>
        <p:nvGraphicFramePr>
          <p:cNvPr id="23" name="Oggetto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33507654"/>
              </p:ext>
            </p:extLst>
          </p:nvPr>
        </p:nvGraphicFramePr>
        <p:xfrm>
          <a:off x="2470120" y="1885768"/>
          <a:ext cx="454973" cy="288032"/>
        </p:xfrm>
        <a:graphic>
          <a:graphicData uri="http://schemas.openxmlformats.org/presentationml/2006/ole">
            <p:oleObj spid="_x0000_s9379" name="Equazione" r:id="rId5" imgW="139579" imgH="164957" progId="Equation.3">
              <p:embed/>
            </p:oleObj>
          </a:graphicData>
        </a:graphic>
      </p:graphicFrame>
      <p:graphicFrame>
        <p:nvGraphicFramePr>
          <p:cNvPr id="24" name="Oggetto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33507654"/>
              </p:ext>
            </p:extLst>
          </p:nvPr>
        </p:nvGraphicFramePr>
        <p:xfrm>
          <a:off x="7189843" y="2232160"/>
          <a:ext cx="454973" cy="288032"/>
        </p:xfrm>
        <a:graphic>
          <a:graphicData uri="http://schemas.openxmlformats.org/presentationml/2006/ole">
            <p:oleObj spid="_x0000_s9380" name="Equazione" r:id="rId6" imgW="139579" imgH="164957" progId="Equation.3">
              <p:embed/>
            </p:oleObj>
          </a:graphicData>
        </a:graphic>
      </p:graphicFrame>
      <p:graphicFrame>
        <p:nvGraphicFramePr>
          <p:cNvPr id="25" name="Oggetto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33507654"/>
              </p:ext>
            </p:extLst>
          </p:nvPr>
        </p:nvGraphicFramePr>
        <p:xfrm>
          <a:off x="3923928" y="2605848"/>
          <a:ext cx="454973" cy="288032"/>
        </p:xfrm>
        <a:graphic>
          <a:graphicData uri="http://schemas.openxmlformats.org/presentationml/2006/ole">
            <p:oleObj spid="_x0000_s9381" name="Equazione" r:id="rId7" imgW="139579" imgH="164957" progId="Equation.3">
              <p:embed/>
            </p:oleObj>
          </a:graphicData>
        </a:graphic>
      </p:graphicFrame>
      <p:graphicFrame>
        <p:nvGraphicFramePr>
          <p:cNvPr id="26" name="Oggetto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33507654"/>
              </p:ext>
            </p:extLst>
          </p:nvPr>
        </p:nvGraphicFramePr>
        <p:xfrm>
          <a:off x="1588608" y="2993184"/>
          <a:ext cx="454973" cy="288032"/>
        </p:xfrm>
        <a:graphic>
          <a:graphicData uri="http://schemas.openxmlformats.org/presentationml/2006/ole">
            <p:oleObj spid="_x0000_s9382" name="Equazione" r:id="rId8" imgW="139579" imgH="164957" progId="Equation.3">
              <p:embed/>
            </p:oleObj>
          </a:graphicData>
        </a:graphic>
      </p:graphicFrame>
      <p:graphicFrame>
        <p:nvGraphicFramePr>
          <p:cNvPr id="9383" name="Object 167"/>
          <p:cNvGraphicFramePr>
            <a:graphicFrameLocks noChangeAspect="1"/>
          </p:cNvGraphicFramePr>
          <p:nvPr/>
        </p:nvGraphicFramePr>
        <p:xfrm>
          <a:off x="7866952" y="2218512"/>
          <a:ext cx="455613" cy="287338"/>
        </p:xfrm>
        <a:graphic>
          <a:graphicData uri="http://schemas.openxmlformats.org/presentationml/2006/ole">
            <p:oleObj spid="_x0000_s9383" name="Equazione" r:id="rId9" imgW="139579" imgH="164957" progId="Equation.3">
              <p:embed/>
            </p:oleObj>
          </a:graphicData>
        </a:graphic>
      </p:graphicFrame>
      <p:grpSp>
        <p:nvGrpSpPr>
          <p:cNvPr id="36" name="Gruppo 35"/>
          <p:cNvGrpSpPr/>
          <p:nvPr/>
        </p:nvGrpSpPr>
        <p:grpSpPr>
          <a:xfrm>
            <a:off x="827584" y="4221088"/>
            <a:ext cx="7344816" cy="1800200"/>
            <a:chOff x="827584" y="4221088"/>
            <a:chExt cx="7344816" cy="1800200"/>
          </a:xfrm>
        </p:grpSpPr>
        <p:grpSp>
          <p:nvGrpSpPr>
            <p:cNvPr id="13" name="Gruppo 12"/>
            <p:cNvGrpSpPr/>
            <p:nvPr/>
          </p:nvGrpSpPr>
          <p:grpSpPr>
            <a:xfrm>
              <a:off x="899592" y="4293096"/>
              <a:ext cx="7272808" cy="1633984"/>
              <a:chOff x="827584" y="3307184"/>
              <a:chExt cx="7272808" cy="1633984"/>
            </a:xfrm>
          </p:grpSpPr>
          <p:grpSp>
            <p:nvGrpSpPr>
              <p:cNvPr id="14" name="Gruppo 13"/>
              <p:cNvGrpSpPr/>
              <p:nvPr/>
            </p:nvGrpSpPr>
            <p:grpSpPr>
              <a:xfrm>
                <a:off x="827584" y="3307184"/>
                <a:ext cx="3253162" cy="516683"/>
                <a:chOff x="684213" y="1878056"/>
                <a:chExt cx="3253162" cy="516683"/>
              </a:xfrm>
            </p:grpSpPr>
            <p:sp>
              <p:nvSpPr>
                <p:cNvPr id="15" name="CasellaDiTesto 30"/>
                <p:cNvSpPr txBox="1">
                  <a:spLocks noChangeArrowheads="1"/>
                </p:cNvSpPr>
                <p:nvPr/>
              </p:nvSpPr>
              <p:spPr bwMode="auto">
                <a:xfrm>
                  <a:off x="684213" y="1887215"/>
                  <a:ext cx="1415772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it-IT" sz="2400" b="1" dirty="0">
                      <a:latin typeface="Times New Roman" pitchFamily="18" charset="0"/>
                      <a:cs typeface="Times New Roman" pitchFamily="18" charset="0"/>
                    </a:rPr>
                    <a:t>Esempio:</a:t>
                  </a:r>
                </a:p>
              </p:txBody>
            </p:sp>
            <mc:AlternateContent xmlns:mc="http://schemas.openxmlformats.org/markup-compatibility/2006">
              <mc:Choice xmlns:a14="http://schemas.microsoft.com/office/drawing/2010/main" xmlns="" Requires="a14">
                <p:graphicFrame>
                  <p:nvGraphicFramePr>
                    <p:cNvPr id="16" name="Oggetto 15"/>
                    <p:cNvGraphicFramePr>
                      <a:graphicFrameLocks noChangeAspect="1"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3349878569"/>
                        </p:ext>
                      </p:extLst>
                    </p:nvPr>
                  </p:nvGraphicFramePr>
                  <p:xfrm>
                    <a:off x="2116885" y="1878056"/>
                    <a:ext cx="1820490" cy="516683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9378" name="Equazione" r:id="rId10" imgW="850531" imgH="241195" progId="Equation.3">
                            <p:embed/>
                          </p:oleObj>
                        </mc:Choice>
                        <mc:Fallback>
                          <p:oleObj name="Equazione" r:id="rId10" imgW="850531" imgH="241195" progId="Equation.3">
                            <p:embed/>
                            <p:pic>
                              <p:nvPicPr>
                                <p:cNvPr id="0" name="Picture 100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11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2116885" y="1878056"/>
                                  <a:ext cx="1820490" cy="516683"/>
                                </a:xfrm>
                                <a:prstGeom prst="rect">
                                  <a:avLst/>
                                </a:prstGeom>
                                <a:noFill/>
                                <a:extLst/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>
                <p:graphicFrame>
                  <p:nvGraphicFramePr>
                    <p:cNvPr id="16" name="Oggetto 15"/>
                    <p:cNvGraphicFramePr>
                      <a:graphicFrameLocks noChangeAspect="1"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xmlns="" val="3349878569"/>
                        </p:ext>
                      </p:extLst>
                    </p:nvPr>
                  </p:nvGraphicFramePr>
                  <p:xfrm>
                    <a:off x="2116885" y="1878056"/>
                    <a:ext cx="1820490" cy="516683"/>
                  </p:xfrm>
                  <a:graphic>
                    <a:graphicData uri="http://schemas.openxmlformats.org/presentationml/2006/ole">
                      <p:oleObj spid="_x0000_s9378" name="Equazione" r:id="rId12" imgW="850531" imgH="241195" progId="Equation.3">
                        <p:embed/>
                      </p:oleObj>
                    </a:graphicData>
                  </a:graphic>
                </p:graphicFrame>
              </mc:Fallback>
            </mc:AlternateContent>
          </p:grpSp>
          <mc:AlternateContent xmlns:mc="http://schemas.openxmlformats.org/markup-compatibility/2006">
            <mc:Choice xmlns:a14="http://schemas.microsoft.com/office/drawing/2010/main" xmlns="" Requires="a14">
              <p:sp>
                <p:nvSpPr>
                  <p:cNvPr id="7" name="CasellaDiTesto 6"/>
                  <p:cNvSpPr txBox="1"/>
                  <p:nvPr/>
                </p:nvSpPr>
                <p:spPr>
                  <a:xfrm>
                    <a:off x="4580902" y="3316043"/>
                    <a:ext cx="3519490" cy="162512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it-IT" sz="2400" b="1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d>
                                  <m:dPr>
                                    <m:ctrlPr>
                                      <a:rPr lang="it-IT" sz="2400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it-IT" sz="2400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𝟑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𝟒</m:t>
                                    </m:r>
                                  </m:e>
                                </m:d>
                                <m:r>
                                  <m:rPr>
                                    <m:brk m:alnAt="7"/>
                                  </m:rPr>
                                  <a:rPr lang="it-IT" sz="2400" b="1" i="1" smtClean="0">
                                    <a:latin typeface="Cambria Math"/>
                                  </a:rPr>
                                  <m:t>       (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𝟑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𝟒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it-IT" sz="2400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𝟑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𝟒</m:t>
                                    </m:r>
                                  </m:e>
                                </m:d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       (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𝟒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𝟑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it-IT" sz="2400" b="1" i="1" smtClean="0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d>
                                        <m:dPr>
                                          <m:ctrlPr>
                                            <a:rPr lang="it-IT" sz="2400" b="1" i="1" smtClean="0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m:rPr>
                                              <m:brk m:alnAt="7"/>
                                            </m:rP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𝟏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  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  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𝟒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  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𝟑</m:t>
                                          </m:r>
                                        </m:e>
                                      </m:d>
                                      <m:r>
                                        <m:rPr>
                                          <m:brk m:alnAt="7"/>
                                        </m:rPr>
                                        <a:rPr lang="it-IT" sz="2400" b="1" i="1" smtClean="0">
                                          <a:latin typeface="Cambria Math"/>
                                        </a:rPr>
                                        <m:t>       (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𝟑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  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𝟒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  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𝟐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  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𝟏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)</m:t>
                                      </m:r>
                                    </m:e>
                                  </m:mr>
                                  <m:mr>
                                    <m:e>
                                      <m:d>
                                        <m:dPr>
                                          <m:ctrlPr>
                                            <a:rPr lang="it-IT" sz="2400" b="1" i="1" smtClean="0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  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𝟏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  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𝟒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  </m:t>
                                          </m:r>
                                          <m:r>
                                            <a:rPr lang="it-IT" sz="2400" b="1" i="1" smtClean="0">
                                              <a:latin typeface="Cambria Math"/>
                                            </a:rPr>
                                            <m:t>𝟑</m:t>
                                          </m:r>
                                        </m:e>
                                      </m:d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       (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𝟒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  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𝟑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  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𝟐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  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𝟏</m:t>
                                      </m:r>
                                      <m:r>
                                        <a:rPr lang="it-IT" sz="2400" b="1" i="1" smtClean="0">
                                          <a:latin typeface="Cambria Math"/>
                                        </a:rPr>
                                        <m:t>)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</m:oMath>
                      </m:oMathPara>
                    </a14:m>
                    <a:endParaRPr lang="it-IT" sz="2400" b="1" dirty="0"/>
                  </a:p>
                </p:txBody>
              </p:sp>
            </mc:Choice>
            <mc:Fallback>
              <p:sp>
                <p:nvSpPr>
                  <p:cNvPr id="7" name="CasellaDiTesto 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80902" y="3316043"/>
                    <a:ext cx="3519490" cy="1625125"/>
                  </a:xfrm>
                  <a:prstGeom prst="rect">
                    <a:avLst/>
                  </a:prstGeom>
                  <a:blipFill rotWithShape="1">
                    <a:blip r:embed="rId13" cstate="print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it-I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4" name="Gruppo 33"/>
            <p:cNvGrpSpPr/>
            <p:nvPr/>
          </p:nvGrpSpPr>
          <p:grpSpPr>
            <a:xfrm>
              <a:off x="827584" y="4221088"/>
              <a:ext cx="7272808" cy="1800200"/>
              <a:chOff x="827584" y="4221088"/>
              <a:chExt cx="7272808" cy="1800200"/>
            </a:xfrm>
          </p:grpSpPr>
          <p:cxnSp>
            <p:nvCxnSpPr>
              <p:cNvPr id="28" name="Connettore 1 27"/>
              <p:cNvCxnSpPr/>
              <p:nvPr/>
            </p:nvCxnSpPr>
            <p:spPr>
              <a:xfrm>
                <a:off x="827584" y="4221088"/>
                <a:ext cx="727280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1 28"/>
              <p:cNvCxnSpPr/>
              <p:nvPr/>
            </p:nvCxnSpPr>
            <p:spPr>
              <a:xfrm>
                <a:off x="827584" y="6021288"/>
                <a:ext cx="727280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ttore 1 30"/>
              <p:cNvCxnSpPr/>
              <p:nvPr/>
            </p:nvCxnSpPr>
            <p:spPr>
              <a:xfrm flipV="1">
                <a:off x="827584" y="4221088"/>
                <a:ext cx="0" cy="18002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ttore 1 32"/>
              <p:cNvCxnSpPr/>
              <p:nvPr/>
            </p:nvCxnSpPr>
            <p:spPr>
              <a:xfrm flipV="1">
                <a:off x="8100392" y="4221088"/>
                <a:ext cx="0" cy="18002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Gruppo 59"/>
          <p:cNvGrpSpPr>
            <a:grpSpLocks/>
          </p:cNvGrpSpPr>
          <p:nvPr/>
        </p:nvGrpSpPr>
        <p:grpSpPr bwMode="auto">
          <a:xfrm>
            <a:off x="6517208" y="3716114"/>
            <a:ext cx="1727200" cy="2089150"/>
            <a:chOff x="6300192" y="3861048"/>
            <a:chExt cx="1728192" cy="2088232"/>
          </a:xfrm>
        </p:grpSpPr>
        <p:cxnSp>
          <p:nvCxnSpPr>
            <p:cNvPr id="31" name="Connettore 1 30"/>
            <p:cNvCxnSpPr/>
            <p:nvPr/>
          </p:nvCxnSpPr>
          <p:spPr>
            <a:xfrm rot="16200000" flipH="1">
              <a:off x="5275137" y="4886103"/>
              <a:ext cx="2088232" cy="3812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2" name="Connettore 1 31"/>
            <p:cNvCxnSpPr/>
            <p:nvPr/>
          </p:nvCxnSpPr>
          <p:spPr>
            <a:xfrm>
              <a:off x="6300192" y="3861048"/>
              <a:ext cx="1728192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1 32"/>
            <p:cNvCxnSpPr/>
            <p:nvPr/>
          </p:nvCxnSpPr>
          <p:spPr>
            <a:xfrm rot="16200000" flipH="1">
              <a:off x="7183349" y="5104245"/>
              <a:ext cx="0" cy="169007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ttore 1 33"/>
            <p:cNvCxnSpPr/>
            <p:nvPr/>
          </p:nvCxnSpPr>
          <p:spPr>
            <a:xfrm rot="5400000" flipH="1" flipV="1">
              <a:off x="6984268" y="4905164"/>
              <a:ext cx="2088232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ttore 1 34"/>
            <p:cNvCxnSpPr/>
            <p:nvPr/>
          </p:nvCxnSpPr>
          <p:spPr>
            <a:xfrm rot="16200000" flipH="1">
              <a:off x="6120172" y="4041068"/>
              <a:ext cx="2088232" cy="172819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ttore 1 35"/>
            <p:cNvCxnSpPr/>
            <p:nvPr/>
          </p:nvCxnSpPr>
          <p:spPr>
            <a:xfrm rot="5400000">
              <a:off x="6139233" y="4060129"/>
              <a:ext cx="2088232" cy="169007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po 13"/>
          <p:cNvGrpSpPr/>
          <p:nvPr/>
        </p:nvGrpSpPr>
        <p:grpSpPr>
          <a:xfrm>
            <a:off x="718331" y="1562670"/>
            <a:ext cx="7704138" cy="1938338"/>
            <a:chOff x="755651" y="1849958"/>
            <a:chExt cx="7704138" cy="1938338"/>
          </a:xfrm>
        </p:grpSpPr>
        <p:sp>
          <p:nvSpPr>
            <p:cNvPr id="17" name="CasellaDiTesto 22"/>
            <p:cNvSpPr txBox="1">
              <a:spLocks noChangeArrowheads="1"/>
            </p:cNvSpPr>
            <p:nvPr/>
          </p:nvSpPr>
          <p:spPr bwMode="auto">
            <a:xfrm>
              <a:off x="755651" y="1849958"/>
              <a:ext cx="7704138" cy="1938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sz="2400" b="1" dirty="0">
                  <a:latin typeface="Times New Roman" pitchFamily="18" charset="0"/>
                  <a:cs typeface="Times New Roman" pitchFamily="18" charset="0"/>
                </a:rPr>
                <a:t>Teorema</a:t>
              </a:r>
              <a:r>
                <a:rPr lang="it-IT" sz="2400" dirty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it-IT" sz="2400" b="1" i="1" dirty="0">
                  <a:latin typeface="Times New Roman" pitchFamily="18" charset="0"/>
                  <a:cs typeface="Times New Roman" pitchFamily="18" charset="0"/>
                </a:rPr>
                <a:t>Se      e  </a:t>
              </a:r>
              <a:r>
                <a:rPr lang="el-GR" sz="2400" b="1" i="1" dirty="0"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it-IT" sz="2400" b="1" i="1" dirty="0">
                  <a:latin typeface="Times New Roman" pitchFamily="18" charset="0"/>
                  <a:cs typeface="Times New Roman" pitchFamily="18" charset="0"/>
                </a:rPr>
                <a:t>  sono espressioni razionali  in </a:t>
              </a:r>
              <a:r>
                <a:rPr lang="it-IT" sz="2400" b="1" i="1" dirty="0" smtClean="0">
                  <a:latin typeface="Times New Roman" pitchFamily="18" charset="0"/>
                  <a:cs typeface="Times New Roman" pitchFamily="18" charset="0"/>
                </a:rPr>
                <a:t>m      </a:t>
              </a:r>
              <a:r>
                <a:rPr lang="it-IT" sz="2400" b="1" i="1" dirty="0">
                  <a:latin typeface="Times New Roman" pitchFamily="18" charset="0"/>
                  <a:cs typeface="Times New Roman" pitchFamily="18" charset="0"/>
                </a:rPr>
                <a:t>indeterminate, e </a:t>
              </a:r>
              <a:r>
                <a:rPr lang="el-GR" sz="2400" b="1" i="1" dirty="0"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it-IT" sz="2400" b="1" i="1" dirty="0">
                  <a:latin typeface="Times New Roman" pitchFamily="18" charset="0"/>
                  <a:cs typeface="Times New Roman" pitchFamily="18" charset="0"/>
                </a:rPr>
                <a:t>  assume  </a:t>
              </a:r>
              <a:r>
                <a:rPr lang="it-IT" sz="2400" b="1" i="1" dirty="0" smtClean="0">
                  <a:latin typeface="Times New Roman" pitchFamily="18" charset="0"/>
                  <a:cs typeface="Times New Roman" pitchFamily="18" charset="0"/>
                </a:rPr>
                <a:t>n  valori </a:t>
              </a:r>
              <a:r>
                <a:rPr lang="it-IT" sz="2400" b="1" i="1" dirty="0">
                  <a:latin typeface="Times New Roman" pitchFamily="18" charset="0"/>
                  <a:cs typeface="Times New Roman" pitchFamily="18" charset="0"/>
                </a:rPr>
                <a:t>distinti sotto </a:t>
              </a:r>
              <a:r>
                <a:rPr lang="it-IT" sz="2400" b="1" i="1" dirty="0" smtClean="0">
                  <a:latin typeface="Times New Roman" pitchFamily="18" charset="0"/>
                  <a:cs typeface="Times New Roman" pitchFamily="18" charset="0"/>
                </a:rPr>
                <a:t>l'azione </a:t>
              </a:r>
              <a:r>
                <a:rPr lang="it-IT" sz="2400" b="1" i="1" dirty="0">
                  <a:latin typeface="Times New Roman" pitchFamily="18" charset="0"/>
                  <a:cs typeface="Times New Roman" pitchFamily="18" charset="0"/>
                </a:rPr>
                <a:t>delle permutazioni </a:t>
              </a:r>
              <a:r>
                <a:rPr lang="it-IT" sz="2400" b="1" i="1" dirty="0" smtClean="0">
                  <a:latin typeface="Times New Roman" pitchFamily="18" charset="0"/>
                  <a:cs typeface="Times New Roman" pitchFamily="18" charset="0"/>
                </a:rPr>
                <a:t>di           </a:t>
              </a:r>
              <a:r>
                <a:rPr lang="it-IT" sz="2400" b="1" i="1" dirty="0">
                  <a:latin typeface="Times New Roman" pitchFamily="18" charset="0"/>
                  <a:cs typeface="Times New Roman" pitchFamily="18" charset="0"/>
                </a:rPr>
                <a:t>, allora </a:t>
              </a:r>
              <a:r>
                <a:rPr lang="el-GR" sz="2400" b="1" i="1" dirty="0"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it-IT" sz="2400" b="1" i="1" dirty="0">
                  <a:latin typeface="Times New Roman" pitchFamily="18" charset="0"/>
                  <a:cs typeface="Times New Roman" pitchFamily="18" charset="0"/>
                </a:rPr>
                <a:t> è radice di un'equazione di grado </a:t>
              </a:r>
              <a:r>
                <a:rPr lang="it-IT" sz="2400" b="1" i="1" dirty="0" smtClean="0">
                  <a:latin typeface="Times New Roman" pitchFamily="18" charset="0"/>
                  <a:cs typeface="Times New Roman" pitchFamily="18" charset="0"/>
                </a:rPr>
                <a:t>n, </a:t>
              </a:r>
              <a:r>
                <a:rPr lang="it-IT" sz="2400" b="1" i="1" dirty="0">
                  <a:latin typeface="Times New Roman" pitchFamily="18" charset="0"/>
                  <a:cs typeface="Times New Roman" pitchFamily="18" charset="0"/>
                </a:rPr>
                <a:t>i cui coefficienti si esprimono razionalmente mediante      </a:t>
              </a:r>
              <a:r>
                <a:rPr lang="it-IT" sz="2400" b="1" i="1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it-IT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" name="Oggetto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605061273"/>
                </p:ext>
              </p:extLst>
            </p:nvPr>
          </p:nvGraphicFramePr>
          <p:xfrm>
            <a:off x="2497417" y="1957776"/>
            <a:ext cx="501298" cy="369838"/>
          </p:xfrm>
          <a:graphic>
            <a:graphicData uri="http://schemas.openxmlformats.org/presentationml/2006/ole">
              <p:oleObj spid="_x0000_s10332" name="Equazione" r:id="rId5" imgW="139579" imgH="164957" progId="Equation.3">
                <p:embed/>
              </p:oleObj>
            </a:graphicData>
          </a:graphic>
        </p:graphicFrame>
        <p:graphicFrame>
          <p:nvGraphicFramePr>
            <p:cNvPr id="3" name="Oggetto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590064676"/>
                </p:ext>
              </p:extLst>
            </p:nvPr>
          </p:nvGraphicFramePr>
          <p:xfrm>
            <a:off x="3563888" y="2592200"/>
            <a:ext cx="748956" cy="460896"/>
          </p:xfrm>
          <a:graphic>
            <a:graphicData uri="http://schemas.openxmlformats.org/presentationml/2006/ole">
              <p:oleObj spid="_x0000_s10333" name="Equazione" r:id="rId6" imgW="330057" imgH="203112" progId="Equation.3">
                <p:embed/>
              </p:oleObj>
            </a:graphicData>
          </a:graphic>
        </p:graphicFrame>
        <p:graphicFrame>
          <p:nvGraphicFramePr>
            <p:cNvPr id="6" name="Oggetto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438907234"/>
                </p:ext>
              </p:extLst>
            </p:nvPr>
          </p:nvGraphicFramePr>
          <p:xfrm>
            <a:off x="3926334" y="3405505"/>
            <a:ext cx="501650" cy="369887"/>
          </p:xfrm>
          <a:graphic>
            <a:graphicData uri="http://schemas.openxmlformats.org/presentationml/2006/ole">
              <p:oleObj spid="_x0000_s10334" name="Equazione" r:id="rId7" imgW="139579" imgH="164957" progId="Equation.3">
                <p:embed/>
              </p:oleObj>
            </a:graphicData>
          </a:graphic>
        </p:graphicFrame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CasellaDiTesto 6"/>
              <p:cNvSpPr txBox="1"/>
              <p:nvPr/>
            </p:nvSpPr>
            <p:spPr>
              <a:xfrm>
                <a:off x="718331" y="4623519"/>
                <a:ext cx="36748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latin typeface="Cambria Math"/>
                        </a:rPr>
                        <m:t>𝝍</m:t>
                      </m:r>
                      <m:r>
                        <a:rPr lang="it-IT" sz="24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t-IT" sz="2400" b="1" i="1" smtClean="0"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it-IT" sz="24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it-IT" sz="2400" b="1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it-IT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t-IT" sz="2400" b="1" i="1" smtClean="0"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it-IT" sz="2400" b="1" i="1" smtClean="0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it-IT" sz="2400" b="1" i="1" smtClean="0">
                          <a:latin typeface="Cambria Math"/>
                        </a:rPr>
                        <m:t>−(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</a:rPr>
                            <m:t>𝟑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</a:rPr>
                            <m:t>𝟒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it-IT" sz="2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7" name="CasellaDiTes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331" y="4623519"/>
                <a:ext cx="3674890" cy="461665"/>
              </a:xfrm>
              <a:prstGeom prst="rect">
                <a:avLst/>
              </a:prstGeom>
              <a:blipFill rotWithShape="1">
                <a:blip r:embed="rId8" cstate="print"/>
                <a:stretch>
                  <a:fillRect l="-1161" r="-995" b="-18421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uppo 38"/>
          <p:cNvGrpSpPr/>
          <p:nvPr/>
        </p:nvGrpSpPr>
        <p:grpSpPr>
          <a:xfrm>
            <a:off x="1121447" y="436602"/>
            <a:ext cx="8563121" cy="832158"/>
            <a:chOff x="1121447" y="548680"/>
            <a:chExt cx="8563121" cy="832158"/>
          </a:xfrm>
        </p:grpSpPr>
        <p:sp>
          <p:nvSpPr>
            <p:cNvPr id="40" name="Rettangolo 39"/>
            <p:cNvSpPr/>
            <p:nvPr/>
          </p:nvSpPr>
          <p:spPr>
            <a:xfrm>
              <a:off x="1121447" y="980728"/>
              <a:ext cx="856312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2000" b="1" i="1" dirty="0" smtClean="0">
                  <a:latin typeface="Times New Roman" pitchFamily="18" charset="0"/>
                  <a:cs typeface="Times New Roman" pitchFamily="18" charset="0"/>
                </a:rPr>
                <a:t>Réflexions </a:t>
              </a:r>
              <a:r>
                <a:rPr lang="fr-FR" sz="2000" b="1" i="1" dirty="0">
                  <a:latin typeface="Times New Roman" pitchFamily="18" charset="0"/>
                  <a:cs typeface="Times New Roman" pitchFamily="18" charset="0"/>
                </a:rPr>
                <a:t>sur la résolution algébrique des </a:t>
              </a:r>
              <a:r>
                <a:rPr lang="fr-FR" sz="2000" b="1" i="1" dirty="0" smtClean="0">
                  <a:latin typeface="Times New Roman" pitchFamily="18" charset="0"/>
                  <a:cs typeface="Times New Roman" pitchFamily="18" charset="0"/>
                </a:rPr>
                <a:t>équations </a:t>
              </a:r>
              <a:r>
                <a:rPr lang="fr-FR" sz="2000" b="1" dirty="0" smtClean="0">
                  <a:latin typeface="Times New Roman" pitchFamily="18" charset="0"/>
                  <a:cs typeface="Times New Roman" pitchFamily="18" charset="0"/>
                </a:rPr>
                <a:t>(1770-1772</a:t>
              </a:r>
              <a:r>
                <a:rPr lang="fr-FR" sz="2000" b="1" dirty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fr-FR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CasellaDiTesto 40"/>
            <p:cNvSpPr txBox="1"/>
            <p:nvPr/>
          </p:nvSpPr>
          <p:spPr>
            <a:xfrm>
              <a:off x="2617646" y="548680"/>
              <a:ext cx="37545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800" b="1" dirty="0">
                  <a:latin typeface="Times New Roman" pitchFamily="18" charset="0"/>
                  <a:cs typeface="Times New Roman" pitchFamily="18" charset="0"/>
                </a:rPr>
                <a:t>Joseph Louis Lagrange</a:t>
              </a:r>
              <a:endParaRPr lang="it-IT" sz="2800" dirty="0"/>
            </a:p>
          </p:txBody>
        </p:sp>
      </p:grpSp>
      <p:grpSp>
        <p:nvGrpSpPr>
          <p:cNvPr id="56" name="Gruppo 55"/>
          <p:cNvGrpSpPr/>
          <p:nvPr/>
        </p:nvGrpSpPr>
        <p:grpSpPr>
          <a:xfrm>
            <a:off x="755576" y="3645024"/>
            <a:ext cx="7632848" cy="2232248"/>
            <a:chOff x="755576" y="3645024"/>
            <a:chExt cx="7632848" cy="2232248"/>
          </a:xfrm>
        </p:grpSpPr>
        <p:graphicFrame>
          <p:nvGraphicFramePr>
            <p:cNvPr id="38" name="Oggetto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900406483"/>
                </p:ext>
              </p:extLst>
            </p:nvPr>
          </p:nvGraphicFramePr>
          <p:xfrm>
            <a:off x="827584" y="3943509"/>
            <a:ext cx="1820490" cy="516683"/>
          </p:xfrm>
          <a:graphic>
            <a:graphicData uri="http://schemas.openxmlformats.org/presentationml/2006/ole">
              <p:oleObj spid="_x0000_s10335" name="Equazione" r:id="rId9" imgW="850531" imgH="241195" progId="Equation.3">
                <p:embed/>
              </p:oleObj>
            </a:graphicData>
          </a:graphic>
        </p:graphicFrame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42" name="CasellaDiTesto 41"/>
                <p:cNvSpPr txBox="1"/>
                <p:nvPr/>
              </p:nvSpPr>
              <p:spPr>
                <a:xfrm>
                  <a:off x="4711270" y="3964115"/>
                  <a:ext cx="3519490" cy="162512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it-IT" sz="2400" b="1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d>
                                <m:dPr>
                                  <m:ctrlPr>
                                    <a:rPr lang="it-IT" sz="2400" b="1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brk m:alnAt="7"/>
                                    </m:rPr>
                                    <a:rPr lang="it-IT" sz="2400" b="1" i="1" smtClean="0"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  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  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𝟑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  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𝟒</m:t>
                                  </m:r>
                                </m:e>
                              </m:d>
                              <m:r>
                                <m:rPr>
                                  <m:brk m:alnAt="7"/>
                                </m:rPr>
                                <a:rPr lang="it-IT" sz="2400" b="1" i="1" smtClean="0">
                                  <a:latin typeface="Cambria Math"/>
                                </a:rPr>
                                <m:t>       (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𝟑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𝟒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)</m:t>
                              </m:r>
                            </m:e>
                          </m:mr>
                          <m:mr>
                            <m:e>
                              <m:d>
                                <m:dPr>
                                  <m:ctrlPr>
                                    <a:rPr lang="it-IT" sz="2400" b="1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  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  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𝟑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  </m:t>
                                  </m:r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𝟒</m:t>
                                  </m:r>
                                </m:e>
                              </m:d>
                              <m:r>
                                <a:rPr lang="it-IT" sz="2400" b="1" i="1" smtClean="0">
                                  <a:latin typeface="Cambria Math"/>
                                </a:rPr>
                                <m:t>       (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𝟒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𝟑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  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𝟐</m:t>
                              </m:r>
                              <m:r>
                                <a:rPr lang="it-IT" sz="2400" b="1" i="1" smtClean="0">
                                  <a:latin typeface="Cambria Math"/>
                                </a:rPr>
                                <m:t>)</m:t>
                              </m:r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it-IT" sz="2400" b="1" i="1" smtClean="0">
                                      <a:latin typeface="Cambria Math"/>
                                    </a:rPr>
                                  </m:ctrlPr>
                                </m:mPr>
                                <m:mr>
                                  <m:e>
                                    <m:d>
                                      <m:dPr>
                                        <m:ctrlPr>
                                          <a:rPr lang="it-IT" sz="2400" b="1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it-IT" sz="2400" b="1" i="1" smtClean="0">
                                            <a:latin typeface="Cambria Math"/>
                                          </a:rPr>
                                          <m:t>𝟏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  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𝟐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  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𝟒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  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𝟑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7"/>
                                      </m:rPr>
                                      <a:rPr lang="it-IT" sz="2400" b="1" i="1" smtClean="0">
                                        <a:latin typeface="Cambria Math"/>
                                      </a:rPr>
                                      <m:t>       (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𝟑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𝟒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)</m:t>
                                    </m:r>
                                  </m:e>
                                </m:mr>
                                <m:mr>
                                  <m:e>
                                    <m:d>
                                      <m:dPr>
                                        <m:ctrlPr>
                                          <a:rPr lang="it-IT" sz="2400" b="1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𝟐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  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𝟏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  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𝟒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  </m:t>
                                        </m:r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𝟑</m:t>
                                        </m:r>
                                      </m:e>
                                    </m:d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     (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𝟒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𝟑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)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oMath>
                    </m:oMathPara>
                  </a14:m>
                  <a:endParaRPr lang="it-IT" sz="2400" b="1" dirty="0"/>
                </a:p>
              </p:txBody>
            </p:sp>
          </mc:Choice>
          <mc:Fallback>
            <p:sp>
              <p:nvSpPr>
                <p:cNvPr id="42" name="CasellaDiTesto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11270" y="3964115"/>
                  <a:ext cx="3519490" cy="1625125"/>
                </a:xfrm>
                <a:prstGeom prst="rect">
                  <a:avLst/>
                </a:prstGeom>
                <a:blipFill rotWithShape="1">
                  <a:blip r:embed="rId10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5" name="Gruppo 54"/>
            <p:cNvGrpSpPr/>
            <p:nvPr/>
          </p:nvGrpSpPr>
          <p:grpSpPr>
            <a:xfrm>
              <a:off x="755576" y="3645024"/>
              <a:ext cx="7632848" cy="2232248"/>
              <a:chOff x="755576" y="3645024"/>
              <a:chExt cx="7632848" cy="2232248"/>
            </a:xfrm>
          </p:grpSpPr>
          <p:cxnSp>
            <p:nvCxnSpPr>
              <p:cNvPr id="28" name="Connettore 1 27"/>
              <p:cNvCxnSpPr/>
              <p:nvPr/>
            </p:nvCxnSpPr>
            <p:spPr>
              <a:xfrm>
                <a:off x="755576" y="3645024"/>
                <a:ext cx="763284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1 28"/>
              <p:cNvCxnSpPr/>
              <p:nvPr/>
            </p:nvCxnSpPr>
            <p:spPr>
              <a:xfrm>
                <a:off x="755576" y="5867392"/>
                <a:ext cx="763284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ttore 1 42"/>
              <p:cNvCxnSpPr/>
              <p:nvPr/>
            </p:nvCxnSpPr>
            <p:spPr>
              <a:xfrm flipV="1">
                <a:off x="8388424" y="3645024"/>
                <a:ext cx="0" cy="22322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nettore 1 46"/>
              <p:cNvCxnSpPr/>
              <p:nvPr/>
            </p:nvCxnSpPr>
            <p:spPr>
              <a:xfrm flipV="1">
                <a:off x="755576" y="3645024"/>
                <a:ext cx="0" cy="22322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uppo 22"/>
          <p:cNvGrpSpPr/>
          <p:nvPr/>
        </p:nvGrpSpPr>
        <p:grpSpPr>
          <a:xfrm>
            <a:off x="1237253" y="2564904"/>
            <a:ext cx="6475590" cy="1675348"/>
            <a:chOff x="1237253" y="2564904"/>
            <a:chExt cx="6475590" cy="1675348"/>
          </a:xfrm>
        </p:grpSpPr>
        <p:grpSp>
          <p:nvGrpSpPr>
            <p:cNvPr id="21" name="Gruppo 20"/>
            <p:cNvGrpSpPr/>
            <p:nvPr/>
          </p:nvGrpSpPr>
          <p:grpSpPr>
            <a:xfrm>
              <a:off x="1237253" y="2564904"/>
              <a:ext cx="4877766" cy="1401131"/>
              <a:chOff x="1237253" y="2564904"/>
              <a:chExt cx="4877766" cy="1401131"/>
            </a:xfrm>
          </p:grpSpPr>
          <p:sp>
            <p:nvSpPr>
              <p:cNvPr id="13" name="CasellaDiTesto 16"/>
              <p:cNvSpPr txBox="1">
                <a:spLocks noChangeArrowheads="1"/>
              </p:cNvSpPr>
              <p:nvPr/>
            </p:nvSpPr>
            <p:spPr bwMode="auto">
              <a:xfrm>
                <a:off x="1237253" y="3327503"/>
                <a:ext cx="1474329" cy="6385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t-IT" sz="2400" b="1" dirty="0">
                    <a:latin typeface="Times New Roman" pitchFamily="18" charset="0"/>
                    <a:cs typeface="Times New Roman" pitchFamily="18" charset="0"/>
                  </a:rPr>
                  <a:t>Esempio</a:t>
                </a:r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</p:txBody>
          </p:sp>
          <p:graphicFrame>
            <p:nvGraphicFramePr>
              <p:cNvPr id="2" name="Oggetto 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540927076"/>
                  </p:ext>
                </p:extLst>
              </p:nvPr>
            </p:nvGraphicFramePr>
            <p:xfrm>
              <a:off x="2609644" y="3308083"/>
              <a:ext cx="2014538" cy="436563"/>
            </p:xfrm>
            <a:graphic>
              <a:graphicData uri="http://schemas.openxmlformats.org/presentationml/2006/ole">
                <p:oleObj spid="_x0000_s7298" name="Equazione" r:id="rId5" imgW="939600" imgH="203040" progId="Equation.3">
                  <p:embed/>
                </p:oleObj>
              </a:graphicData>
            </a:graphic>
          </p:graphicFrame>
          <p:sp>
            <p:nvSpPr>
              <p:cNvPr id="3" name="CasellaDiTesto 2"/>
              <p:cNvSpPr txBox="1"/>
              <p:nvPr/>
            </p:nvSpPr>
            <p:spPr>
              <a:xfrm>
                <a:off x="3420948" y="2564904"/>
                <a:ext cx="26940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2800" b="1" dirty="0" smtClean="0">
                    <a:latin typeface="Times New Roman" pitchFamily="18" charset="0"/>
                    <a:cs typeface="Times New Roman" pitchFamily="18" charset="0"/>
                  </a:rPr>
                  <a:t>L’idea di </a:t>
                </a:r>
                <a:r>
                  <a:rPr lang="it-IT" sz="2800" b="1" dirty="0" err="1" smtClean="0">
                    <a:latin typeface="Times New Roman" pitchFamily="18" charset="0"/>
                    <a:cs typeface="Times New Roman" pitchFamily="18" charset="0"/>
                  </a:rPr>
                  <a:t>Galois</a:t>
                </a:r>
                <a:endParaRPr lang="it-IT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pic>
          <p:nvPicPr>
            <p:cNvPr id="7286" name="Picture 118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6438" y="3230399"/>
              <a:ext cx="1066405" cy="1009853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bg1"/>
              </a:solidFill>
            </a:ln>
          </p:spPr>
        </p:pic>
      </p:grpSp>
      <p:grpSp>
        <p:nvGrpSpPr>
          <p:cNvPr id="16" name="Gruppo 15"/>
          <p:cNvGrpSpPr/>
          <p:nvPr/>
        </p:nvGrpSpPr>
        <p:grpSpPr>
          <a:xfrm>
            <a:off x="930443" y="4240252"/>
            <a:ext cx="6809909" cy="1800200"/>
            <a:chOff x="683568" y="3501008"/>
            <a:chExt cx="6809909" cy="1800200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0" name="CasellaDiTesto 19"/>
                <p:cNvSpPr txBox="1"/>
                <p:nvPr/>
              </p:nvSpPr>
              <p:spPr>
                <a:xfrm>
                  <a:off x="683568" y="4594919"/>
                  <a:ext cx="5192960" cy="4700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it-IT" sz="24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it-IT" sz="2400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it-IT" sz="2400" b="1" i="1" smtClean="0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  <m:r>
                          <a:rPr lang="it-IT" sz="2400" b="1" i="1" smtClean="0">
                            <a:latin typeface="Cambria Math"/>
                          </a:rPr>
                          <m:t>−</m:t>
                        </m:r>
                        <m:r>
                          <a:rPr lang="it-IT" sz="2400" b="1" i="1" smtClean="0">
                            <a:latin typeface="Cambria Math"/>
                          </a:rPr>
                          <m:t>𝟑</m:t>
                        </m:r>
                        <m:r>
                          <a:rPr lang="it-IT" sz="2400" b="1" i="1" smtClean="0">
                            <a:latin typeface="Cambria Math"/>
                          </a:rPr>
                          <m:t>𝒙</m:t>
                        </m:r>
                        <m:r>
                          <a:rPr lang="it-IT" sz="2400" b="1" i="1" smtClean="0">
                            <a:latin typeface="Cambria Math"/>
                          </a:rPr>
                          <m:t>−</m:t>
                        </m:r>
                        <m:r>
                          <a:rPr lang="it-IT" sz="2400" b="1" i="1" smtClean="0">
                            <a:latin typeface="Cambria Math"/>
                          </a:rPr>
                          <m:t>𝟒</m:t>
                        </m:r>
                        <m:r>
                          <a:rPr lang="it-IT" sz="2400" b="1" i="1" smtClean="0">
                            <a:latin typeface="Cambria Math"/>
                          </a:rPr>
                          <m:t>=(</m:t>
                        </m:r>
                        <m:r>
                          <a:rPr lang="it-IT" sz="2400" b="1" i="1" smtClean="0">
                            <a:latin typeface="Cambria Math"/>
                          </a:rPr>
                          <m:t>𝒙</m:t>
                        </m:r>
                        <m:r>
                          <a:rPr lang="it-IT" sz="2400" b="1" i="1" smtClean="0">
                            <a:latin typeface="Cambria Math"/>
                          </a:rPr>
                          <m:t>−</m:t>
                        </m:r>
                        <m:r>
                          <a:rPr lang="it-IT" sz="2400" b="1" i="1" smtClean="0">
                            <a:latin typeface="Cambria Math"/>
                          </a:rPr>
                          <m:t>𝒓</m:t>
                        </m:r>
                        <m:r>
                          <a:rPr lang="it-IT" sz="2400" b="1" i="1" smtClean="0">
                            <a:latin typeface="Cambria Math"/>
                          </a:rPr>
                          <m:t>)(</m:t>
                        </m:r>
                        <m:sSup>
                          <m:sSupPr>
                            <m:ctrlPr>
                              <a:rPr lang="it-IT" sz="24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it-IT" sz="2400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it-IT" sz="24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it-IT" sz="2400" b="1" i="1" smtClean="0">
                            <a:latin typeface="Cambria Math"/>
                          </a:rPr>
                          <m:t>+</m:t>
                        </m:r>
                        <m:r>
                          <a:rPr lang="it-IT" sz="2400" b="1" i="1" smtClean="0">
                            <a:latin typeface="Cambria Math"/>
                          </a:rPr>
                          <m:t>𝒓𝒙</m:t>
                        </m:r>
                        <m:r>
                          <a:rPr lang="it-IT" sz="2400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it-IT" sz="24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it-IT" sz="2400" b="1" i="1" smtClean="0">
                                <a:latin typeface="Cambria Math"/>
                              </a:rPr>
                              <m:t>𝒓</m:t>
                            </m:r>
                          </m:e>
                          <m:sup>
                            <m:r>
                              <a:rPr lang="it-IT" sz="24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it-IT" sz="2400" b="1" i="1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it-IT" sz="2400" b="1" dirty="0"/>
                </a:p>
              </p:txBody>
            </p:sp>
          </mc:Choice>
          <mc:Fallback>
            <p:sp>
              <p:nvSpPr>
                <p:cNvPr id="20" name="CasellaDiTesto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568" y="4594919"/>
                  <a:ext cx="5192960" cy="470000"/>
                </a:xfrm>
                <a:prstGeom prst="rect">
                  <a:avLst/>
                </a:prstGeom>
                <a:blipFill rotWithShape="1">
                  <a:blip r:embed="rId7" cstate="print"/>
                  <a:stretch>
                    <a:fillRect b="-18182"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7287" name="Picture 119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8352" y="3501008"/>
              <a:ext cx="1125125" cy="180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8" name="Oggetto 17"/>
          <p:cNvGraphicFramePr>
            <a:graphicFrameLocks noChangeAspect="1"/>
          </p:cNvGraphicFramePr>
          <p:nvPr/>
        </p:nvGraphicFramePr>
        <p:xfrm>
          <a:off x="2700246" y="3812520"/>
          <a:ext cx="2910717" cy="571748"/>
        </p:xfrm>
        <a:graphic>
          <a:graphicData uri="http://schemas.openxmlformats.org/presentationml/2006/ole">
            <p:oleObj spid="_x0000_s7299" name="Equazione" r:id="rId9" imgW="1422360" imgH="279360" progId="Equation.3">
              <p:embed/>
            </p:oleObj>
          </a:graphicData>
        </a:graphic>
      </p:graphicFrame>
      <p:sp>
        <p:nvSpPr>
          <p:cNvPr id="19" name="CasellaDiTesto 18"/>
          <p:cNvSpPr txBox="1"/>
          <p:nvPr/>
        </p:nvSpPr>
        <p:spPr>
          <a:xfrm>
            <a:off x="611560" y="625331"/>
            <a:ext cx="793016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Teorema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Ruffini, 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1799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Abel,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1826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it-IT" sz="12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L’equazione generale di grado superiore al quarto non è risolubile per radicali.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4482802"/>
            <a:ext cx="3286125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3656" y="1196752"/>
            <a:ext cx="28956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87824" y="1196752"/>
            <a:ext cx="330517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03352" y="2793628"/>
            <a:ext cx="380047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asellaDiTesto 16"/>
          <p:cNvSpPr txBox="1"/>
          <p:nvPr/>
        </p:nvSpPr>
        <p:spPr>
          <a:xfrm>
            <a:off x="4932040" y="594928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{ </a:t>
            </a:r>
            <a:r>
              <a:rPr lang="it-IT" i="1" dirty="0" err="1" smtClean="0">
                <a:latin typeface="Times New Roman" pitchFamily="18" charset="0"/>
                <a:cs typeface="Times New Roman" pitchFamily="18" charset="0"/>
              </a:rPr>
              <a:t>id</a:t>
            </a: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smtClean="0"/>
              <a:t>}</a:t>
            </a:r>
            <a:endParaRPr lang="it-IT" dirty="0"/>
          </a:p>
        </p:txBody>
      </p:sp>
      <p:grpSp>
        <p:nvGrpSpPr>
          <p:cNvPr id="18" name="Gruppo 17"/>
          <p:cNvGrpSpPr/>
          <p:nvPr/>
        </p:nvGrpSpPr>
        <p:grpSpPr>
          <a:xfrm>
            <a:off x="3275856" y="1340768"/>
            <a:ext cx="2664296" cy="2018252"/>
            <a:chOff x="3275856" y="1124744"/>
            <a:chExt cx="2664296" cy="2018252"/>
          </a:xfrm>
        </p:grpSpPr>
        <p:graphicFrame>
          <p:nvGraphicFramePr>
            <p:cNvPr id="19" name="Oggetto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700337398"/>
                </p:ext>
              </p:extLst>
            </p:nvPr>
          </p:nvGraphicFramePr>
          <p:xfrm>
            <a:off x="3347864" y="2780928"/>
            <a:ext cx="1512168" cy="362068"/>
          </p:xfrm>
          <a:graphic>
            <a:graphicData uri="http://schemas.openxmlformats.org/presentationml/2006/ole">
              <p:oleObj spid="_x0000_s8257" name="Equazione" r:id="rId9" imgW="901309" imgH="215806" progId="Equation.3">
                <p:embed/>
              </p:oleObj>
            </a:graphicData>
          </a:graphic>
        </p:graphicFrame>
        <p:cxnSp>
          <p:nvCxnSpPr>
            <p:cNvPr id="20" name="Connettore 1 19"/>
            <p:cNvCxnSpPr/>
            <p:nvPr/>
          </p:nvCxnSpPr>
          <p:spPr>
            <a:xfrm>
              <a:off x="3275856" y="1772816"/>
              <a:ext cx="2664296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1 20"/>
            <p:cNvCxnSpPr/>
            <p:nvPr/>
          </p:nvCxnSpPr>
          <p:spPr>
            <a:xfrm flipV="1">
              <a:off x="4644008" y="1124744"/>
              <a:ext cx="0" cy="1368152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o 21"/>
          <p:cNvGrpSpPr/>
          <p:nvPr/>
        </p:nvGrpSpPr>
        <p:grpSpPr>
          <a:xfrm>
            <a:off x="6979328" y="2982356"/>
            <a:ext cx="1770544" cy="2030820"/>
            <a:chOff x="6979328" y="2766332"/>
            <a:chExt cx="1770544" cy="2030820"/>
          </a:xfrm>
        </p:grpSpPr>
        <p:graphicFrame>
          <p:nvGraphicFramePr>
            <p:cNvPr id="23" name="Oggetto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399047627"/>
                </p:ext>
              </p:extLst>
            </p:nvPr>
          </p:nvGraphicFramePr>
          <p:xfrm>
            <a:off x="7966256" y="4437112"/>
            <a:ext cx="783616" cy="360040"/>
          </p:xfrm>
          <a:graphic>
            <a:graphicData uri="http://schemas.openxmlformats.org/presentationml/2006/ole">
              <p:oleObj spid="_x0000_s8258" name="Equazione" r:id="rId10" imgW="469696" imgH="215806" progId="Equation.3">
                <p:embed/>
              </p:oleObj>
            </a:graphicData>
          </a:graphic>
        </p:graphicFrame>
        <p:cxnSp>
          <p:nvCxnSpPr>
            <p:cNvPr id="24" name="Connettore 1 23"/>
            <p:cNvCxnSpPr/>
            <p:nvPr/>
          </p:nvCxnSpPr>
          <p:spPr>
            <a:xfrm flipV="1">
              <a:off x="6979328" y="2766332"/>
              <a:ext cx="0" cy="1368152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uppo 24"/>
          <p:cNvGrpSpPr/>
          <p:nvPr/>
        </p:nvGrpSpPr>
        <p:grpSpPr>
          <a:xfrm>
            <a:off x="181422" y="1412776"/>
            <a:ext cx="3039842" cy="2994620"/>
            <a:chOff x="181422" y="1196752"/>
            <a:chExt cx="3039842" cy="2994620"/>
          </a:xfrm>
        </p:grpSpPr>
        <p:grpSp>
          <p:nvGrpSpPr>
            <p:cNvPr id="26" name="Gruppo 25"/>
            <p:cNvGrpSpPr/>
            <p:nvPr/>
          </p:nvGrpSpPr>
          <p:grpSpPr>
            <a:xfrm>
              <a:off x="181422" y="1196752"/>
              <a:ext cx="3039842" cy="2994620"/>
              <a:chOff x="181422" y="1196752"/>
              <a:chExt cx="3039842" cy="2994620"/>
            </a:xfrm>
          </p:grpSpPr>
          <p:graphicFrame>
            <p:nvGraphicFramePr>
              <p:cNvPr id="29" name="Oggetto 2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1192064452"/>
                  </p:ext>
                </p:extLst>
              </p:nvPr>
            </p:nvGraphicFramePr>
            <p:xfrm>
              <a:off x="181422" y="3789040"/>
              <a:ext cx="3039842" cy="402332"/>
            </p:xfrm>
            <a:graphic>
              <a:graphicData uri="http://schemas.openxmlformats.org/presentationml/2006/ole">
                <p:oleObj spid="_x0000_s8259" name="Equazione" r:id="rId11" imgW="1727200" imgH="228600" progId="Equation.3">
                  <p:embed/>
                </p:oleObj>
              </a:graphicData>
            </a:graphic>
          </p:graphicFrame>
          <p:grpSp>
            <p:nvGrpSpPr>
              <p:cNvPr id="30" name="Gruppo 29"/>
              <p:cNvGrpSpPr/>
              <p:nvPr/>
            </p:nvGrpSpPr>
            <p:grpSpPr>
              <a:xfrm>
                <a:off x="577916" y="1196752"/>
                <a:ext cx="2242128" cy="2242128"/>
                <a:chOff x="577916" y="1196752"/>
                <a:chExt cx="2242128" cy="2242128"/>
              </a:xfrm>
            </p:grpSpPr>
            <p:cxnSp>
              <p:nvCxnSpPr>
                <p:cNvPr id="31" name="Connettore 1 30"/>
                <p:cNvCxnSpPr/>
                <p:nvPr/>
              </p:nvCxnSpPr>
              <p:spPr>
                <a:xfrm>
                  <a:off x="587796" y="1196752"/>
                  <a:ext cx="2232248" cy="223224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ttore 1 31"/>
                <p:cNvCxnSpPr/>
                <p:nvPr/>
              </p:nvCxnSpPr>
              <p:spPr>
                <a:xfrm flipV="1">
                  <a:off x="577916" y="1278640"/>
                  <a:ext cx="2160240" cy="216024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7" name="Connettore 1 26"/>
            <p:cNvCxnSpPr/>
            <p:nvPr/>
          </p:nvCxnSpPr>
          <p:spPr>
            <a:xfrm>
              <a:off x="395536" y="2288720"/>
              <a:ext cx="2424508" cy="3960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1 27"/>
            <p:cNvCxnSpPr/>
            <p:nvPr/>
          </p:nvCxnSpPr>
          <p:spPr>
            <a:xfrm>
              <a:off x="1691680" y="1237696"/>
              <a:ext cx="0" cy="222573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asellaDiTesto 1"/>
          <p:cNvSpPr txBox="1"/>
          <p:nvPr/>
        </p:nvSpPr>
        <p:spPr>
          <a:xfrm>
            <a:off x="2918298" y="457508"/>
            <a:ext cx="3087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Il gruppo di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Galois</a:t>
            </a:r>
            <a:endParaRPr lang="it-IT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gget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19039967"/>
              </p:ext>
            </p:extLst>
          </p:nvPr>
        </p:nvGraphicFramePr>
        <p:xfrm>
          <a:off x="742129" y="2996754"/>
          <a:ext cx="2547929" cy="504254"/>
        </p:xfrm>
        <a:graphic>
          <a:graphicData uri="http://schemas.openxmlformats.org/presentationml/2006/ole">
            <p:oleObj spid="_x0000_s11450" name="Equazione" r:id="rId5" imgW="1155700" imgH="228600" progId="Equation.3">
              <p:embed/>
            </p:oleObj>
          </a:graphicData>
        </a:graphic>
      </p:graphicFrame>
      <p:graphicFrame>
        <p:nvGraphicFramePr>
          <p:cNvPr id="14" name="Ogget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37185585"/>
              </p:ext>
            </p:extLst>
          </p:nvPr>
        </p:nvGraphicFramePr>
        <p:xfrm>
          <a:off x="742128" y="3668390"/>
          <a:ext cx="2036255" cy="552698"/>
        </p:xfrm>
        <a:graphic>
          <a:graphicData uri="http://schemas.openxmlformats.org/presentationml/2006/ole">
            <p:oleObj spid="_x0000_s11451" name="Equazione" r:id="rId6" imgW="888614" imgH="241195" progId="Equation.3">
              <p:embed/>
            </p:oleObj>
          </a:graphicData>
        </a:graphic>
      </p:graphicFrame>
      <p:graphicFrame>
        <p:nvGraphicFramePr>
          <p:cNvPr id="15" name="Ogget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16567886"/>
              </p:ext>
            </p:extLst>
          </p:nvPr>
        </p:nvGraphicFramePr>
        <p:xfrm>
          <a:off x="710462" y="4279940"/>
          <a:ext cx="3141458" cy="517212"/>
        </p:xfrm>
        <a:graphic>
          <a:graphicData uri="http://schemas.openxmlformats.org/presentationml/2006/ole">
            <p:oleObj spid="_x0000_s11452" name="Equazione" r:id="rId7" imgW="1384300" imgH="228600" progId="Equation.3">
              <p:embed/>
            </p:oleObj>
          </a:graphicData>
        </a:graphic>
      </p:graphicFrame>
      <p:graphicFrame>
        <p:nvGraphicFramePr>
          <p:cNvPr id="16" name="Ogget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59838802"/>
              </p:ext>
            </p:extLst>
          </p:nvPr>
        </p:nvGraphicFramePr>
        <p:xfrm>
          <a:off x="737964" y="4941168"/>
          <a:ext cx="1601788" cy="534987"/>
        </p:xfrm>
        <a:graphic>
          <a:graphicData uri="http://schemas.openxmlformats.org/presentationml/2006/ole">
            <p:oleObj spid="_x0000_s11453" name="Equazione" r:id="rId8" imgW="685800" imgH="228600" progId="Equation.3">
              <p:embed/>
            </p:oleObj>
          </a:graphicData>
        </a:graphic>
      </p:graphicFrame>
      <p:graphicFrame>
        <p:nvGraphicFramePr>
          <p:cNvPr id="23" name="Oggetto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38062449"/>
              </p:ext>
            </p:extLst>
          </p:nvPr>
        </p:nvGraphicFramePr>
        <p:xfrm>
          <a:off x="3995936" y="3001954"/>
          <a:ext cx="1128681" cy="467990"/>
        </p:xfrm>
        <a:graphic>
          <a:graphicData uri="http://schemas.openxmlformats.org/presentationml/2006/ole">
            <p:oleObj spid="_x0000_s11454" name="Equazione" r:id="rId9" imgW="520474" imgH="215806" progId="Equation.3">
              <p:embed/>
            </p:oleObj>
          </a:graphicData>
        </a:graphic>
      </p:graphicFrame>
      <p:graphicFrame>
        <p:nvGraphicFramePr>
          <p:cNvPr id="27" name="Oggetto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62890011"/>
              </p:ext>
            </p:extLst>
          </p:nvPr>
        </p:nvGraphicFramePr>
        <p:xfrm>
          <a:off x="683568" y="5589240"/>
          <a:ext cx="957263" cy="479425"/>
        </p:xfrm>
        <a:graphic>
          <a:graphicData uri="http://schemas.openxmlformats.org/presentationml/2006/ole">
            <p:oleObj spid="_x0000_s11455" name="Equazione" r:id="rId10" imgW="457200" imgH="228600" progId="Equation.3">
              <p:embed/>
            </p:oleObj>
          </a:graphicData>
        </a:graphic>
      </p:graphicFrame>
      <p:grpSp>
        <p:nvGrpSpPr>
          <p:cNvPr id="38" name="Gruppo 37"/>
          <p:cNvGrpSpPr/>
          <p:nvPr/>
        </p:nvGrpSpPr>
        <p:grpSpPr>
          <a:xfrm>
            <a:off x="545383" y="457508"/>
            <a:ext cx="7771033" cy="1099284"/>
            <a:chOff x="545383" y="385500"/>
            <a:chExt cx="7771033" cy="1099284"/>
          </a:xfrm>
        </p:grpSpPr>
        <p:sp>
          <p:nvSpPr>
            <p:cNvPr id="48" name="Rettangolo 47"/>
            <p:cNvSpPr/>
            <p:nvPr/>
          </p:nvSpPr>
          <p:spPr>
            <a:xfrm>
              <a:off x="545383" y="776898"/>
              <a:ext cx="777103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Mémoire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sur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le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conditions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de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résolubilité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des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équations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par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radicaux</a:t>
              </a:r>
              <a:r>
                <a:rPr lang="it-IT" sz="2000" b="1" dirty="0">
                  <a:latin typeface="Times New Roman" pitchFamily="18" charset="0"/>
                  <a:cs typeface="Times New Roman" pitchFamily="18" charset="0"/>
                </a:rPr>
                <a:t> (1832-46)</a:t>
              </a:r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3275856" y="385500"/>
              <a:ext cx="25250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800" b="1" dirty="0" err="1" smtClean="0">
                  <a:latin typeface="Times New Roman" pitchFamily="18" charset="0"/>
                  <a:cs typeface="Times New Roman" pitchFamily="18" charset="0"/>
                </a:rPr>
                <a:t>Évariste</a:t>
              </a:r>
              <a:r>
                <a:rPr lang="it-IT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2800" b="1" dirty="0" err="1" smtClean="0">
                  <a:latin typeface="Times New Roman" pitchFamily="18" charset="0"/>
                  <a:cs typeface="Times New Roman" pitchFamily="18" charset="0"/>
                </a:rPr>
                <a:t>Galois</a:t>
              </a:r>
              <a:endParaRPr lang="it-IT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57762953"/>
              </p:ext>
            </p:extLst>
          </p:nvPr>
        </p:nvGraphicFramePr>
        <p:xfrm>
          <a:off x="755576" y="1700287"/>
          <a:ext cx="6526213" cy="936625"/>
        </p:xfrm>
        <a:graphic>
          <a:graphicData uri="http://schemas.openxmlformats.org/presentationml/2006/ole">
            <p:oleObj spid="_x0000_s11456" name="Equazione" r:id="rId11" imgW="3187700" imgH="457200" progId="Equation.3">
              <p:embed/>
            </p:oleObj>
          </a:graphicData>
        </a:graphic>
      </p:graphicFrame>
      <p:sp>
        <p:nvSpPr>
          <p:cNvPr id="44" name="CasellaDiTesto 4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11270" y="3964115"/>
            <a:ext cx="3519490" cy="1625125"/>
          </a:xfrm>
          <a:prstGeom prst="rect">
            <a:avLst/>
          </a:prstGeom>
          <a:blipFill rotWithShape="1">
            <a:blip r:embed="rId12" cstate="print"/>
            <a:stretch>
              <a:fillRect/>
            </a:stretch>
          </a:blipFill>
        </p:spPr>
        <p:txBody>
          <a:bodyPr/>
          <a:lstStyle/>
          <a:p>
            <a:r>
              <a:rPr lang="it-IT">
                <a:noFill/>
              </a:rPr>
              <a:t> </a:t>
            </a:r>
          </a:p>
        </p:txBody>
      </p:sp>
      <p:grpSp>
        <p:nvGrpSpPr>
          <p:cNvPr id="102" name="Gruppo 101"/>
          <p:cNvGrpSpPr/>
          <p:nvPr/>
        </p:nvGrpSpPr>
        <p:grpSpPr>
          <a:xfrm>
            <a:off x="6471015" y="3933056"/>
            <a:ext cx="1773393" cy="1656184"/>
            <a:chOff x="6471015" y="3933056"/>
            <a:chExt cx="1773393" cy="1656184"/>
          </a:xfrm>
        </p:grpSpPr>
        <p:cxnSp>
          <p:nvCxnSpPr>
            <p:cNvPr id="50" name="Connettore 1 49"/>
            <p:cNvCxnSpPr/>
            <p:nvPr/>
          </p:nvCxnSpPr>
          <p:spPr>
            <a:xfrm>
              <a:off x="6471015" y="3964115"/>
              <a:ext cx="0" cy="16251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ttore 1 61"/>
            <p:cNvCxnSpPr/>
            <p:nvPr/>
          </p:nvCxnSpPr>
          <p:spPr>
            <a:xfrm>
              <a:off x="6471015" y="5589240"/>
              <a:ext cx="177339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nettore 1 63"/>
            <p:cNvCxnSpPr/>
            <p:nvPr/>
          </p:nvCxnSpPr>
          <p:spPr>
            <a:xfrm flipV="1">
              <a:off x="8244408" y="3933056"/>
              <a:ext cx="0" cy="165618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ttore 1 65"/>
            <p:cNvCxnSpPr/>
            <p:nvPr/>
          </p:nvCxnSpPr>
          <p:spPr>
            <a:xfrm flipV="1">
              <a:off x="6471504" y="3933056"/>
              <a:ext cx="1772904" cy="136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ttore 1 67"/>
            <p:cNvCxnSpPr/>
            <p:nvPr/>
          </p:nvCxnSpPr>
          <p:spPr>
            <a:xfrm flipH="1">
              <a:off x="6471015" y="3933056"/>
              <a:ext cx="1773393" cy="165618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ttore 1 69"/>
            <p:cNvCxnSpPr/>
            <p:nvPr/>
          </p:nvCxnSpPr>
          <p:spPr>
            <a:xfrm>
              <a:off x="6471015" y="3964115"/>
              <a:ext cx="1773393" cy="16251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uppo 109"/>
          <p:cNvGrpSpPr/>
          <p:nvPr/>
        </p:nvGrpSpPr>
        <p:grpSpPr>
          <a:xfrm>
            <a:off x="4711270" y="4783504"/>
            <a:ext cx="1804946" cy="812562"/>
            <a:chOff x="4711270" y="4783504"/>
            <a:chExt cx="1804946" cy="812562"/>
          </a:xfrm>
        </p:grpSpPr>
        <p:cxnSp>
          <p:nvCxnSpPr>
            <p:cNvPr id="76" name="Connettore 1 75"/>
            <p:cNvCxnSpPr/>
            <p:nvPr/>
          </p:nvCxnSpPr>
          <p:spPr>
            <a:xfrm>
              <a:off x="4711270" y="4783504"/>
              <a:ext cx="1804946" cy="2047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ttore 1 77"/>
            <p:cNvCxnSpPr/>
            <p:nvPr/>
          </p:nvCxnSpPr>
          <p:spPr>
            <a:xfrm>
              <a:off x="4711270" y="4783504"/>
              <a:ext cx="4746" cy="81256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ttore 1 79"/>
            <p:cNvCxnSpPr/>
            <p:nvPr/>
          </p:nvCxnSpPr>
          <p:spPr>
            <a:xfrm>
              <a:off x="4716016" y="5596066"/>
              <a:ext cx="175499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nettore 1 84"/>
            <p:cNvCxnSpPr/>
            <p:nvPr/>
          </p:nvCxnSpPr>
          <p:spPr>
            <a:xfrm>
              <a:off x="4711270" y="4783504"/>
              <a:ext cx="1759745" cy="81256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nettore 1 92"/>
            <p:cNvCxnSpPr/>
            <p:nvPr/>
          </p:nvCxnSpPr>
          <p:spPr>
            <a:xfrm flipV="1">
              <a:off x="4716016" y="4797152"/>
              <a:ext cx="1800200" cy="79891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uppo 38"/>
          <p:cNvGrpSpPr/>
          <p:nvPr/>
        </p:nvGrpSpPr>
        <p:grpSpPr>
          <a:xfrm>
            <a:off x="4064176" y="4121784"/>
            <a:ext cx="2407328" cy="654894"/>
            <a:chOff x="4064176" y="4121784"/>
            <a:chExt cx="2407328" cy="654894"/>
          </a:xfrm>
        </p:grpSpPr>
        <p:sp>
          <p:nvSpPr>
            <p:cNvPr id="33" name="Freccia a destra 32"/>
            <p:cNvSpPr/>
            <p:nvPr/>
          </p:nvSpPr>
          <p:spPr>
            <a:xfrm>
              <a:off x="4064176" y="4121784"/>
              <a:ext cx="720080" cy="144016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111" name="Gruppo 110"/>
            <p:cNvGrpSpPr/>
            <p:nvPr/>
          </p:nvGrpSpPr>
          <p:grpSpPr>
            <a:xfrm>
              <a:off x="4698600" y="4351456"/>
              <a:ext cx="1772904" cy="425222"/>
              <a:chOff x="4698600" y="4351456"/>
              <a:chExt cx="1772904" cy="425222"/>
            </a:xfrm>
          </p:grpSpPr>
          <p:cxnSp>
            <p:nvCxnSpPr>
              <p:cNvPr id="95" name="Connettore 1 94"/>
              <p:cNvCxnSpPr/>
              <p:nvPr/>
            </p:nvCxnSpPr>
            <p:spPr>
              <a:xfrm>
                <a:off x="4716016" y="4351456"/>
                <a:ext cx="1728192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Connettore 1 96"/>
              <p:cNvCxnSpPr>
                <a:endCxn id="44" idx="1"/>
              </p:cNvCxnSpPr>
              <p:nvPr/>
            </p:nvCxnSpPr>
            <p:spPr>
              <a:xfrm flipH="1">
                <a:off x="4711270" y="4365104"/>
                <a:ext cx="4746" cy="41157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Connettore 1 98"/>
              <p:cNvCxnSpPr>
                <a:stCxn id="44" idx="1"/>
              </p:cNvCxnSpPr>
              <p:nvPr/>
            </p:nvCxnSpPr>
            <p:spPr>
              <a:xfrm flipV="1">
                <a:off x="4711270" y="4365104"/>
                <a:ext cx="1732938" cy="41157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Connettore 1 100"/>
              <p:cNvCxnSpPr/>
              <p:nvPr/>
            </p:nvCxnSpPr>
            <p:spPr>
              <a:xfrm>
                <a:off x="4698600" y="4365104"/>
                <a:ext cx="1772904" cy="40475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03159745"/>
              </p:ext>
            </p:extLst>
          </p:nvPr>
        </p:nvGraphicFramePr>
        <p:xfrm>
          <a:off x="769888" y="2239268"/>
          <a:ext cx="2794000" cy="901700"/>
        </p:xfrm>
        <a:graphic>
          <a:graphicData uri="http://schemas.openxmlformats.org/presentationml/2006/ole">
            <p:oleObj spid="_x0000_s17435" name="Equazione" r:id="rId5" imgW="1409400" imgH="457200" progId="Equation.3">
              <p:embed/>
            </p:oleObj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49938170"/>
              </p:ext>
            </p:extLst>
          </p:nvPr>
        </p:nvGraphicFramePr>
        <p:xfrm>
          <a:off x="4146550" y="2239181"/>
          <a:ext cx="4457898" cy="3998107"/>
        </p:xfrm>
        <a:graphic>
          <a:graphicData uri="http://schemas.openxmlformats.org/presentationml/2006/ole">
            <p:oleObj spid="_x0000_s17436" name="Equazione" r:id="rId6" imgW="2349500" imgH="2108200" progId="Equation.3">
              <p:embed/>
            </p:oleObj>
          </a:graphicData>
        </a:graphic>
      </p:graphicFrame>
      <p:grpSp>
        <p:nvGrpSpPr>
          <p:cNvPr id="16" name="Gruppo 15"/>
          <p:cNvGrpSpPr/>
          <p:nvPr/>
        </p:nvGrpSpPr>
        <p:grpSpPr>
          <a:xfrm>
            <a:off x="473375" y="652627"/>
            <a:ext cx="7771033" cy="1192197"/>
            <a:chOff x="473375" y="652627"/>
            <a:chExt cx="7771033" cy="1192197"/>
          </a:xfrm>
        </p:grpSpPr>
        <p:sp>
          <p:nvSpPr>
            <p:cNvPr id="13" name="CasellaDiTesto 12"/>
            <p:cNvSpPr txBox="1"/>
            <p:nvPr/>
          </p:nvSpPr>
          <p:spPr>
            <a:xfrm>
              <a:off x="2508560" y="652627"/>
              <a:ext cx="39629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800" b="1" dirty="0">
                  <a:latin typeface="Times New Roman" pitchFamily="18" charset="0"/>
                  <a:cs typeface="Times New Roman" pitchFamily="18" charset="0"/>
                </a:rPr>
                <a:t>La connessione di </a:t>
              </a:r>
              <a:r>
                <a:rPr lang="it-IT" sz="2800" b="1" dirty="0" err="1" smtClean="0">
                  <a:latin typeface="Times New Roman" pitchFamily="18" charset="0"/>
                  <a:cs typeface="Times New Roman" pitchFamily="18" charset="0"/>
                </a:rPr>
                <a:t>Galois</a:t>
              </a:r>
              <a:endParaRPr lang="it-IT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Rettangolo 16"/>
            <p:cNvSpPr/>
            <p:nvPr/>
          </p:nvSpPr>
          <p:spPr>
            <a:xfrm>
              <a:off x="473375" y="1136938"/>
              <a:ext cx="777103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Mémoire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sur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le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conditions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de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résolubilité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des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équations</a:t>
              </a:r>
              <a:r>
                <a:rPr lang="it-IT" sz="2000" b="1" i="1" dirty="0">
                  <a:latin typeface="Times New Roman" pitchFamily="18" charset="0"/>
                  <a:cs typeface="Times New Roman" pitchFamily="18" charset="0"/>
                </a:rPr>
                <a:t> par </a:t>
              </a:r>
              <a:r>
                <a:rPr lang="it-IT" sz="2000" b="1" i="1" dirty="0" err="1">
                  <a:latin typeface="Times New Roman" pitchFamily="18" charset="0"/>
                  <a:cs typeface="Times New Roman" pitchFamily="18" charset="0"/>
                </a:rPr>
                <a:t>radicaux</a:t>
              </a:r>
              <a:r>
                <a:rPr lang="it-IT" sz="2000" b="1" dirty="0">
                  <a:latin typeface="Times New Roman" pitchFamily="18" charset="0"/>
                  <a:cs typeface="Times New Roman" pitchFamily="18" charset="0"/>
                </a:rPr>
                <a:t> (1832-46)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407406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uppo 12"/>
          <p:cNvGrpSpPr/>
          <p:nvPr/>
        </p:nvGrpSpPr>
        <p:grpSpPr>
          <a:xfrm>
            <a:off x="468313" y="2348880"/>
            <a:ext cx="8496176" cy="1569660"/>
            <a:chOff x="468313" y="2930168"/>
            <a:chExt cx="8191500" cy="1569660"/>
          </a:xfrm>
        </p:grpSpPr>
        <p:sp>
          <p:nvSpPr>
            <p:cNvPr id="14" name="Text Box 37"/>
            <p:cNvSpPr txBox="1">
              <a:spLocks noChangeArrowheads="1"/>
            </p:cNvSpPr>
            <p:nvPr/>
          </p:nvSpPr>
          <p:spPr bwMode="auto">
            <a:xfrm>
              <a:off x="468313" y="2930168"/>
              <a:ext cx="81915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it-IT" sz="2400" b="1" dirty="0" smtClean="0">
                  <a:latin typeface="Times New Roman" pitchFamily="18" charset="0"/>
                </a:rPr>
                <a:t>Teorema.                    </a:t>
              </a:r>
              <a:r>
                <a:rPr lang="it-IT" sz="2400" b="1" i="1" dirty="0" smtClean="0">
                  <a:latin typeface="Times New Roman" pitchFamily="18" charset="0"/>
                </a:rPr>
                <a:t>è </a:t>
              </a:r>
              <a:r>
                <a:rPr lang="it-IT" sz="2400" b="1" i="1" dirty="0">
                  <a:latin typeface="Times New Roman" pitchFamily="18" charset="0"/>
                </a:rPr>
                <a:t>risolubile per radicali se e solo </a:t>
              </a:r>
              <a:r>
                <a:rPr lang="it-IT" sz="2400" b="1" i="1" dirty="0" smtClean="0">
                  <a:latin typeface="Times New Roman" pitchFamily="18" charset="0"/>
                </a:rPr>
                <a:t>se</a:t>
              </a:r>
              <a:r>
                <a:rPr lang="it-IT" sz="2400" b="1" dirty="0" smtClean="0">
                  <a:latin typeface="Times New Roman" pitchFamily="18" charset="0"/>
                </a:rPr>
                <a:t>, </a:t>
              </a:r>
              <a:r>
                <a:rPr lang="it-IT" sz="2400" b="1" i="1" dirty="0" smtClean="0">
                  <a:latin typeface="Times New Roman" pitchFamily="18" charset="0"/>
                </a:rPr>
                <a:t>ampliando progressivamente il campo dei coefficienti con </a:t>
              </a:r>
              <a:r>
                <a:rPr lang="it-IT" sz="2400" b="1" i="1" dirty="0">
                  <a:latin typeface="Times New Roman" pitchFamily="18" charset="0"/>
                </a:rPr>
                <a:t>termini </a:t>
              </a:r>
              <a:r>
                <a:rPr lang="it-IT" sz="2400" b="1" i="1" dirty="0" smtClean="0">
                  <a:latin typeface="Times New Roman" pitchFamily="18" charset="0"/>
                </a:rPr>
                <a:t>ausiliari</a:t>
              </a:r>
              <a:r>
                <a:rPr lang="it-IT" sz="2400" b="1" dirty="0" smtClean="0">
                  <a:latin typeface="Times New Roman" pitchFamily="18" charset="0"/>
                </a:rPr>
                <a:t> </a:t>
              </a:r>
              <a:r>
                <a:rPr lang="it-IT" sz="2400" b="1" i="1" dirty="0" smtClean="0">
                  <a:latin typeface="Times New Roman" pitchFamily="18" charset="0"/>
                </a:rPr>
                <a:t>v tali</a:t>
              </a:r>
              <a:r>
                <a:rPr lang="it-IT" sz="2400" b="1" dirty="0" smtClean="0">
                  <a:latin typeface="Times New Roman" pitchFamily="18" charset="0"/>
                </a:rPr>
                <a:t> </a:t>
              </a:r>
              <a:r>
                <a:rPr lang="it-IT" sz="2400" b="1" i="1" dirty="0" smtClean="0">
                  <a:latin typeface="Times New Roman" pitchFamily="18" charset="0"/>
                </a:rPr>
                <a:t>v</a:t>
              </a:r>
              <a:r>
                <a:rPr lang="it-IT" sz="2400" b="1" i="1" baseline="30000" dirty="0" smtClean="0">
                  <a:latin typeface="Times New Roman" pitchFamily="18" charset="0"/>
                </a:rPr>
                <a:t> p</a:t>
              </a:r>
              <a:r>
                <a:rPr lang="it-IT" sz="2400" b="1" dirty="0" smtClean="0">
                  <a:latin typeface="Times New Roman" pitchFamily="18" charset="0"/>
                </a:rPr>
                <a:t> (</a:t>
              </a:r>
              <a:r>
                <a:rPr lang="it-IT" sz="2400" b="1" i="1" dirty="0" smtClean="0">
                  <a:latin typeface="Times New Roman" pitchFamily="18" charset="0"/>
                </a:rPr>
                <a:t>con p primo</a:t>
              </a:r>
              <a:r>
                <a:rPr lang="it-IT" sz="2400" b="1" dirty="0" smtClean="0">
                  <a:latin typeface="Times New Roman" pitchFamily="18" charset="0"/>
                </a:rPr>
                <a:t>)  </a:t>
              </a:r>
              <a:r>
                <a:rPr lang="it-IT" sz="2400" b="1" i="1" dirty="0" smtClean="0">
                  <a:latin typeface="Times New Roman" pitchFamily="18" charset="0"/>
                </a:rPr>
                <a:t>appartenga al precedente campo dei coefficienti, il gruppo                 si riduce all’identità.</a:t>
              </a:r>
              <a:endParaRPr lang="it-IT" sz="2400" b="1" i="1" dirty="0">
                <a:latin typeface="Times New Roman" pitchFamily="18" charset="0"/>
              </a:endParaRPr>
            </a:p>
          </p:txBody>
        </p:sp>
        <p:graphicFrame>
          <p:nvGraphicFramePr>
            <p:cNvPr id="15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11810540"/>
                </p:ext>
              </p:extLst>
            </p:nvPr>
          </p:nvGraphicFramePr>
          <p:xfrm>
            <a:off x="1850107" y="2988155"/>
            <a:ext cx="1281733" cy="418037"/>
          </p:xfrm>
          <a:graphic>
            <a:graphicData uri="http://schemas.openxmlformats.org/presentationml/2006/ole">
              <p:oleObj spid="_x0000_s16410" name="Equazione" r:id="rId5" imgW="622030" imgH="203112" progId="Equation.3">
                <p:embed/>
              </p:oleObj>
            </a:graphicData>
          </a:graphic>
        </p:graphicFrame>
        <p:graphicFrame>
          <p:nvGraphicFramePr>
            <p:cNvPr id="16" name="Object 3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459456055"/>
                </p:ext>
              </p:extLst>
            </p:nvPr>
          </p:nvGraphicFramePr>
          <p:xfrm>
            <a:off x="3591731" y="4042548"/>
            <a:ext cx="1219200" cy="444500"/>
          </p:xfrm>
          <a:graphic>
            <a:graphicData uri="http://schemas.openxmlformats.org/presentationml/2006/ole">
              <p:oleObj spid="_x0000_s16411" name="Equazione" r:id="rId6" imgW="583693" imgH="215713" progId="Equation.3">
                <p:embed/>
              </p:oleObj>
            </a:graphicData>
          </a:graphic>
        </p:graphicFrame>
      </p:grpSp>
      <p:grpSp>
        <p:nvGrpSpPr>
          <p:cNvPr id="17" name="Gruppo 16"/>
          <p:cNvGrpSpPr/>
          <p:nvPr/>
        </p:nvGrpSpPr>
        <p:grpSpPr>
          <a:xfrm>
            <a:off x="468313" y="4268122"/>
            <a:ext cx="8709199" cy="2185214"/>
            <a:chOff x="468313" y="3246462"/>
            <a:chExt cx="8709199" cy="2185214"/>
          </a:xfrm>
        </p:grpSpPr>
        <p:sp>
          <p:nvSpPr>
            <p:cNvPr id="18" name="CasellaDiTesto 27"/>
            <p:cNvSpPr txBox="1">
              <a:spLocks noChangeArrowheads="1"/>
            </p:cNvSpPr>
            <p:nvPr/>
          </p:nvSpPr>
          <p:spPr bwMode="auto">
            <a:xfrm>
              <a:off x="468313" y="3246462"/>
              <a:ext cx="8709199" cy="2185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it-IT" sz="2400" b="1" dirty="0">
                  <a:latin typeface="Times New Roman" pitchFamily="18" charset="0"/>
                  <a:cs typeface="Times New Roman" pitchFamily="18" charset="0"/>
                </a:rPr>
                <a:t>Definizione</a:t>
              </a:r>
              <a:endParaRPr lang="it-IT" sz="2400" dirty="0">
                <a:latin typeface="Times New Roman" pitchFamily="18" charset="0"/>
                <a:cs typeface="Times New Roman" pitchFamily="18" charset="0"/>
              </a:endParaRPr>
            </a:p>
            <a:p>
              <a:pPr eaLnBrk="1" hangingPunct="1"/>
              <a:r>
                <a:rPr lang="it-IT" sz="2400" b="1" i="1" dirty="0">
                  <a:latin typeface="Times New Roman" pitchFamily="18" charset="0"/>
                  <a:cs typeface="Times New Roman" pitchFamily="18" charset="0"/>
                </a:rPr>
                <a:t>Un gruppo finito G si dice risolubile se esiste una catena di </a:t>
              </a:r>
              <a:r>
                <a:rPr lang="it-IT" sz="2400" b="1" i="1" dirty="0" smtClean="0">
                  <a:latin typeface="Times New Roman" pitchFamily="18" charset="0"/>
                  <a:cs typeface="Times New Roman" pitchFamily="18" charset="0"/>
                </a:rPr>
                <a:t>sottogruppi                                                  </a:t>
              </a:r>
              <a:r>
                <a:rPr lang="it-IT" sz="2400" b="1" i="1" dirty="0">
                  <a:latin typeface="Times New Roman" pitchFamily="18" charset="0"/>
                  <a:cs typeface="Times New Roman" pitchFamily="18" charset="0"/>
                </a:rPr>
                <a:t>tale che:</a:t>
              </a:r>
              <a:r>
                <a:rPr lang="it-IT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eaLnBrk="1" hangingPunct="1"/>
              <a:endParaRPr lang="it-IT" sz="2400" b="1" i="1" dirty="0">
                <a:latin typeface="Times New Roman" pitchFamily="18" charset="0"/>
                <a:cs typeface="Times New Roman" pitchFamily="18" charset="0"/>
              </a:endParaRPr>
            </a:p>
            <a:p>
              <a:pPr eaLnBrk="1" hangingPunct="1"/>
              <a:endParaRPr lang="it-IT" sz="2000" b="1" i="1" dirty="0">
                <a:latin typeface="Times New Roman" pitchFamily="18" charset="0"/>
                <a:cs typeface="Times New Roman" pitchFamily="18" charset="0"/>
              </a:endParaRPr>
            </a:p>
            <a:p>
              <a:pPr eaLnBrk="1" hangingPunct="1"/>
              <a:endParaRPr lang="it-IT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9" name="Picture 18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3452" y="4077072"/>
              <a:ext cx="3431209" cy="398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24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2641" y="4420319"/>
              <a:ext cx="3921487" cy="8088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CasellaDiTesto 21"/>
          <p:cNvSpPr txBox="1"/>
          <p:nvPr/>
        </p:nvSpPr>
        <p:spPr>
          <a:xfrm>
            <a:off x="3127070" y="620688"/>
            <a:ext cx="2525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Évariste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Galois</a:t>
            </a:r>
            <a:endParaRPr lang="it-IT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473375" y="1157843"/>
            <a:ext cx="77710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i="1" dirty="0" err="1">
                <a:latin typeface="Times New Roman" pitchFamily="18" charset="0"/>
                <a:cs typeface="Times New Roman" pitchFamily="18" charset="0"/>
              </a:rPr>
              <a:t>Mémoire</a:t>
            </a:r>
            <a:r>
              <a:rPr lang="it-IT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000" b="1" i="1" dirty="0" err="1">
                <a:latin typeface="Times New Roman" pitchFamily="18" charset="0"/>
                <a:cs typeface="Times New Roman" pitchFamily="18" charset="0"/>
              </a:rPr>
              <a:t>sur</a:t>
            </a:r>
            <a:r>
              <a:rPr lang="it-IT" sz="2000" b="1" i="1" dirty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it-IT" sz="2000" b="1" i="1" dirty="0" err="1">
                <a:latin typeface="Times New Roman" pitchFamily="18" charset="0"/>
                <a:cs typeface="Times New Roman" pitchFamily="18" charset="0"/>
              </a:rPr>
              <a:t>conditions</a:t>
            </a:r>
            <a:r>
              <a:rPr lang="it-IT" sz="2000" b="1" i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it-IT" sz="2000" b="1" i="1" dirty="0" err="1">
                <a:latin typeface="Times New Roman" pitchFamily="18" charset="0"/>
                <a:cs typeface="Times New Roman" pitchFamily="18" charset="0"/>
              </a:rPr>
              <a:t>résolubilité</a:t>
            </a:r>
            <a:r>
              <a:rPr lang="it-IT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000" b="1" i="1" dirty="0" err="1">
                <a:latin typeface="Times New Roman" pitchFamily="18" charset="0"/>
                <a:cs typeface="Times New Roman" pitchFamily="18" charset="0"/>
              </a:rPr>
              <a:t>des</a:t>
            </a:r>
            <a:r>
              <a:rPr lang="it-IT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000" b="1" i="1" dirty="0" err="1">
                <a:latin typeface="Times New Roman" pitchFamily="18" charset="0"/>
                <a:cs typeface="Times New Roman" pitchFamily="18" charset="0"/>
              </a:rPr>
              <a:t>équations</a:t>
            </a:r>
            <a:r>
              <a:rPr lang="it-IT" sz="2000" b="1" i="1" dirty="0">
                <a:latin typeface="Times New Roman" pitchFamily="18" charset="0"/>
                <a:cs typeface="Times New Roman" pitchFamily="18" charset="0"/>
              </a:rPr>
              <a:t> par </a:t>
            </a:r>
            <a:r>
              <a:rPr lang="it-IT" sz="2000" b="1" i="1" dirty="0" err="1">
                <a:latin typeface="Times New Roman" pitchFamily="18" charset="0"/>
                <a:cs typeface="Times New Roman" pitchFamily="18" charset="0"/>
              </a:rPr>
              <a:t>radicaux</a:t>
            </a:r>
            <a:r>
              <a:rPr lang="it-IT" sz="2000" b="1" dirty="0">
                <a:latin typeface="Times New Roman" pitchFamily="18" charset="0"/>
                <a:cs typeface="Times New Roman" pitchFamily="18" charset="0"/>
              </a:rPr>
              <a:t> (1832-46)</a:t>
            </a:r>
          </a:p>
        </p:txBody>
      </p:sp>
    </p:spTree>
    <p:extLst>
      <p:ext uri="{BB962C8B-B14F-4D97-AF65-F5344CB8AC3E}">
        <p14:creationId xmlns:p14="http://schemas.microsoft.com/office/powerpoint/2010/main" xmlns="" val="697043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3127070" y="620688"/>
            <a:ext cx="2525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Évariste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Galois</a:t>
            </a:r>
            <a:endParaRPr lang="it-IT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uppo 5"/>
          <p:cNvGrpSpPr/>
          <p:nvPr/>
        </p:nvGrpSpPr>
        <p:grpSpPr>
          <a:xfrm>
            <a:off x="1895108" y="1556792"/>
            <a:ext cx="5413742" cy="821705"/>
            <a:chOff x="1895108" y="1556792"/>
            <a:chExt cx="5413742" cy="821705"/>
          </a:xfrm>
        </p:grpSpPr>
        <p:pic>
          <p:nvPicPr>
            <p:cNvPr id="14" name="Picture 2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979613" y="1556792"/>
              <a:ext cx="5329237" cy="347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15" name="CasellaDiTesto 14"/>
                <p:cNvSpPr txBox="1"/>
                <p:nvPr/>
              </p:nvSpPr>
              <p:spPr>
                <a:xfrm>
                  <a:off x="1895108" y="1916832"/>
                  <a:ext cx="534118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it-IT" sz="2400" b="1" i="1" smtClean="0">
                          <a:latin typeface="Cambria Math"/>
                        </a:rPr>
                        <m:t>𝑮</m:t>
                      </m:r>
                      <m:r>
                        <a:rPr lang="it-IT" sz="2400" b="1" i="1" smtClean="0">
                          <a:latin typeface="Cambria Math"/>
                        </a:rPr>
                        <m:t> ⊃ 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  </m:t>
                          </m:r>
                          <m:r>
                            <a:rPr lang="it-IT" sz="2400" b="1" i="1" smtClean="0">
                              <a:latin typeface="Cambria Math"/>
                            </a:rPr>
                            <m:t>𝑮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it-IT" sz="2400" b="1" i="1" smtClean="0">
                              <a:latin typeface="Cambria Math"/>
                            </a:rPr>
                            <m:t> 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</a:rPr>
                        <m:t>  </m:t>
                      </m:r>
                      <m:r>
                        <a:rPr lang="el-GR" sz="2400" b="1" i="1" smtClean="0">
                          <a:latin typeface="Cambria Math"/>
                        </a:rPr>
                        <m:t>⊃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     </m:t>
                          </m:r>
                          <m:r>
                            <a:rPr lang="it-IT" sz="2400" b="1" i="1" smtClean="0">
                              <a:latin typeface="Cambria Math"/>
                            </a:rPr>
                            <m:t>𝑮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it-IT" sz="2400" b="1" i="1" smtClean="0">
                              <a:latin typeface="Cambria Math"/>
                            </a:rPr>
                            <m:t>          </m:t>
                          </m:r>
                        </m:sub>
                      </m:sSub>
                      <m:r>
                        <a:rPr lang="el-GR" sz="2400" b="1" i="1" smtClean="0">
                          <a:latin typeface="Cambria Math"/>
                        </a:rPr>
                        <m:t>⊃</m:t>
                      </m:r>
                      <m:r>
                        <a:rPr lang="it-IT" sz="2400" b="1" i="1" smtClean="0">
                          <a:latin typeface="Cambria Math"/>
                        </a:rPr>
                        <m:t> </m:t>
                      </m:r>
                    </m:oMath>
                  </a14:m>
                  <a:r>
                    <a:rPr lang="it-IT" sz="2400" b="1" i="1" dirty="0" smtClean="0"/>
                    <a:t>… </a:t>
                  </a:r>
                  <a14:m>
                    <m:oMath xmlns:m="http://schemas.openxmlformats.org/officeDocument/2006/math">
                      <m:r>
                        <a:rPr lang="el-GR" sz="2400" b="1" i="1" smtClean="0">
                          <a:latin typeface="Cambria Math"/>
                        </a:rPr>
                        <m:t>⊃</m:t>
                      </m:r>
                    </m:oMath>
                  </a14:m>
                  <a:r>
                    <a:rPr lang="it-IT" sz="2400" b="1" dirty="0" smtClean="0"/>
                    <a:t>      {</a:t>
                  </a:r>
                  <a:r>
                    <a:rPr lang="it-IT" sz="2400" b="1" i="1" dirty="0" smtClean="0">
                      <a:latin typeface="Times New Roman" pitchFamily="18" charset="0"/>
                      <a:cs typeface="Times New Roman" pitchFamily="18" charset="0"/>
                    </a:rPr>
                    <a:t>id</a:t>
                  </a:r>
                  <a:r>
                    <a:rPr lang="it-IT" sz="2400" b="1" dirty="0" smtClean="0"/>
                    <a:t>}</a:t>
                  </a:r>
                  <a:endParaRPr lang="it-IT" sz="2400" b="1" dirty="0"/>
                </a:p>
              </p:txBody>
            </p:sp>
          </mc:Choice>
          <mc:Fallback>
            <p:sp>
              <p:nvSpPr>
                <p:cNvPr id="15" name="CasellaDiTesto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95108" y="1916832"/>
                  <a:ext cx="5341188" cy="461665"/>
                </a:xfrm>
                <a:prstGeom prst="rect">
                  <a:avLst/>
                </a:prstGeom>
                <a:blipFill rotWithShape="1">
                  <a:blip r:embed="rId5" cstate="print"/>
                  <a:stretch>
                    <a:fillRect l="-342" t="-11842" b="-28947"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" name="CasellaDiTesto 15"/>
              <p:cNvSpPr txBox="1"/>
              <p:nvPr/>
            </p:nvSpPr>
            <p:spPr>
              <a:xfrm>
                <a:off x="884863" y="2609616"/>
                <a:ext cx="239924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it-IT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it-IT" sz="2400" b="0" i="1" smtClean="0">
                          <a:latin typeface="Cambria Math"/>
                        </a:rPr>
                        <m:t>+</m:t>
                      </m:r>
                      <m:r>
                        <a:rPr lang="it-IT" sz="2400" b="0" i="1" smtClean="0">
                          <a:latin typeface="Cambria Math"/>
                        </a:rPr>
                        <m:t>𝑎</m:t>
                      </m:r>
                      <m:r>
                        <a:rPr lang="it-IT" sz="2400" b="1" i="1" smtClean="0">
                          <a:latin typeface="Cambria Math"/>
                        </a:rPr>
                        <m:t>𝒙</m:t>
                      </m:r>
                      <m:r>
                        <a:rPr lang="it-IT" sz="2400" b="0" i="1" smtClean="0">
                          <a:latin typeface="Cambria Math"/>
                        </a:rPr>
                        <m:t>+</m:t>
                      </m:r>
                      <m:r>
                        <a:rPr lang="it-IT" sz="2400" b="0" i="1" smtClean="0">
                          <a:latin typeface="Cambria Math"/>
                        </a:rPr>
                        <m:t>𝑏</m:t>
                      </m:r>
                      <m:r>
                        <a:rPr lang="it-IT" sz="24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it-IT" sz="2400" dirty="0"/>
              </a:p>
            </p:txBody>
          </p:sp>
        </mc:Choice>
        <mc:Fallback>
          <p:sp>
            <p:nvSpPr>
              <p:cNvPr id="16" name="CasellaDiTes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863" y="2609616"/>
                <a:ext cx="2399247" cy="461665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CasellaDiTesto 16"/>
              <p:cNvSpPr txBox="1"/>
              <p:nvPr/>
            </p:nvSpPr>
            <p:spPr>
              <a:xfrm>
                <a:off x="962335" y="3833752"/>
                <a:ext cx="216950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it-IT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it-IT" sz="2400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it-IT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it-IT" sz="2400" b="0" i="1" smtClean="0">
                        <a:latin typeface="Cambria Math"/>
                      </a:rPr>
                      <m:t>+</m:t>
                    </m:r>
                    <m:r>
                      <a:rPr lang="it-IT" sz="2400" b="0" i="1" smtClean="0">
                        <a:latin typeface="Cambria Math"/>
                      </a:rPr>
                      <m:t>𝑝</m:t>
                    </m:r>
                    <m:r>
                      <a:rPr lang="it-IT" sz="2400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it-IT" sz="2400" dirty="0" smtClean="0"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it-IT" sz="2400" i="1" dirty="0" smtClean="0">
                    <a:latin typeface="Times New Roman" pitchFamily="18" charset="0"/>
                    <a:cs typeface="Times New Roman" pitchFamily="18" charset="0"/>
                  </a:rPr>
                  <a:t>q </a:t>
                </a:r>
                <a:r>
                  <a:rPr lang="it-IT" sz="2400" dirty="0" smtClean="0">
                    <a:latin typeface="Times New Roman" pitchFamily="18" charset="0"/>
                    <a:cs typeface="Times New Roman" pitchFamily="18" charset="0"/>
                  </a:rPr>
                  <a:t>= 0</a:t>
                </a:r>
                <a:endParaRPr lang="it-IT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7" name="CasellaDiTes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335" y="3833752"/>
                <a:ext cx="2169505" cy="461665"/>
              </a:xfrm>
              <a:prstGeom prst="rect">
                <a:avLst/>
              </a:prstGeom>
              <a:blipFill rotWithShape="1">
                <a:blip r:embed="rId7" cstate="print"/>
                <a:stretch>
                  <a:fillRect t="-10526" r="-281" b="-2894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uppo 17"/>
          <p:cNvGrpSpPr/>
          <p:nvPr/>
        </p:nvGrpSpPr>
        <p:grpSpPr>
          <a:xfrm>
            <a:off x="3131840" y="3617728"/>
            <a:ext cx="5923609" cy="1325761"/>
            <a:chOff x="3779912" y="4499828"/>
            <a:chExt cx="5923609" cy="1325761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19" name="CasellaDiTesto 18"/>
                <p:cNvSpPr txBox="1"/>
                <p:nvPr/>
              </p:nvSpPr>
              <p:spPr>
                <a:xfrm>
                  <a:off x="3779912" y="4499828"/>
                  <a:ext cx="5923609" cy="84388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it-IT" sz="2400" b="1" i="1" smtClean="0">
                          <a:latin typeface="Cambria Math"/>
                        </a:rPr>
                        <m:t>𝑸</m:t>
                      </m:r>
                      <m:r>
                        <a:rPr lang="it-IT" sz="2400" b="1" i="1" smtClean="0">
                          <a:latin typeface="Cambria Math"/>
                        </a:rPr>
                        <m:t> ⊂          </m:t>
                      </m:r>
                      <m:r>
                        <a:rPr lang="it-IT" sz="2400" b="1" i="1" smtClean="0">
                          <a:latin typeface="Cambria Math"/>
                        </a:rPr>
                        <m:t>𝑸</m:t>
                      </m:r>
                      <m:r>
                        <a:rPr lang="it-IT" sz="2400" b="1" i="1" smtClean="0">
                          <a:latin typeface="Cambria Math"/>
                        </a:rPr>
                        <m:t>(</m:t>
                      </m:r>
                      <m:rad>
                        <m:radPr>
                          <m:degHide m:val="on"/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</m:e>
                      </m:rad>
                      <m:r>
                        <a:rPr lang="it-IT" sz="2400" b="1" i="1" smtClean="0">
                          <a:latin typeface="Cambria Math"/>
                        </a:rPr>
                        <m:t> </m:t>
                      </m:r>
                    </m:oMath>
                  </a14:m>
                  <a:r>
                    <a:rPr lang="it-IT" sz="2400" b="1" dirty="0" smtClean="0"/>
                    <a:t>)       </a:t>
                  </a:r>
                  <a14:m>
                    <m:oMath xmlns:m="http://schemas.openxmlformats.org/officeDocument/2006/math">
                      <m:r>
                        <a:rPr lang="it-IT" sz="2400" b="1" i="0" smtClean="0">
                          <a:latin typeface="Cambria Math"/>
                        </a:rPr>
                        <m:t>    </m:t>
                      </m:r>
                      <m:r>
                        <a:rPr lang="it-IT" sz="2400" b="1" i="1" smtClean="0">
                          <a:latin typeface="Cambria Math"/>
                        </a:rPr>
                        <m:t> ⊂</m:t>
                      </m:r>
                      <m:r>
                        <a:rPr lang="it-IT" sz="2400" b="1" i="1" smtClean="0">
                          <a:latin typeface="Cambria Math"/>
                        </a:rPr>
                        <m:t>𝑸</m:t>
                      </m:r>
                      <m:r>
                        <a:rPr lang="it-IT" sz="2400" b="1" i="1" smtClean="0">
                          <a:latin typeface="Cambria Math"/>
                        </a:rPr>
                        <m:t>(</m:t>
                      </m:r>
                      <m:rad>
                        <m:radPr>
                          <m:degHide m:val="on"/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</m:e>
                      </m:rad>
                      <m:r>
                        <a:rPr lang="it-IT" sz="2400" b="1" i="1" smtClean="0">
                          <a:latin typeface="Cambria Math"/>
                        </a:rPr>
                        <m:t>, </m:t>
                      </m:r>
                      <m:rad>
                        <m:rad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it-IT" sz="2400" b="1" i="1" smtClean="0">
                              <a:latin typeface="Cambria Math"/>
                            </a:rPr>
                            <m:t>𝟑</m:t>
                          </m:r>
                        </m:deg>
                        <m:e>
                          <m:f>
                            <m:fPr>
                              <m:ctrlPr>
                                <a:rPr lang="it-IT" sz="24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it-IT" sz="2400" b="1" i="1" smtClean="0">
                                  <a:latin typeface="Cambria Math"/>
                                </a:rPr>
                                <m:t>𝒒</m:t>
                              </m:r>
                            </m:num>
                            <m:den>
                              <m:r>
                                <a:rPr lang="it-IT" sz="2400" b="1" i="1" smtClean="0">
                                  <a:latin typeface="Cambria Math"/>
                                </a:rPr>
                                <m:t>𝟐</m:t>
                              </m:r>
                            </m:den>
                          </m:f>
                          <m:r>
                            <a:rPr lang="it-IT" sz="2400" b="1" i="1" smtClean="0">
                              <a:latin typeface="Cambria Math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it-IT" sz="2400" b="1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it-IT" sz="2400" b="1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e>
                          </m:rad>
                        </m:e>
                      </m:rad>
                      <m:r>
                        <a:rPr lang="it-IT" sz="2400" b="1" i="1" smtClean="0">
                          <a:latin typeface="Cambria Math"/>
                        </a:rPr>
                        <m:t>)</m:t>
                      </m:r>
                    </m:oMath>
                  </a14:m>
                  <a:endParaRPr lang="it-IT" sz="2400" b="1" dirty="0" smtClean="0"/>
                </a:p>
              </p:txBody>
            </p:sp>
          </mc:Choice>
          <mc:Fallback>
            <p:sp>
              <p:nvSpPr>
                <p:cNvPr id="2" name="CasellaDiTesto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9912" y="4499828"/>
                  <a:ext cx="5923609" cy="843885"/>
                </a:xfrm>
                <a:prstGeom prst="rect">
                  <a:avLst/>
                </a:prstGeom>
                <a:blipFill rotWithShape="1">
                  <a:blip r:embed="rId8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0" name="CasellaDiTesto 19"/>
                <p:cNvSpPr txBox="1"/>
                <p:nvPr/>
              </p:nvSpPr>
              <p:spPr>
                <a:xfrm>
                  <a:off x="3779912" y="5363924"/>
                  <a:ext cx="466409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𝑺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</a:rPr>
                            <m:t>𝟑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</a:rPr>
                        <m:t>⊃</m:t>
                      </m:r>
                      <m:d>
                        <m:dPr>
                          <m:begChr m:val="{"/>
                          <m:endChr m:val="}"/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𝒊𝒅</m:t>
                          </m:r>
                          <m:r>
                            <a:rPr lang="it-IT" sz="2400" b="1" i="1" smtClean="0">
                              <a:latin typeface="Cambria Math"/>
                            </a:rPr>
                            <m:t>, </m:t>
                          </m:r>
                          <m:d>
                            <m:dPr>
                              <m:ctrlPr>
                                <a:rPr lang="it-IT" sz="24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it-IT" sz="2400" b="1" i="1" smtClean="0">
                                  <a:latin typeface="Cambria Math"/>
                                </a:rPr>
                                <m:t>𝟑𝟏𝟐</m:t>
                              </m:r>
                            </m:e>
                          </m:d>
                          <m:r>
                            <a:rPr lang="it-IT" sz="2400" b="1" i="1" smtClean="0">
                              <a:latin typeface="Cambria Math"/>
                            </a:rPr>
                            <m:t>, </m:t>
                          </m:r>
                          <m:d>
                            <m:dPr>
                              <m:ctrlPr>
                                <a:rPr lang="it-IT" sz="24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it-IT" sz="2400" b="1" i="1" smtClean="0">
                                  <a:latin typeface="Cambria Math"/>
                                </a:rPr>
                                <m:t>𝟐𝟑𝟏</m:t>
                              </m:r>
                            </m:e>
                          </m:d>
                        </m:e>
                      </m:d>
                      <m:r>
                        <a:rPr lang="it-IT" sz="2400" b="1" i="1" smtClean="0">
                          <a:latin typeface="Cambria Math"/>
                        </a:rPr>
                        <m:t>⊃</m:t>
                      </m:r>
                      <m:d>
                        <m:dPr>
                          <m:begChr m:val="{"/>
                          <m:endChr m:val="}"/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𝒊𝒅</m:t>
                          </m:r>
                        </m:e>
                      </m:d>
                    </m:oMath>
                  </a14:m>
                  <a:r>
                    <a:rPr lang="it-IT" sz="2400" b="1" dirty="0" smtClean="0"/>
                    <a:t>    </a:t>
                  </a:r>
                  <a:endParaRPr lang="it-IT" sz="2400" b="1" dirty="0"/>
                </a:p>
              </p:txBody>
            </p:sp>
          </mc:Choice>
          <mc:Fallback>
            <p:sp>
              <p:nvSpPr>
                <p:cNvPr id="7" name="CasellaDiTesto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9912" y="5363924"/>
                  <a:ext cx="4664097" cy="461665"/>
                </a:xfrm>
                <a:prstGeom prst="rect">
                  <a:avLst/>
                </a:prstGeom>
                <a:blipFill rotWithShape="1">
                  <a:blip r:embed="rId9" cstate="print"/>
                  <a:stretch>
                    <a:fillRect l="-392" b="-1316"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Gruppo 20"/>
          <p:cNvGrpSpPr/>
          <p:nvPr/>
        </p:nvGrpSpPr>
        <p:grpSpPr>
          <a:xfrm>
            <a:off x="3693175" y="2564904"/>
            <a:ext cx="1814929" cy="949170"/>
            <a:chOff x="3059832" y="2664208"/>
            <a:chExt cx="1814929" cy="949170"/>
          </a:xfrm>
        </p:grpSpPr>
        <p:sp>
          <p:nvSpPr>
            <p:cNvPr id="22" name="CasellaDiTesto 21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093952" y="2664208"/>
              <a:ext cx="1780809" cy="497637"/>
            </a:xfrm>
            <a:prstGeom prst="rect">
              <a:avLst/>
            </a:prstGeom>
            <a:blipFill rotWithShape="1">
              <a:blip r:embed="rId10" cstate="print"/>
              <a:stretch>
                <a:fillRect t="-2439" r="-4452" b="-26829"/>
              </a:stretch>
            </a:blipFill>
          </p:spPr>
          <p:txBody>
            <a:bodyPr/>
            <a:lstStyle/>
            <a:p>
              <a:r>
                <a:rPr lang="it-IT">
                  <a:noFill/>
                </a:rPr>
                <a:t> </a:t>
              </a:r>
            </a:p>
          </p:txBody>
        </p:sp>
        <p:sp>
          <p:nvSpPr>
            <p:cNvPr id="23" name="CasellaDiTesto 22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3059832" y="3160241"/>
              <a:ext cx="1645515" cy="453137"/>
            </a:xfrm>
            <a:prstGeom prst="rect">
              <a:avLst/>
            </a:prstGeom>
            <a:blipFill rotWithShape="1">
              <a:blip r:embed="rId11" cstate="print"/>
              <a:stretch>
                <a:fillRect l="-1111" b="-4000"/>
              </a:stretch>
            </a:blipFill>
          </p:spPr>
          <p:txBody>
            <a:bodyPr/>
            <a:lstStyle/>
            <a:p>
              <a:r>
                <a:rPr lang="it-IT">
                  <a:noFill/>
                </a:rPr>
                <a:t> </a:t>
              </a:r>
            </a:p>
          </p:txBody>
        </p:sp>
      </p:grpSp>
      <p:sp>
        <p:nvSpPr>
          <p:cNvPr id="3" name="Rettangolo 2"/>
          <p:cNvSpPr/>
          <p:nvPr/>
        </p:nvSpPr>
        <p:spPr>
          <a:xfrm>
            <a:off x="467544" y="5034360"/>
            <a:ext cx="84933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Teorema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latin typeface="Times New Roman" pitchFamily="18" charset="0"/>
                <a:cs typeface="Times New Roman" pitchFamily="18" charset="0"/>
              </a:rPr>
              <a:t>(Ruffini, Abel)</a:t>
            </a:r>
          </a:p>
          <a:p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Il gruppo </a:t>
            </a:r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simmetrico 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t-IT" sz="2400" b="1" i="1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 non è risolubile. Quindi l’equazione generale di quinto grado non è risolubile per radicali.</a:t>
            </a:r>
          </a:p>
        </p:txBody>
      </p:sp>
    </p:spTree>
    <p:extLst>
      <p:ext uri="{BB962C8B-B14F-4D97-AF65-F5344CB8AC3E}">
        <p14:creationId xmlns:p14="http://schemas.microsoft.com/office/powerpoint/2010/main" xmlns="" val="71785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1619672" y="673532"/>
            <a:ext cx="5630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… Jordan,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Kronecker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Dedekind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…</a:t>
            </a:r>
          </a:p>
        </p:txBody>
      </p:sp>
      <p:grpSp>
        <p:nvGrpSpPr>
          <p:cNvPr id="14" name="Group 34"/>
          <p:cNvGrpSpPr>
            <a:grpSpLocks/>
          </p:cNvGrpSpPr>
          <p:nvPr/>
        </p:nvGrpSpPr>
        <p:grpSpPr bwMode="auto">
          <a:xfrm>
            <a:off x="900113" y="1755848"/>
            <a:ext cx="7488238" cy="873125"/>
            <a:chOff x="567" y="920"/>
            <a:chExt cx="4717" cy="550"/>
          </a:xfrm>
        </p:grpSpPr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567" y="920"/>
              <a:ext cx="471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it-IT" sz="2400" b="1" i="1" dirty="0" smtClean="0">
                  <a:latin typeface="Times New Roman" pitchFamily="18" charset="0"/>
                </a:rPr>
                <a:t>Esistenza </a:t>
              </a:r>
              <a:r>
                <a:rPr lang="it-IT" sz="2400" b="1" i="1" dirty="0">
                  <a:latin typeface="Times New Roman" pitchFamily="18" charset="0"/>
                </a:rPr>
                <a:t>dei “campi di spezzamento” delle equazioni</a:t>
              </a:r>
              <a:r>
                <a:rPr lang="it-IT" sz="2400" b="1" dirty="0">
                  <a:latin typeface="Times New Roman" pitchFamily="18" charset="0"/>
                </a:rPr>
                <a:t>:</a:t>
              </a:r>
              <a:r>
                <a:rPr lang="it-IT" sz="2400" b="1" i="1" dirty="0">
                  <a:latin typeface="Times New Roman" pitchFamily="18" charset="0"/>
                </a:rPr>
                <a:t> </a:t>
              </a:r>
            </a:p>
          </p:txBody>
        </p:sp>
        <p:graphicFrame>
          <p:nvGraphicFramePr>
            <p:cNvPr id="16" name="Object 12"/>
            <p:cNvGraphicFramePr>
              <a:graphicFrameLocks noChangeAspect="1"/>
            </p:cNvGraphicFramePr>
            <p:nvPr/>
          </p:nvGraphicFramePr>
          <p:xfrm>
            <a:off x="2297" y="1206"/>
            <a:ext cx="1071" cy="264"/>
          </p:xfrm>
          <a:graphic>
            <a:graphicData uri="http://schemas.openxmlformats.org/presentationml/2006/ole">
              <p:oleObj spid="_x0000_s18464" name="Equazione" r:id="rId5" imgW="914400" imgH="228600" progId="Equation.3">
                <p:embed/>
              </p:oleObj>
            </a:graphicData>
          </a:graphic>
        </p:graphicFrame>
      </p:grpSp>
      <p:grpSp>
        <p:nvGrpSpPr>
          <p:cNvPr id="17" name="Group 35"/>
          <p:cNvGrpSpPr>
            <a:grpSpLocks/>
          </p:cNvGrpSpPr>
          <p:nvPr/>
        </p:nvGrpSpPr>
        <p:grpSpPr bwMode="auto">
          <a:xfrm>
            <a:off x="971550" y="3640138"/>
            <a:ext cx="5956301" cy="2290763"/>
            <a:chOff x="612" y="2293"/>
            <a:chExt cx="3752" cy="1443"/>
          </a:xfrm>
        </p:grpSpPr>
        <p:grpSp>
          <p:nvGrpSpPr>
            <p:cNvPr id="18" name="Group 24"/>
            <p:cNvGrpSpPr>
              <a:grpSpLocks/>
            </p:cNvGrpSpPr>
            <p:nvPr/>
          </p:nvGrpSpPr>
          <p:grpSpPr bwMode="auto">
            <a:xfrm>
              <a:off x="612" y="2293"/>
              <a:ext cx="2286" cy="290"/>
              <a:chOff x="645" y="2311"/>
              <a:chExt cx="2255" cy="267"/>
            </a:xfrm>
          </p:grpSpPr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>
                <a:off x="645" y="2311"/>
                <a:ext cx="1567" cy="2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t-IT" sz="2400" b="1" i="1" dirty="0" err="1" smtClean="0">
                    <a:latin typeface="Times New Roman" pitchFamily="18" charset="0"/>
                  </a:rPr>
                  <a:t>Gal</a:t>
                </a:r>
                <a:r>
                  <a:rPr lang="it-IT" sz="2400" b="1" i="1" baseline="-25000" dirty="0" err="1" smtClean="0">
                    <a:latin typeface="Times New Roman" pitchFamily="18" charset="0"/>
                  </a:rPr>
                  <a:t>K</a:t>
                </a:r>
                <a:r>
                  <a:rPr lang="it-IT" sz="2400" dirty="0" smtClean="0"/>
                  <a:t>(</a:t>
                </a:r>
                <a:r>
                  <a:rPr lang="it-IT" sz="2400" i="1" dirty="0" smtClean="0">
                    <a:latin typeface="Times New Roman" pitchFamily="18" charset="0"/>
                  </a:rPr>
                  <a:t>P</a:t>
                </a:r>
                <a:r>
                  <a:rPr lang="it-IT" sz="2400" dirty="0"/>
                  <a:t>)  =  </a:t>
                </a:r>
                <a:r>
                  <a:rPr lang="it-IT" sz="2400" b="1" dirty="0" err="1" smtClean="0">
                    <a:latin typeface="Times New Roman" pitchFamily="18" charset="0"/>
                  </a:rPr>
                  <a:t>Aut</a:t>
                </a:r>
                <a:r>
                  <a:rPr lang="it-IT" sz="2400" b="1" i="1" baseline="-25000" dirty="0" err="1" smtClean="0">
                    <a:latin typeface="Times New Roman" pitchFamily="18" charset="0"/>
                  </a:rPr>
                  <a:t>K</a:t>
                </a:r>
                <a:endParaRPr lang="it-IT" sz="2400" dirty="0"/>
              </a:p>
            </p:txBody>
          </p:sp>
          <p:graphicFrame>
            <p:nvGraphicFramePr>
              <p:cNvPr id="21" name="Object 18"/>
              <p:cNvGraphicFramePr>
                <a:graphicFrameLocks noChangeAspect="1"/>
              </p:cNvGraphicFramePr>
              <p:nvPr/>
            </p:nvGraphicFramePr>
            <p:xfrm>
              <a:off x="1960" y="2325"/>
              <a:ext cx="940" cy="235"/>
            </p:xfrm>
            <a:graphic>
              <a:graphicData uri="http://schemas.openxmlformats.org/presentationml/2006/ole">
                <p:oleObj spid="_x0000_s18465" name="Equazione" r:id="rId6" imgW="914400" imgH="228600" progId="Equation.3">
                  <p:embed/>
                </p:oleObj>
              </a:graphicData>
            </a:graphic>
          </p:graphicFrame>
        </p:grpSp>
        <p:graphicFrame>
          <p:nvGraphicFramePr>
            <p:cNvPr id="19" name="Object 28"/>
            <p:cNvGraphicFramePr>
              <a:graphicFrameLocks noChangeAspect="1"/>
            </p:cNvGraphicFramePr>
            <p:nvPr/>
          </p:nvGraphicFramePr>
          <p:xfrm>
            <a:off x="1565" y="2704"/>
            <a:ext cx="2799" cy="1032"/>
          </p:xfrm>
          <a:graphic>
            <a:graphicData uri="http://schemas.openxmlformats.org/presentationml/2006/ole">
              <p:oleObj spid="_x0000_s18466" name="Equazione" r:id="rId7" imgW="2743200" imgH="939600" progId="Equation.3">
                <p:embed/>
              </p:oleObj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xmlns="" val="9375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2596425" y="673532"/>
            <a:ext cx="3919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Teoria di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Galois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Artin</a:t>
            </a:r>
            <a:endParaRPr lang="it-IT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31"/>
          <p:cNvGrpSpPr>
            <a:grpSpLocks/>
          </p:cNvGrpSpPr>
          <p:nvPr/>
        </p:nvGrpSpPr>
        <p:grpSpPr bwMode="auto">
          <a:xfrm>
            <a:off x="755651" y="1844928"/>
            <a:ext cx="4656139" cy="501651"/>
            <a:chOff x="243" y="981"/>
            <a:chExt cx="2933" cy="316"/>
          </a:xfrm>
        </p:grpSpPr>
        <p:sp>
          <p:nvSpPr>
            <p:cNvPr id="15" name="CasellaDiTesto 14"/>
            <p:cNvSpPr txBox="1">
              <a:spLocks noChangeArrowheads="1"/>
            </p:cNvSpPr>
            <p:nvPr/>
          </p:nvSpPr>
          <p:spPr bwMode="auto">
            <a:xfrm>
              <a:off x="839" y="981"/>
              <a:ext cx="23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it-IT" sz="2400" b="1" dirty="0">
                  <a:latin typeface="Times New Roman" pitchFamily="18" charset="0"/>
                  <a:cs typeface="Times New Roman" pitchFamily="18" charset="0"/>
                </a:rPr>
                <a:t>estensione finita di </a:t>
              </a:r>
              <a:r>
                <a:rPr lang="it-IT" sz="2400" b="1" dirty="0" err="1">
                  <a:latin typeface="Times New Roman" pitchFamily="18" charset="0"/>
                  <a:cs typeface="Times New Roman" pitchFamily="18" charset="0"/>
                </a:rPr>
                <a:t>Galois</a:t>
              </a:r>
              <a:r>
                <a:rPr lang="it-IT" sz="2400" b="1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graphicFrame>
          <p:nvGraphicFramePr>
            <p:cNvPr id="16" name="Object 30"/>
            <p:cNvGraphicFramePr>
              <a:graphicFrameLocks noChangeAspect="1"/>
            </p:cNvGraphicFramePr>
            <p:nvPr/>
          </p:nvGraphicFramePr>
          <p:xfrm>
            <a:off x="243" y="998"/>
            <a:ext cx="688" cy="299"/>
          </p:xfrm>
          <a:graphic>
            <a:graphicData uri="http://schemas.openxmlformats.org/presentationml/2006/ole">
              <p:oleObj spid="_x0000_s19498" name="Equazione" r:id="rId5" imgW="469696" imgH="203112" progId="Equation.3">
                <p:embed/>
              </p:oleObj>
            </a:graphicData>
          </a:graphic>
        </p:graphicFrame>
      </p:grpSp>
      <p:graphicFrame>
        <p:nvGraphicFramePr>
          <p:cNvPr id="17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84837712"/>
              </p:ext>
            </p:extLst>
          </p:nvPr>
        </p:nvGraphicFramePr>
        <p:xfrm>
          <a:off x="1333500" y="2708523"/>
          <a:ext cx="6015038" cy="1036638"/>
        </p:xfrm>
        <a:graphic>
          <a:graphicData uri="http://schemas.openxmlformats.org/presentationml/2006/ole">
            <p:oleObj spid="_x0000_s19499" name="Equazione" r:id="rId6" imgW="2946400" imgH="508000" progId="Equation.3">
              <p:embed/>
            </p:oleObj>
          </a:graphicData>
        </a:graphic>
      </p:graphicFrame>
      <p:grpSp>
        <p:nvGrpSpPr>
          <p:cNvPr id="18" name="Gruppo 17"/>
          <p:cNvGrpSpPr/>
          <p:nvPr/>
        </p:nvGrpSpPr>
        <p:grpSpPr>
          <a:xfrm>
            <a:off x="471488" y="4146798"/>
            <a:ext cx="8453437" cy="1730474"/>
            <a:chOff x="471488" y="3714750"/>
            <a:chExt cx="8453437" cy="1730474"/>
          </a:xfrm>
        </p:grpSpPr>
        <p:graphicFrame>
          <p:nvGraphicFramePr>
            <p:cNvPr id="19" name="Oggetto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640785162"/>
                </p:ext>
              </p:extLst>
            </p:nvPr>
          </p:nvGraphicFramePr>
          <p:xfrm>
            <a:off x="471488" y="3714750"/>
            <a:ext cx="8453437" cy="876300"/>
          </p:xfrm>
          <a:graphic>
            <a:graphicData uri="http://schemas.openxmlformats.org/presentationml/2006/ole">
              <p:oleObj spid="_x0000_s19500" name="Equazione" r:id="rId7" imgW="4152900" imgH="431800" progId="Equation.3">
                <p:embed/>
              </p:oleObj>
            </a:graphicData>
          </a:graphic>
        </p:graphicFrame>
        <p:graphicFrame>
          <p:nvGraphicFramePr>
            <p:cNvPr id="20" name="Oggetto 19"/>
            <p:cNvGraphicFramePr>
              <a:graphicFrameLocks noChangeAspect="1"/>
            </p:cNvGraphicFramePr>
            <p:nvPr/>
          </p:nvGraphicFramePr>
          <p:xfrm>
            <a:off x="931862" y="4581525"/>
            <a:ext cx="5739527" cy="863699"/>
          </p:xfrm>
          <a:graphic>
            <a:graphicData uri="http://schemas.openxmlformats.org/presentationml/2006/ole">
              <p:oleObj spid="_x0000_s19501" name="Equazione" r:id="rId8" imgW="2870200" imgH="431800" progId="Equation.3">
                <p:embed/>
              </p:oleObj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xmlns="" val="20838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4" descr="http://www.geometriefluide.com/foto/PIC1703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8816" y="404664"/>
            <a:ext cx="4182650" cy="3314076"/>
          </a:xfrm>
          <a:prstGeom prst="rect">
            <a:avLst/>
          </a:prstGeom>
          <a:noFill/>
        </p:spPr>
      </p:pic>
      <p:sp>
        <p:nvSpPr>
          <p:cNvPr id="16" name="CasellaDiTesto 15"/>
          <p:cNvSpPr txBox="1"/>
          <p:nvPr/>
        </p:nvSpPr>
        <p:spPr>
          <a:xfrm>
            <a:off x="251520" y="3856980"/>
            <a:ext cx="51845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Pregherai pubblicamente </a:t>
            </a:r>
            <a:r>
              <a:rPr lang="it-IT" sz="2400" b="1" i="1" dirty="0" err="1" smtClean="0">
                <a:latin typeface="Times New Roman" pitchFamily="18" charset="0"/>
                <a:cs typeface="Times New Roman" pitchFamily="18" charset="0"/>
              </a:rPr>
              <a:t>Jacobi</a:t>
            </a:r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 o Gauss di dare</a:t>
            </a:r>
            <a:r>
              <a:rPr lang="it-IT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il</a:t>
            </a:r>
            <a:r>
              <a:rPr lang="it-IT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loro parere, non sulla verità ma sull’importanza dei teoremi.</a:t>
            </a:r>
          </a:p>
          <a:p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Dopo questo ci sarà, spero, qualcuno che troverà il suo profitto a decifrare tutto questo guazzabuglio.</a:t>
            </a:r>
            <a:endParaRPr lang="it-IT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040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82391" y="2560392"/>
            <a:ext cx="2544661" cy="3906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uppo 27"/>
          <p:cNvGrpSpPr/>
          <p:nvPr/>
        </p:nvGrpSpPr>
        <p:grpSpPr>
          <a:xfrm>
            <a:off x="4644008" y="1186872"/>
            <a:ext cx="4289416" cy="1411866"/>
            <a:chOff x="4644008" y="1186872"/>
            <a:chExt cx="4289416" cy="1411866"/>
          </a:xfrm>
        </p:grpSpPr>
        <p:grpSp>
          <p:nvGrpSpPr>
            <p:cNvPr id="3" name="Gruppo 2"/>
            <p:cNvGrpSpPr/>
            <p:nvPr/>
          </p:nvGrpSpPr>
          <p:grpSpPr>
            <a:xfrm>
              <a:off x="4644008" y="1229851"/>
              <a:ext cx="4289416" cy="1368887"/>
              <a:chOff x="4644008" y="1229851"/>
              <a:chExt cx="4289416" cy="1368887"/>
            </a:xfrm>
          </p:grpSpPr>
          <p:graphicFrame>
            <p:nvGraphicFramePr>
              <p:cNvPr id="14" name="Oggetto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1441291023"/>
                  </p:ext>
                </p:extLst>
              </p:nvPr>
            </p:nvGraphicFramePr>
            <p:xfrm>
              <a:off x="4722813" y="1989138"/>
              <a:ext cx="3621087" cy="609600"/>
            </p:xfrm>
            <a:graphic>
              <a:graphicData uri="http://schemas.openxmlformats.org/presentationml/2006/ole">
                <p:oleObj spid="_x0000_s44049" name="Equazione" r:id="rId7" imgW="1498320" imgH="253800" progId="Equation.3">
                  <p:embed/>
                </p:oleObj>
              </a:graphicData>
            </a:graphic>
          </p:graphicFrame>
          <p:sp>
            <p:nvSpPr>
              <p:cNvPr id="2" name="CasellaDiTesto 1"/>
              <p:cNvSpPr txBox="1"/>
              <p:nvPr/>
            </p:nvSpPr>
            <p:spPr>
              <a:xfrm>
                <a:off x="4644008" y="1229851"/>
                <a:ext cx="428941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400" b="1" dirty="0" smtClean="0">
                    <a:latin typeface="Times New Roman" pitchFamily="18" charset="0"/>
                    <a:cs typeface="Times New Roman" pitchFamily="18" charset="0"/>
                  </a:rPr>
                  <a:t>Risolubilità per radicali delle equazioni algebriche:</a:t>
                </a:r>
                <a:endParaRPr lang="it-IT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7" name="Gruppo 26"/>
            <p:cNvGrpSpPr/>
            <p:nvPr/>
          </p:nvGrpSpPr>
          <p:grpSpPr>
            <a:xfrm>
              <a:off x="4716016" y="1186872"/>
              <a:ext cx="3816424" cy="1378032"/>
              <a:chOff x="4716016" y="1186872"/>
              <a:chExt cx="3816424" cy="1378032"/>
            </a:xfrm>
          </p:grpSpPr>
          <p:cxnSp>
            <p:nvCxnSpPr>
              <p:cNvPr id="17" name="Connettore 1 16"/>
              <p:cNvCxnSpPr/>
              <p:nvPr/>
            </p:nvCxnSpPr>
            <p:spPr>
              <a:xfrm>
                <a:off x="4716016" y="1186872"/>
                <a:ext cx="3816424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onnettore 1 18"/>
              <p:cNvCxnSpPr/>
              <p:nvPr/>
            </p:nvCxnSpPr>
            <p:spPr>
              <a:xfrm>
                <a:off x="4716016" y="1196752"/>
                <a:ext cx="0" cy="136815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Connettore 1 21"/>
              <p:cNvCxnSpPr/>
              <p:nvPr/>
            </p:nvCxnSpPr>
            <p:spPr>
              <a:xfrm>
                <a:off x="4716016" y="2564904"/>
                <a:ext cx="3816424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nettore 1 23"/>
              <p:cNvCxnSpPr/>
              <p:nvPr/>
            </p:nvCxnSpPr>
            <p:spPr>
              <a:xfrm flipV="1">
                <a:off x="8532440" y="1196752"/>
                <a:ext cx="0" cy="136815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xmlns="" val="226782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uppo 12"/>
          <p:cNvGrpSpPr/>
          <p:nvPr/>
        </p:nvGrpSpPr>
        <p:grpSpPr>
          <a:xfrm>
            <a:off x="701824" y="2315365"/>
            <a:ext cx="7902624" cy="3057851"/>
            <a:chOff x="269776" y="2344812"/>
            <a:chExt cx="7902624" cy="3057851"/>
          </a:xfrm>
        </p:grpSpPr>
        <p:sp>
          <p:nvSpPr>
            <p:cNvPr id="14" name="Rettangolo 13"/>
            <p:cNvSpPr/>
            <p:nvPr/>
          </p:nvSpPr>
          <p:spPr>
            <a:xfrm>
              <a:off x="269776" y="2344812"/>
              <a:ext cx="7902624" cy="3046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2400" b="1" i="1" dirty="0" smtClean="0">
                  <a:latin typeface="Times New Roman" pitchFamily="18" charset="0"/>
                  <a:cs typeface="Times New Roman" pitchFamily="18" charset="0"/>
                </a:rPr>
                <a:t>Se              è un’estensione finita di campi, la connessione di </a:t>
              </a:r>
              <a:r>
                <a:rPr lang="it-IT" sz="2400" b="1" i="1" dirty="0" err="1" smtClean="0">
                  <a:latin typeface="Times New Roman" pitchFamily="18" charset="0"/>
                  <a:cs typeface="Times New Roman" pitchFamily="18" charset="0"/>
                </a:rPr>
                <a:t>Galois</a:t>
              </a:r>
              <a:r>
                <a:rPr lang="it-IT" sz="2400" b="1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endParaRPr lang="it-IT" sz="2400" b="1" i="1" dirty="0" smtClean="0">
                <a:latin typeface="Times New Roman" pitchFamily="18" charset="0"/>
                <a:cs typeface="Times New Roman" pitchFamily="18" charset="0"/>
              </a:endParaRPr>
            </a:p>
            <a:p>
              <a:endParaRPr lang="it-IT" sz="2400" b="1" i="1" dirty="0" smtClean="0">
                <a:latin typeface="Times New Roman" pitchFamily="18" charset="0"/>
                <a:cs typeface="Times New Roman" pitchFamily="18" charset="0"/>
              </a:endParaRPr>
            </a:p>
            <a:p>
              <a:endParaRPr lang="it-IT" sz="2400" b="1" i="1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it-IT" sz="2400" b="1" i="1" dirty="0" smtClean="0">
                  <a:latin typeface="Times New Roman" pitchFamily="18" charset="0"/>
                  <a:cs typeface="Times New Roman" pitchFamily="18" charset="0"/>
                </a:rPr>
                <a:t>stabilisce una corrispondenza biunivoca, che inverte l’ordine,  fra il </a:t>
              </a:r>
              <a:r>
                <a:rPr lang="it-IT" sz="2400" b="1" i="1" dirty="0" err="1" smtClean="0">
                  <a:latin typeface="Times New Roman" pitchFamily="18" charset="0"/>
                  <a:cs typeface="Times New Roman" pitchFamily="18" charset="0"/>
                </a:rPr>
                <a:t>preordine</a:t>
              </a:r>
              <a:r>
                <a:rPr lang="it-IT" sz="2400" b="1" i="1" dirty="0" smtClean="0">
                  <a:latin typeface="Times New Roman" pitchFamily="18" charset="0"/>
                  <a:cs typeface="Times New Roman" pitchFamily="18" charset="0"/>
                </a:rPr>
                <a:t>  dei campi intermedi                        </a:t>
              </a:r>
              <a:r>
                <a:rPr lang="it-IT" sz="2400" b="1" i="1" dirty="0" smtClean="0">
                  <a:latin typeface="Times New Roman" pitchFamily="18" charset="0"/>
                  <a:ea typeface="Cambria Math" pitchFamily="18" charset="0"/>
                  <a:cs typeface="Times New Roman" pitchFamily="18" charset="0"/>
                </a:rPr>
                <a:t>e  il </a:t>
              </a:r>
              <a:r>
                <a:rPr lang="it-IT" sz="2400" b="1" i="1" dirty="0" err="1" smtClean="0">
                  <a:latin typeface="Times New Roman" pitchFamily="18" charset="0"/>
                  <a:ea typeface="Cambria Math" pitchFamily="18" charset="0"/>
                  <a:cs typeface="Times New Roman" pitchFamily="18" charset="0"/>
                </a:rPr>
                <a:t>preordine</a:t>
              </a:r>
              <a:r>
                <a:rPr lang="it-IT" sz="2400" b="1" i="1" dirty="0" smtClean="0">
                  <a:latin typeface="Times New Roman" pitchFamily="18" charset="0"/>
                  <a:ea typeface="Cambria Math" pitchFamily="18" charset="0"/>
                  <a:cs typeface="Times New Roman" pitchFamily="18" charset="0"/>
                </a:rPr>
                <a:t> dei sottogruppi  di                   .</a:t>
              </a:r>
              <a:endParaRPr lang="it-IT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5" name="Oggetto 14"/>
            <p:cNvGraphicFramePr>
              <a:graphicFrameLocks noChangeAspect="1"/>
            </p:cNvGraphicFramePr>
            <p:nvPr/>
          </p:nvGraphicFramePr>
          <p:xfrm>
            <a:off x="755576" y="2375774"/>
            <a:ext cx="999111" cy="432048"/>
          </p:xfrm>
          <a:graphic>
            <a:graphicData uri="http://schemas.openxmlformats.org/presentationml/2006/ole">
              <p:oleObj spid="_x0000_s20518" name="Equazione" r:id="rId5" imgW="469696" imgH="203112" progId="Equation.3">
                <p:embed/>
              </p:oleObj>
            </a:graphicData>
          </a:graphic>
        </p:graphicFrame>
        <p:graphicFrame>
          <p:nvGraphicFramePr>
            <p:cNvPr id="16" name="Object 32"/>
            <p:cNvGraphicFramePr>
              <a:graphicFrameLocks noChangeAspect="1"/>
            </p:cNvGraphicFramePr>
            <p:nvPr/>
          </p:nvGraphicFramePr>
          <p:xfrm>
            <a:off x="1333500" y="3184450"/>
            <a:ext cx="6015038" cy="1036638"/>
          </p:xfrm>
          <a:graphic>
            <a:graphicData uri="http://schemas.openxmlformats.org/presentationml/2006/ole">
              <p:oleObj spid="_x0000_s20519" name="Equazione" r:id="rId6" imgW="2946400" imgH="508000" progId="Equation.3">
                <p:embed/>
              </p:oleObj>
            </a:graphicData>
          </a:graphic>
        </p:graphicFrame>
        <p:graphicFrame>
          <p:nvGraphicFramePr>
            <p:cNvPr id="17" name="Object 4"/>
            <p:cNvGraphicFramePr>
              <a:graphicFrameLocks noChangeAspect="1"/>
            </p:cNvGraphicFramePr>
            <p:nvPr/>
          </p:nvGraphicFramePr>
          <p:xfrm>
            <a:off x="5008821" y="4577060"/>
            <a:ext cx="1701189" cy="432048"/>
          </p:xfrm>
          <a:graphic>
            <a:graphicData uri="http://schemas.openxmlformats.org/presentationml/2006/ole">
              <p:oleObj spid="_x0000_s20520" name="Equazione" r:id="rId7" imgW="799753" imgH="203112" progId="Equation.3">
                <p:embed/>
              </p:oleObj>
            </a:graphicData>
          </a:graphic>
        </p:graphicFrame>
        <p:graphicFrame>
          <p:nvGraphicFramePr>
            <p:cNvPr id="18" name="Object 5"/>
            <p:cNvGraphicFramePr>
              <a:graphicFrameLocks noChangeAspect="1"/>
            </p:cNvGraphicFramePr>
            <p:nvPr/>
          </p:nvGraphicFramePr>
          <p:xfrm>
            <a:off x="4027603" y="4923653"/>
            <a:ext cx="1296144" cy="479010"/>
          </p:xfrm>
          <a:graphic>
            <a:graphicData uri="http://schemas.openxmlformats.org/presentationml/2006/ole">
              <p:oleObj spid="_x0000_s20521" name="Equazione" r:id="rId8" imgW="583693" imgH="215713" progId="Equation.3">
                <p:embed/>
              </p:oleObj>
            </a:graphicData>
          </a:graphic>
        </p:graphicFrame>
      </p:grpSp>
      <p:sp>
        <p:nvSpPr>
          <p:cNvPr id="19" name="CasellaDiTesto 18"/>
          <p:cNvSpPr txBox="1"/>
          <p:nvPr/>
        </p:nvSpPr>
        <p:spPr>
          <a:xfrm>
            <a:off x="1043608" y="673532"/>
            <a:ext cx="69740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Teorema fondamentale della teoria di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Galois</a:t>
            </a:r>
            <a:endParaRPr lang="it-IT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529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23"/>
          <p:cNvGrpSpPr>
            <a:grpSpLocks/>
          </p:cNvGrpSpPr>
          <p:nvPr/>
        </p:nvGrpSpPr>
        <p:grpSpPr bwMode="auto">
          <a:xfrm>
            <a:off x="684213" y="1746252"/>
            <a:ext cx="4252913" cy="465138"/>
            <a:chOff x="431" y="1100"/>
            <a:chExt cx="2679" cy="293"/>
          </a:xfrm>
        </p:grpSpPr>
        <p:graphicFrame>
          <p:nvGraphicFramePr>
            <p:cNvPr id="14" name="Object 20"/>
            <p:cNvGraphicFramePr>
              <a:graphicFrameLocks noChangeAspect="1"/>
            </p:cNvGraphicFramePr>
            <p:nvPr/>
          </p:nvGraphicFramePr>
          <p:xfrm>
            <a:off x="431" y="1100"/>
            <a:ext cx="847" cy="256"/>
          </p:xfrm>
          <a:graphic>
            <a:graphicData uri="http://schemas.openxmlformats.org/presentationml/2006/ole">
              <p:oleObj spid="_x0000_s21587" name="Equazione" r:id="rId5" imgW="672840" imgH="203040" progId="Equation.3">
                <p:embed/>
              </p:oleObj>
            </a:graphicData>
          </a:graphic>
        </p:graphicFrame>
        <p:sp>
          <p:nvSpPr>
            <p:cNvPr id="15" name="Text Box 22"/>
            <p:cNvSpPr txBox="1">
              <a:spLocks noChangeArrowheads="1"/>
            </p:cNvSpPr>
            <p:nvPr/>
          </p:nvSpPr>
          <p:spPr bwMode="auto">
            <a:xfrm>
              <a:off x="1519" y="1102"/>
              <a:ext cx="159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 b="1" dirty="0">
                  <a:latin typeface="Times New Roman" pitchFamily="18" charset="0"/>
                </a:rPr>
                <a:t>ricoprimento di </a:t>
              </a:r>
              <a:r>
                <a:rPr lang="it-IT" sz="2400" b="1" i="1" dirty="0">
                  <a:latin typeface="Times New Roman" pitchFamily="18" charset="0"/>
                </a:rPr>
                <a:t>X</a:t>
              </a:r>
            </a:p>
          </p:txBody>
        </p:sp>
      </p:grpSp>
      <p:graphicFrame>
        <p:nvGraphicFramePr>
          <p:cNvPr id="16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24595276"/>
              </p:ext>
            </p:extLst>
          </p:nvPr>
        </p:nvGraphicFramePr>
        <p:xfrm>
          <a:off x="6170613" y="1268413"/>
          <a:ext cx="2146300" cy="2520950"/>
        </p:xfrm>
        <a:graphic>
          <a:graphicData uri="http://schemas.openxmlformats.org/presentationml/2006/ole">
            <p:oleObj spid="_x0000_s21588" name="Immagine bitmap" r:id="rId6" imgW="1961905" imgH="2305372" progId="PBrush">
              <p:embed/>
            </p:oleObj>
          </a:graphicData>
        </a:graphic>
      </p:graphicFrame>
      <p:grpSp>
        <p:nvGrpSpPr>
          <p:cNvPr id="17" name="Group 28"/>
          <p:cNvGrpSpPr>
            <a:grpSpLocks/>
          </p:cNvGrpSpPr>
          <p:nvPr/>
        </p:nvGrpSpPr>
        <p:grpSpPr bwMode="auto">
          <a:xfrm>
            <a:off x="633413" y="2348881"/>
            <a:ext cx="5980113" cy="461794"/>
            <a:chOff x="399" y="2022"/>
            <a:chExt cx="3767" cy="291"/>
          </a:xfrm>
        </p:grpSpPr>
        <p:graphicFrame>
          <p:nvGraphicFramePr>
            <p:cNvPr id="18" name="Object 24"/>
            <p:cNvGraphicFramePr>
              <a:graphicFrameLocks noChangeAspect="1"/>
            </p:cNvGraphicFramePr>
            <p:nvPr/>
          </p:nvGraphicFramePr>
          <p:xfrm>
            <a:off x="399" y="2022"/>
            <a:ext cx="826" cy="256"/>
          </p:xfrm>
          <a:graphic>
            <a:graphicData uri="http://schemas.openxmlformats.org/presentationml/2006/ole">
              <p:oleObj spid="_x0000_s21589" name="Equazione" r:id="rId7" imgW="685800" imgH="215640" progId="Equation.3">
                <p:embed/>
              </p:oleObj>
            </a:graphicData>
          </a:graphic>
        </p:graphicFrame>
        <p:sp>
          <p:nvSpPr>
            <p:cNvPr id="19" name="Text Box 26"/>
            <p:cNvSpPr txBox="1">
              <a:spLocks noChangeArrowheads="1"/>
            </p:cNvSpPr>
            <p:nvPr/>
          </p:nvSpPr>
          <p:spPr bwMode="auto">
            <a:xfrm>
              <a:off x="1416" y="2022"/>
              <a:ext cx="275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sz="2400" b="1" dirty="0">
                  <a:latin typeface="Times New Roman" pitchFamily="18" charset="0"/>
                </a:rPr>
                <a:t>ricoprimento universale di </a:t>
              </a:r>
              <a:r>
                <a:rPr lang="it-IT" sz="2400" b="1" i="1" dirty="0">
                  <a:latin typeface="Times New Roman" pitchFamily="18" charset="0"/>
                </a:rPr>
                <a:t>X</a:t>
              </a:r>
              <a:r>
                <a:rPr lang="it-IT" sz="2400" dirty="0"/>
                <a:t>      </a:t>
              </a:r>
            </a:p>
          </p:txBody>
        </p:sp>
      </p:grpSp>
      <p:grpSp>
        <p:nvGrpSpPr>
          <p:cNvPr id="20" name="Gruppo 21"/>
          <p:cNvGrpSpPr>
            <a:grpSpLocks/>
          </p:cNvGrpSpPr>
          <p:nvPr/>
        </p:nvGrpSpPr>
        <p:grpSpPr bwMode="auto">
          <a:xfrm>
            <a:off x="467544" y="3848101"/>
            <a:ext cx="7878762" cy="669751"/>
            <a:chOff x="683568" y="1255878"/>
            <a:chExt cx="7879080" cy="670246"/>
          </a:xfrm>
        </p:grpSpPr>
        <p:graphicFrame>
          <p:nvGraphicFramePr>
            <p:cNvPr id="21" name="Object 19"/>
            <p:cNvGraphicFramePr>
              <a:graphicFrameLocks noChangeAspect="1"/>
            </p:cNvGraphicFramePr>
            <p:nvPr/>
          </p:nvGraphicFramePr>
          <p:xfrm>
            <a:off x="1090157" y="1308304"/>
            <a:ext cx="817596" cy="354274"/>
          </p:xfrm>
          <a:graphic>
            <a:graphicData uri="http://schemas.openxmlformats.org/presentationml/2006/ole">
              <p:oleObj spid="_x0000_s21590" name="Equazione" r:id="rId8" imgW="469696" imgH="203112" progId="Equation.3">
                <p:embed/>
              </p:oleObj>
            </a:graphicData>
          </a:graphic>
        </p:graphicFrame>
        <p:graphicFrame>
          <p:nvGraphicFramePr>
            <p:cNvPr id="22" name="Object 21"/>
            <p:cNvGraphicFramePr>
              <a:graphicFrameLocks noChangeAspect="1"/>
            </p:cNvGraphicFramePr>
            <p:nvPr/>
          </p:nvGraphicFramePr>
          <p:xfrm>
            <a:off x="6386867" y="1255878"/>
            <a:ext cx="1309740" cy="406701"/>
          </p:xfrm>
          <a:graphic>
            <a:graphicData uri="http://schemas.openxmlformats.org/presentationml/2006/ole">
              <p:oleObj spid="_x0000_s21591" name="Equazione" r:id="rId9" imgW="685800" imgH="215640" progId="Equation.3">
                <p:embed/>
              </p:oleObj>
            </a:graphicData>
          </a:graphic>
        </p:graphicFrame>
        <p:sp>
          <p:nvSpPr>
            <p:cNvPr id="23" name="CasellaDiTesto 17"/>
            <p:cNvSpPr txBox="1">
              <a:spLocks noChangeArrowheads="1"/>
            </p:cNvSpPr>
            <p:nvPr/>
          </p:nvSpPr>
          <p:spPr bwMode="auto">
            <a:xfrm>
              <a:off x="683568" y="1556792"/>
              <a:ext cx="78790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t-IT" dirty="0"/>
                <a:t>____________________________________________________________</a:t>
              </a:r>
            </a:p>
          </p:txBody>
        </p:sp>
      </p:grpSp>
      <p:grpSp>
        <p:nvGrpSpPr>
          <p:cNvPr id="24" name="Gruppo 23"/>
          <p:cNvGrpSpPr>
            <a:grpSpLocks/>
          </p:cNvGrpSpPr>
          <p:nvPr/>
        </p:nvGrpSpPr>
        <p:grpSpPr bwMode="auto">
          <a:xfrm>
            <a:off x="779463" y="5803904"/>
            <a:ext cx="6369050" cy="452214"/>
            <a:chOff x="995500" y="3493124"/>
            <a:chExt cx="6369307" cy="452027"/>
          </a:xfrm>
        </p:grpSpPr>
        <p:graphicFrame>
          <p:nvGraphicFramePr>
            <p:cNvPr id="25" name="Object 25"/>
            <p:cNvGraphicFramePr>
              <a:graphicFrameLocks noChangeAspect="1"/>
            </p:cNvGraphicFramePr>
            <p:nvPr/>
          </p:nvGraphicFramePr>
          <p:xfrm>
            <a:off x="995500" y="3538919"/>
            <a:ext cx="1103357" cy="406232"/>
          </p:xfrm>
          <a:graphic>
            <a:graphicData uri="http://schemas.openxmlformats.org/presentationml/2006/ole">
              <p:oleObj spid="_x0000_s21592" name="Equazione" r:id="rId10" imgW="583693" imgH="215713" progId="Equation.3">
                <p:embed/>
              </p:oleObj>
            </a:graphicData>
          </a:graphic>
        </p:graphicFrame>
        <p:graphicFrame>
          <p:nvGraphicFramePr>
            <p:cNvPr id="26" name="Object 26"/>
            <p:cNvGraphicFramePr>
              <a:graphicFrameLocks noChangeAspect="1"/>
            </p:cNvGraphicFramePr>
            <p:nvPr/>
          </p:nvGraphicFramePr>
          <p:xfrm>
            <a:off x="6528160" y="3493124"/>
            <a:ext cx="836647" cy="431622"/>
          </p:xfrm>
          <a:graphic>
            <a:graphicData uri="http://schemas.openxmlformats.org/presentationml/2006/ole">
              <p:oleObj spid="_x0000_s21593" name="Equazione" r:id="rId11" imgW="393480" imgH="203040" progId="Equation.3">
                <p:embed/>
              </p:oleObj>
            </a:graphicData>
          </a:graphic>
        </p:graphicFrame>
      </p:grpSp>
      <p:grpSp>
        <p:nvGrpSpPr>
          <p:cNvPr id="27" name="Gruppo 26"/>
          <p:cNvGrpSpPr/>
          <p:nvPr/>
        </p:nvGrpSpPr>
        <p:grpSpPr>
          <a:xfrm>
            <a:off x="538981" y="4533901"/>
            <a:ext cx="7878763" cy="1271413"/>
            <a:chOff x="538981" y="4533901"/>
            <a:chExt cx="7878763" cy="1271413"/>
          </a:xfrm>
        </p:grpSpPr>
        <p:grpSp>
          <p:nvGrpSpPr>
            <p:cNvPr id="28" name="Gruppo 22"/>
            <p:cNvGrpSpPr>
              <a:grpSpLocks/>
            </p:cNvGrpSpPr>
            <p:nvPr/>
          </p:nvGrpSpPr>
          <p:grpSpPr bwMode="auto">
            <a:xfrm>
              <a:off x="538981" y="4533901"/>
              <a:ext cx="7878763" cy="1271413"/>
              <a:chOff x="755576" y="1941104"/>
              <a:chExt cx="7879080" cy="1271872"/>
            </a:xfrm>
          </p:grpSpPr>
          <p:graphicFrame>
            <p:nvGraphicFramePr>
              <p:cNvPr id="30" name="Object 23"/>
              <p:cNvGraphicFramePr>
                <a:graphicFrameLocks noChangeAspect="1"/>
              </p:cNvGraphicFramePr>
              <p:nvPr/>
            </p:nvGraphicFramePr>
            <p:xfrm>
              <a:off x="1050268" y="2355591"/>
              <a:ext cx="1362130" cy="344611"/>
            </p:xfrm>
            <a:graphic>
              <a:graphicData uri="http://schemas.openxmlformats.org/presentationml/2006/ole">
                <p:oleObj spid="_x0000_s21594" name="Equazione" r:id="rId12" imgW="799753" imgH="203112" progId="Equation.3">
                  <p:embed/>
                </p:oleObj>
              </a:graphicData>
            </a:graphic>
          </p:graphicFrame>
          <p:graphicFrame>
            <p:nvGraphicFramePr>
              <p:cNvPr id="31" name="Object 24"/>
              <p:cNvGraphicFramePr>
                <a:graphicFrameLocks noChangeAspect="1"/>
              </p:cNvGraphicFramePr>
              <p:nvPr/>
            </p:nvGraphicFramePr>
            <p:xfrm>
              <a:off x="6460463" y="1941104"/>
              <a:ext cx="1101769" cy="1079890"/>
            </p:xfrm>
            <a:graphic>
              <a:graphicData uri="http://schemas.openxmlformats.org/presentationml/2006/ole">
                <p:oleObj spid="_x0000_s21595" name="Equazione" r:id="rId13" imgW="685800" imgH="672840" progId="Equation.3">
                  <p:embed/>
                </p:oleObj>
              </a:graphicData>
            </a:graphic>
          </p:graphicFrame>
          <p:sp>
            <p:nvSpPr>
              <p:cNvPr id="32" name="CasellaDiTesto 19"/>
              <p:cNvSpPr txBox="1">
                <a:spLocks noChangeArrowheads="1"/>
              </p:cNvSpPr>
              <p:nvPr/>
            </p:nvSpPr>
            <p:spPr bwMode="auto">
              <a:xfrm>
                <a:off x="755576" y="2843644"/>
                <a:ext cx="787908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t-IT"/>
                  <a:t>____________________________________________________________</a:t>
                </a:r>
              </a:p>
            </p:txBody>
          </p:sp>
        </p:grpSp>
        <p:cxnSp>
          <p:nvCxnSpPr>
            <p:cNvPr id="29" name="Connettore 2 28"/>
            <p:cNvCxnSpPr/>
            <p:nvPr/>
          </p:nvCxnSpPr>
          <p:spPr>
            <a:xfrm flipH="1">
              <a:off x="6516216" y="4941168"/>
              <a:ext cx="648072" cy="50405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asellaDiTesto 1"/>
          <p:cNvSpPr txBox="1"/>
          <p:nvPr/>
        </p:nvSpPr>
        <p:spPr>
          <a:xfrm>
            <a:off x="2337502" y="673532"/>
            <a:ext cx="3818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Il gruppo fondamentale</a:t>
            </a:r>
            <a:endParaRPr lang="it-IT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649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sellaDiTesto 9"/>
          <p:cNvSpPr txBox="1">
            <a:spLocks noChangeArrowheads="1"/>
          </p:cNvSpPr>
          <p:nvPr/>
        </p:nvSpPr>
        <p:spPr bwMode="auto">
          <a:xfrm>
            <a:off x="4611619" y="5858108"/>
            <a:ext cx="37047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Grazie per l’attenzione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6191" y="2667372"/>
            <a:ext cx="401002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3898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6764937" y="3560763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 smtClean="0"/>
              <a:t> </a:t>
            </a:r>
            <a:endParaRPr lang="it-IT" dirty="0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5282" y="692696"/>
            <a:ext cx="5090814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CasellaDiTesto 27"/>
          <p:cNvSpPr txBox="1"/>
          <p:nvPr/>
        </p:nvSpPr>
        <p:spPr>
          <a:xfrm>
            <a:off x="5508104" y="2132856"/>
            <a:ext cx="3635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… le frecce intere rappresentano generalizzazioni di varie costruzioni o risultati, mentre quelle tratteggiate rappresentano “ispirazioni”…</a:t>
            </a:r>
            <a:endParaRPr lang="it-IT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545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18066946"/>
              </p:ext>
            </p:extLst>
          </p:nvPr>
        </p:nvGraphicFramePr>
        <p:xfrm>
          <a:off x="1073894" y="1196752"/>
          <a:ext cx="4794250" cy="619125"/>
        </p:xfrm>
        <a:graphic>
          <a:graphicData uri="http://schemas.openxmlformats.org/presentationml/2006/ole">
            <p:oleObj spid="_x0000_s3216" name="Equazione" r:id="rId5" imgW="1981200" imgH="254000" progId="Equation.3">
              <p:embed/>
            </p:oleObj>
          </a:graphicData>
        </a:graphic>
      </p:graphicFrame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38783134"/>
              </p:ext>
            </p:extLst>
          </p:nvPr>
        </p:nvGraphicFramePr>
        <p:xfrm>
          <a:off x="1093862" y="1887315"/>
          <a:ext cx="2336800" cy="546100"/>
        </p:xfrm>
        <a:graphic>
          <a:graphicData uri="http://schemas.openxmlformats.org/presentationml/2006/ole">
            <p:oleObj spid="_x0000_s3217" name="Equazione" r:id="rId6" imgW="977900" imgH="228600" progId="Equation.3">
              <p:embed/>
            </p:oleObj>
          </a:graphicData>
        </a:graphic>
      </p:graphicFrame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509394" y="6011844"/>
            <a:ext cx="65806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/>
              <a:t>……………………………………………………………………………………………………...</a:t>
            </a:r>
            <a:endParaRPr lang="it-IT" b="1" dirty="0"/>
          </a:p>
        </p:txBody>
      </p:sp>
      <p:graphicFrame>
        <p:nvGraphicFramePr>
          <p:cNvPr id="17" name="Oggetto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50557916"/>
              </p:ext>
            </p:extLst>
          </p:nvPr>
        </p:nvGraphicFramePr>
        <p:xfrm>
          <a:off x="494840" y="5157192"/>
          <a:ext cx="3235324" cy="561975"/>
        </p:xfrm>
        <a:graphic>
          <a:graphicData uri="http://schemas.openxmlformats.org/presentationml/2006/ole">
            <p:oleObj spid="_x0000_s3220" name="Equazione" r:id="rId7" imgW="1676400" imgH="228600" progId="Equation.3">
              <p:embed/>
            </p:oleObj>
          </a:graphicData>
        </a:graphic>
      </p:graphicFrame>
      <p:sp>
        <p:nvSpPr>
          <p:cNvPr id="18" name="CasellaDiTesto 17"/>
          <p:cNvSpPr txBox="1"/>
          <p:nvPr/>
        </p:nvSpPr>
        <p:spPr>
          <a:xfrm>
            <a:off x="4621425" y="5325286"/>
            <a:ext cx="2524370" cy="479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 smtClean="0"/>
              <a:t>……………………………………</a:t>
            </a:r>
            <a:endParaRPr lang="it-IT" b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1130934" y="377044"/>
            <a:ext cx="630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XVI secolo: Tartaglia, Cardano, Ferrari</a:t>
            </a:r>
            <a:endParaRPr lang="it-IT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Gruppo 31"/>
          <p:cNvGrpSpPr/>
          <p:nvPr/>
        </p:nvGrpSpPr>
        <p:grpSpPr>
          <a:xfrm>
            <a:off x="467544" y="2564904"/>
            <a:ext cx="5760640" cy="1033462"/>
            <a:chOff x="467544" y="2564904"/>
            <a:chExt cx="5760640" cy="1033462"/>
          </a:xfrm>
        </p:grpSpPr>
        <p:grpSp>
          <p:nvGrpSpPr>
            <p:cNvPr id="14" name="Gruppo 31"/>
            <p:cNvGrpSpPr>
              <a:grpSpLocks/>
            </p:cNvGrpSpPr>
            <p:nvPr/>
          </p:nvGrpSpPr>
          <p:grpSpPr bwMode="auto">
            <a:xfrm>
              <a:off x="539552" y="2564904"/>
              <a:ext cx="5202238" cy="1033462"/>
              <a:chOff x="506704" y="2337923"/>
              <a:chExt cx="5132408" cy="814660"/>
            </a:xfrm>
          </p:grpSpPr>
          <p:graphicFrame>
            <p:nvGraphicFramePr>
              <p:cNvPr id="15" name="Object 3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1739268109"/>
                  </p:ext>
                </p:extLst>
              </p:nvPr>
            </p:nvGraphicFramePr>
            <p:xfrm>
              <a:off x="506704" y="2562167"/>
              <a:ext cx="2119057" cy="456760"/>
            </p:xfrm>
            <a:graphic>
              <a:graphicData uri="http://schemas.openxmlformats.org/presentationml/2006/ole">
                <p:oleObj spid="_x0000_s3218" name="Equazione" r:id="rId8" imgW="1054100" imgH="228600" progId="Equation.3">
                  <p:embed/>
                </p:oleObj>
              </a:graphicData>
            </a:graphic>
          </p:graphicFrame>
          <p:graphicFrame>
            <p:nvGraphicFramePr>
              <p:cNvPr id="16" name="Object 3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946337362"/>
                  </p:ext>
                </p:extLst>
              </p:nvPr>
            </p:nvGraphicFramePr>
            <p:xfrm>
              <a:off x="3377532" y="2337923"/>
              <a:ext cx="2261580" cy="814660"/>
            </p:xfrm>
            <a:graphic>
              <a:graphicData uri="http://schemas.openxmlformats.org/presentationml/2006/ole">
                <p:oleObj spid="_x0000_s3219" name="Equazione" r:id="rId9" imgW="1270000" imgH="457200" progId="Equation.3">
                  <p:embed/>
                </p:oleObj>
              </a:graphicData>
            </a:graphic>
          </p:graphicFrame>
        </p:grpSp>
        <p:grpSp>
          <p:nvGrpSpPr>
            <p:cNvPr id="31" name="Gruppo 30"/>
            <p:cNvGrpSpPr/>
            <p:nvPr/>
          </p:nvGrpSpPr>
          <p:grpSpPr>
            <a:xfrm>
              <a:off x="467544" y="2564904"/>
              <a:ext cx="5760640" cy="1008112"/>
              <a:chOff x="467544" y="2564904"/>
              <a:chExt cx="5760640" cy="1008112"/>
            </a:xfrm>
          </p:grpSpPr>
          <p:cxnSp>
            <p:nvCxnSpPr>
              <p:cNvPr id="25" name="Connettore 1 24"/>
              <p:cNvCxnSpPr/>
              <p:nvPr/>
            </p:nvCxnSpPr>
            <p:spPr>
              <a:xfrm>
                <a:off x="467544" y="3573016"/>
                <a:ext cx="576064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ttore 1 25"/>
              <p:cNvCxnSpPr/>
              <p:nvPr/>
            </p:nvCxnSpPr>
            <p:spPr>
              <a:xfrm>
                <a:off x="467544" y="2564904"/>
                <a:ext cx="576064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ttore 1 27"/>
              <p:cNvCxnSpPr/>
              <p:nvPr/>
            </p:nvCxnSpPr>
            <p:spPr>
              <a:xfrm>
                <a:off x="6228184" y="2564904"/>
                <a:ext cx="0" cy="100811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1 29"/>
              <p:cNvCxnSpPr/>
              <p:nvPr/>
            </p:nvCxnSpPr>
            <p:spPr>
              <a:xfrm>
                <a:off x="467544" y="2564904"/>
                <a:ext cx="0" cy="100811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Gruppo 42"/>
          <p:cNvGrpSpPr/>
          <p:nvPr/>
        </p:nvGrpSpPr>
        <p:grpSpPr>
          <a:xfrm>
            <a:off x="467544" y="3645024"/>
            <a:ext cx="8486775" cy="1224136"/>
            <a:chOff x="467544" y="3645024"/>
            <a:chExt cx="8486775" cy="1224136"/>
          </a:xfrm>
        </p:grpSpPr>
        <p:grpSp>
          <p:nvGrpSpPr>
            <p:cNvPr id="20" name="Gruppo 19"/>
            <p:cNvGrpSpPr/>
            <p:nvPr/>
          </p:nvGrpSpPr>
          <p:grpSpPr>
            <a:xfrm>
              <a:off x="467544" y="3645024"/>
              <a:ext cx="8486775" cy="1190625"/>
              <a:chOff x="493713" y="3390900"/>
              <a:chExt cx="8486775" cy="1190625"/>
            </a:xfrm>
          </p:grpSpPr>
          <p:graphicFrame>
            <p:nvGraphicFramePr>
              <p:cNvPr id="22" name="Oggetto 2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1666252761"/>
                  </p:ext>
                </p:extLst>
              </p:nvPr>
            </p:nvGraphicFramePr>
            <p:xfrm>
              <a:off x="493713" y="3789363"/>
              <a:ext cx="2471737" cy="585787"/>
            </p:xfrm>
            <a:graphic>
              <a:graphicData uri="http://schemas.openxmlformats.org/presentationml/2006/ole">
                <p:oleObj spid="_x0000_s3221" name="Equazione" r:id="rId10" imgW="965200" imgH="228600" progId="Equation.3">
                  <p:embed/>
                </p:oleObj>
              </a:graphicData>
            </a:graphic>
          </p:graphicFrame>
          <p:graphicFrame>
            <p:nvGraphicFramePr>
              <p:cNvPr id="23" name="Oggetto 2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1371091274"/>
                  </p:ext>
                </p:extLst>
              </p:nvPr>
            </p:nvGraphicFramePr>
            <p:xfrm>
              <a:off x="3446463" y="3390900"/>
              <a:ext cx="5534025" cy="1190625"/>
            </p:xfrm>
            <a:graphic>
              <a:graphicData uri="http://schemas.openxmlformats.org/presentationml/2006/ole">
                <p:oleObj spid="_x0000_s3222" name="Equazione" r:id="rId11" imgW="2362200" imgH="508000" progId="Equation.3">
                  <p:embed/>
                </p:oleObj>
              </a:graphicData>
            </a:graphic>
          </p:graphicFrame>
        </p:grpSp>
        <p:grpSp>
          <p:nvGrpSpPr>
            <p:cNvPr id="42" name="Gruppo 41"/>
            <p:cNvGrpSpPr/>
            <p:nvPr/>
          </p:nvGrpSpPr>
          <p:grpSpPr>
            <a:xfrm>
              <a:off x="467544" y="3645024"/>
              <a:ext cx="8424936" cy="1224136"/>
              <a:chOff x="467544" y="3645024"/>
              <a:chExt cx="8424936" cy="1224136"/>
            </a:xfrm>
          </p:grpSpPr>
          <p:cxnSp>
            <p:nvCxnSpPr>
              <p:cNvPr id="35" name="Connettore 1 34"/>
              <p:cNvCxnSpPr/>
              <p:nvPr/>
            </p:nvCxnSpPr>
            <p:spPr>
              <a:xfrm>
                <a:off x="467544" y="4869160"/>
                <a:ext cx="842493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ttore 1 36"/>
              <p:cNvCxnSpPr/>
              <p:nvPr/>
            </p:nvCxnSpPr>
            <p:spPr>
              <a:xfrm>
                <a:off x="467544" y="3645024"/>
                <a:ext cx="842493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onnettore 1 38"/>
              <p:cNvCxnSpPr/>
              <p:nvPr/>
            </p:nvCxnSpPr>
            <p:spPr>
              <a:xfrm>
                <a:off x="467544" y="3645024"/>
                <a:ext cx="0" cy="122413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1" name="Connettore 1 40"/>
          <p:cNvCxnSpPr/>
          <p:nvPr/>
        </p:nvCxnSpPr>
        <p:spPr>
          <a:xfrm>
            <a:off x="8892480" y="3645024"/>
            <a:ext cx="0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sellaDiTesto 10"/>
          <p:cNvSpPr txBox="1">
            <a:spLocks noChangeArrowheads="1"/>
          </p:cNvSpPr>
          <p:nvPr/>
        </p:nvSpPr>
        <p:spPr bwMode="auto">
          <a:xfrm>
            <a:off x="1433288" y="377368"/>
            <a:ext cx="61206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XVI - XVII secolo: Viète, </a:t>
            </a:r>
            <a:r>
              <a:rPr lang="it-IT" sz="2800" b="1" dirty="0" err="1" smtClean="0">
                <a:latin typeface="Times New Roman" pitchFamily="18" charset="0"/>
                <a:cs typeface="Times New Roman" pitchFamily="18" charset="0"/>
              </a:rPr>
              <a:t>Girard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, …</a:t>
            </a:r>
          </a:p>
        </p:txBody>
      </p:sp>
      <p:graphicFrame>
        <p:nvGraphicFramePr>
          <p:cNvPr id="14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08076448"/>
              </p:ext>
            </p:extLst>
          </p:nvPr>
        </p:nvGraphicFramePr>
        <p:xfrm>
          <a:off x="2288668" y="2355868"/>
          <a:ext cx="3363452" cy="2009236"/>
        </p:xfrm>
        <a:graphic>
          <a:graphicData uri="http://schemas.openxmlformats.org/presentationml/2006/ole">
            <p:oleObj spid="_x0000_s4136" name="Equazione" r:id="rId5" imgW="1574800" imgH="939800" progId="Equation.3">
              <p:embed/>
            </p:oleObj>
          </a:graphicData>
        </a:graphic>
      </p:graphicFrame>
      <p:graphicFrame>
        <p:nvGraphicFramePr>
          <p:cNvPr id="15" name="Oggetto 14"/>
          <p:cNvGraphicFramePr>
            <a:graphicFrameLocks noChangeAspect="1"/>
          </p:cNvGraphicFramePr>
          <p:nvPr/>
        </p:nvGraphicFramePr>
        <p:xfrm>
          <a:off x="611560" y="1268760"/>
          <a:ext cx="6943087" cy="576064"/>
        </p:xfrm>
        <a:graphic>
          <a:graphicData uri="http://schemas.openxmlformats.org/presentationml/2006/ole">
            <p:oleObj spid="_x0000_s4137" name="Equazione" r:id="rId6" imgW="2908300" imgH="241300" progId="Equation.3">
              <p:embed/>
            </p:oleObj>
          </a:graphicData>
        </a:graphic>
      </p:graphicFrame>
      <p:grpSp>
        <p:nvGrpSpPr>
          <p:cNvPr id="26" name="Gruppo 25"/>
          <p:cNvGrpSpPr/>
          <p:nvPr/>
        </p:nvGrpSpPr>
        <p:grpSpPr>
          <a:xfrm>
            <a:off x="2123728" y="4653136"/>
            <a:ext cx="4536504" cy="1296144"/>
            <a:chOff x="2123728" y="4653136"/>
            <a:chExt cx="4536504" cy="1296144"/>
          </a:xfrm>
        </p:grpSpPr>
        <p:grpSp>
          <p:nvGrpSpPr>
            <p:cNvPr id="16" name="Gruppo 15"/>
            <p:cNvGrpSpPr/>
            <p:nvPr/>
          </p:nvGrpSpPr>
          <p:grpSpPr>
            <a:xfrm>
              <a:off x="2247900" y="4797772"/>
              <a:ext cx="4318000" cy="1079500"/>
              <a:chOff x="2247900" y="4797772"/>
              <a:chExt cx="4318000" cy="1079500"/>
            </a:xfrm>
          </p:grpSpPr>
          <p:graphicFrame>
            <p:nvGraphicFramePr>
              <p:cNvPr id="4138" name="Object 42"/>
              <p:cNvGraphicFramePr>
                <a:graphicFrameLocks noChangeAspect="1"/>
              </p:cNvGraphicFramePr>
              <p:nvPr/>
            </p:nvGraphicFramePr>
            <p:xfrm>
              <a:off x="2247900" y="5013672"/>
              <a:ext cx="2324100" cy="495300"/>
            </p:xfrm>
            <a:graphic>
              <a:graphicData uri="http://schemas.openxmlformats.org/presentationml/2006/ole">
                <p:oleObj spid="_x0000_s4138" name="Equazione" r:id="rId7" imgW="939600" imgH="203040" progId="Equation.3">
                  <p:embed/>
                </p:oleObj>
              </a:graphicData>
            </a:graphic>
          </p:graphicFrame>
          <p:graphicFrame>
            <p:nvGraphicFramePr>
              <p:cNvPr id="4139" name="Object 43"/>
              <p:cNvGraphicFramePr>
                <a:graphicFrameLocks noChangeAspect="1"/>
              </p:cNvGraphicFramePr>
              <p:nvPr/>
            </p:nvGraphicFramePr>
            <p:xfrm>
              <a:off x="4813300" y="4797772"/>
              <a:ext cx="1752600" cy="1079500"/>
            </p:xfrm>
            <a:graphic>
              <a:graphicData uri="http://schemas.openxmlformats.org/presentationml/2006/ole">
                <p:oleObj spid="_x0000_s4139" name="Equazione" r:id="rId8" imgW="787320" imgH="482400" progId="Equation.3">
                  <p:embed/>
                </p:oleObj>
              </a:graphicData>
            </a:graphic>
          </p:graphicFrame>
        </p:grpSp>
        <p:cxnSp>
          <p:nvCxnSpPr>
            <p:cNvPr id="18" name="Connettore 1 17"/>
            <p:cNvCxnSpPr/>
            <p:nvPr/>
          </p:nvCxnSpPr>
          <p:spPr>
            <a:xfrm>
              <a:off x="2123728" y="4653136"/>
              <a:ext cx="453650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1 19"/>
            <p:cNvCxnSpPr/>
            <p:nvPr/>
          </p:nvCxnSpPr>
          <p:spPr>
            <a:xfrm>
              <a:off x="2123728" y="4653136"/>
              <a:ext cx="0" cy="129614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1 21"/>
            <p:cNvCxnSpPr/>
            <p:nvPr/>
          </p:nvCxnSpPr>
          <p:spPr>
            <a:xfrm>
              <a:off x="6660232" y="4653136"/>
              <a:ext cx="0" cy="129614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1 23"/>
            <p:cNvCxnSpPr/>
            <p:nvPr/>
          </p:nvCxnSpPr>
          <p:spPr>
            <a:xfrm flipH="1">
              <a:off x="2123728" y="5949280"/>
              <a:ext cx="453650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sellaDiTesto 12"/>
          <p:cNvSpPr txBox="1">
            <a:spLocks noChangeArrowheads="1"/>
          </p:cNvSpPr>
          <p:nvPr/>
        </p:nvSpPr>
        <p:spPr bwMode="auto">
          <a:xfrm>
            <a:off x="1336866" y="377368"/>
            <a:ext cx="62594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Newton: </a:t>
            </a:r>
            <a:r>
              <a:rPr lang="it-IT" sz="2800" b="1" dirty="0" err="1">
                <a:latin typeface="Times New Roman" pitchFamily="18" charset="0"/>
                <a:cs typeface="Times New Roman" pitchFamily="18" charset="0"/>
              </a:rPr>
              <a:t>Arithmetica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b="1" dirty="0" err="1">
                <a:latin typeface="Times New Roman" pitchFamily="18" charset="0"/>
                <a:cs typeface="Times New Roman" pitchFamily="18" charset="0"/>
              </a:rPr>
              <a:t>Universalis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 (1707)</a:t>
            </a:r>
          </a:p>
        </p:txBody>
      </p:sp>
      <p:graphicFrame>
        <p:nvGraphicFramePr>
          <p:cNvPr id="14" name="Ogget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17623"/>
              </p:ext>
            </p:extLst>
          </p:nvPr>
        </p:nvGraphicFramePr>
        <p:xfrm>
          <a:off x="1137458" y="1903639"/>
          <a:ext cx="2858478" cy="517249"/>
        </p:xfrm>
        <a:graphic>
          <a:graphicData uri="http://schemas.openxmlformats.org/presentationml/2006/ole">
            <p:oleObj spid="_x0000_s5160" name="Equazione" r:id="rId5" imgW="1333500" imgH="241300" progId="Equation.3">
              <p:embed/>
            </p:oleObj>
          </a:graphicData>
        </a:graphic>
      </p:graphicFrame>
      <p:graphicFrame>
        <p:nvGraphicFramePr>
          <p:cNvPr id="15" name="Ogget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0873763"/>
              </p:ext>
            </p:extLst>
          </p:nvPr>
        </p:nvGraphicFramePr>
        <p:xfrm>
          <a:off x="1187624" y="2967136"/>
          <a:ext cx="4818062" cy="2478088"/>
        </p:xfrm>
        <a:graphic>
          <a:graphicData uri="http://schemas.openxmlformats.org/presentationml/2006/ole">
            <p:oleObj spid="_x0000_s5161" name="Equazione" r:id="rId6" imgW="2247900" imgH="1155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uppo 30"/>
          <p:cNvGrpSpPr/>
          <p:nvPr/>
        </p:nvGrpSpPr>
        <p:grpSpPr>
          <a:xfrm>
            <a:off x="755576" y="4365104"/>
            <a:ext cx="7776864" cy="1728192"/>
            <a:chOff x="755576" y="4365104"/>
            <a:chExt cx="7776864" cy="1728192"/>
          </a:xfrm>
        </p:grpSpPr>
        <p:graphicFrame>
          <p:nvGraphicFramePr>
            <p:cNvPr id="13" name="Oggetto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690806574"/>
                </p:ext>
              </p:extLst>
            </p:nvPr>
          </p:nvGraphicFramePr>
          <p:xfrm>
            <a:off x="823913" y="4365104"/>
            <a:ext cx="5245100" cy="595312"/>
          </p:xfrm>
          <a:graphic>
            <a:graphicData uri="http://schemas.openxmlformats.org/presentationml/2006/ole">
              <p:oleObj spid="_x0000_s6242" name="Equazione" r:id="rId3" imgW="2247840" imgH="253800" progId="Equation.3">
                <p:embed/>
              </p:oleObj>
            </a:graphicData>
          </a:graphic>
        </p:graphicFrame>
        <p:graphicFrame>
          <p:nvGraphicFramePr>
            <p:cNvPr id="6246" name="Object 102"/>
            <p:cNvGraphicFramePr>
              <a:graphicFrameLocks noChangeAspect="1"/>
            </p:cNvGraphicFramePr>
            <p:nvPr/>
          </p:nvGraphicFramePr>
          <p:xfrm>
            <a:off x="827584" y="4950296"/>
            <a:ext cx="7469187" cy="1143000"/>
          </p:xfrm>
          <a:graphic>
            <a:graphicData uri="http://schemas.openxmlformats.org/presentationml/2006/ole">
              <p:oleObj spid="_x0000_s6246" name="Equazione" r:id="rId4" imgW="3911600" imgH="482600" progId="Equation.3">
                <p:embed/>
              </p:oleObj>
            </a:graphicData>
          </a:graphic>
        </p:graphicFrame>
        <p:grpSp>
          <p:nvGrpSpPr>
            <p:cNvPr id="30" name="Gruppo 29"/>
            <p:cNvGrpSpPr/>
            <p:nvPr/>
          </p:nvGrpSpPr>
          <p:grpSpPr>
            <a:xfrm>
              <a:off x="755576" y="4365104"/>
              <a:ext cx="7776864" cy="1728192"/>
              <a:chOff x="755576" y="4365104"/>
              <a:chExt cx="7776864" cy="1728192"/>
            </a:xfrm>
          </p:grpSpPr>
          <p:cxnSp>
            <p:nvCxnSpPr>
              <p:cNvPr id="21" name="Connettore 1 20"/>
              <p:cNvCxnSpPr/>
              <p:nvPr/>
            </p:nvCxnSpPr>
            <p:spPr>
              <a:xfrm>
                <a:off x="755576" y="4365104"/>
                <a:ext cx="7776864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Connettore 1 21"/>
              <p:cNvCxnSpPr/>
              <p:nvPr/>
            </p:nvCxnSpPr>
            <p:spPr>
              <a:xfrm>
                <a:off x="755576" y="6093296"/>
                <a:ext cx="770485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nettore 1 23"/>
              <p:cNvCxnSpPr/>
              <p:nvPr/>
            </p:nvCxnSpPr>
            <p:spPr>
              <a:xfrm flipV="1">
                <a:off x="8532440" y="4365104"/>
                <a:ext cx="0" cy="172819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ttore 1 25"/>
              <p:cNvCxnSpPr/>
              <p:nvPr/>
            </p:nvCxnSpPr>
            <p:spPr>
              <a:xfrm flipV="1">
                <a:off x="755576" y="4365104"/>
                <a:ext cx="0" cy="172819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gget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02297522"/>
              </p:ext>
            </p:extLst>
          </p:nvPr>
        </p:nvGraphicFramePr>
        <p:xfrm>
          <a:off x="755576" y="1243335"/>
          <a:ext cx="3676650" cy="1825625"/>
        </p:xfrm>
        <a:graphic>
          <a:graphicData uri="http://schemas.openxmlformats.org/presentationml/2006/ole">
            <p:oleObj spid="_x0000_s6243" name="Equazione" r:id="rId7" imgW="1841500" imgH="914400" progId="Equation.3">
              <p:embed/>
            </p:oleObj>
          </a:graphicData>
        </a:graphic>
      </p:graphicFrame>
      <p:sp>
        <p:nvSpPr>
          <p:cNvPr id="14" name="CasellaDiTesto 9"/>
          <p:cNvSpPr txBox="1">
            <a:spLocks noChangeArrowheads="1"/>
          </p:cNvSpPr>
          <p:nvPr/>
        </p:nvSpPr>
        <p:spPr bwMode="auto">
          <a:xfrm>
            <a:off x="707358" y="3285916"/>
            <a:ext cx="79212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Ogni 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polinomio simmetrico si può esprimere univocamente  </a:t>
            </a:r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come un </a:t>
            </a:r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polinomio 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nei polinomi simmetrici elementari</a:t>
            </a:r>
            <a:r>
              <a:rPr lang="it-IT" sz="2400" b="1" i="1" dirty="0" smtClean="0">
                <a:latin typeface="Times New Roman" pitchFamily="18" charset="0"/>
                <a:cs typeface="Times New Roman" pitchFamily="18" charset="0"/>
              </a:rPr>
              <a:t>.     </a:t>
            </a:r>
            <a:endParaRPr lang="it-IT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686451" y="378792"/>
            <a:ext cx="7963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eorema fondamentale delle funzioni simmetriche</a:t>
            </a:r>
            <a:endParaRPr lang="it-IT" sz="28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467544" y="4068600"/>
            <a:ext cx="41041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dirty="0"/>
              <a:t> 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it-IT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2400" baseline="-25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19" name="Oggetto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47688497"/>
              </p:ext>
            </p:extLst>
          </p:nvPr>
        </p:nvGraphicFramePr>
        <p:xfrm>
          <a:off x="554994" y="5374927"/>
          <a:ext cx="6764338" cy="782638"/>
        </p:xfrm>
        <a:graphic>
          <a:graphicData uri="http://schemas.openxmlformats.org/presentationml/2006/ole">
            <p:oleObj spid="_x0000_s45110" name="Equazione" r:id="rId5" imgW="3555720" imgH="393480" progId="Equation.3">
              <p:embed/>
            </p:oleObj>
          </a:graphicData>
        </a:graphic>
      </p:graphicFrame>
      <p:graphicFrame>
        <p:nvGraphicFramePr>
          <p:cNvPr id="32" name="Oggetto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00015289"/>
              </p:ext>
            </p:extLst>
          </p:nvPr>
        </p:nvGraphicFramePr>
        <p:xfrm>
          <a:off x="1619672" y="1859645"/>
          <a:ext cx="1266825" cy="468312"/>
        </p:xfrm>
        <a:graphic>
          <a:graphicData uri="http://schemas.openxmlformats.org/presentationml/2006/ole">
            <p:oleObj spid="_x0000_s45111" name="Equazione" r:id="rId6" imgW="583920" imgH="215640" progId="Equation.3">
              <p:embed/>
            </p:oleObj>
          </a:graphicData>
        </a:graphic>
      </p:graphicFrame>
      <p:graphicFrame>
        <p:nvGraphicFramePr>
          <p:cNvPr id="33" name="Oggetto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46444751"/>
              </p:ext>
            </p:extLst>
          </p:nvPr>
        </p:nvGraphicFramePr>
        <p:xfrm>
          <a:off x="1704975" y="2424113"/>
          <a:ext cx="3222625" cy="768350"/>
        </p:xfrm>
        <a:graphic>
          <a:graphicData uri="http://schemas.openxmlformats.org/presentationml/2006/ole">
            <p:oleObj spid="_x0000_s45112" name="Equazione" r:id="rId7" imgW="1650960" imgH="393480" progId="Equation.3">
              <p:embed/>
            </p:oleObj>
          </a:graphicData>
        </a:graphic>
      </p:graphicFrame>
      <p:grpSp>
        <p:nvGrpSpPr>
          <p:cNvPr id="6" name="Gruppo 5"/>
          <p:cNvGrpSpPr/>
          <p:nvPr/>
        </p:nvGrpSpPr>
        <p:grpSpPr>
          <a:xfrm>
            <a:off x="1121447" y="384904"/>
            <a:ext cx="8563121" cy="832158"/>
            <a:chOff x="1121447" y="548680"/>
            <a:chExt cx="8563121" cy="832158"/>
          </a:xfrm>
        </p:grpSpPr>
        <p:sp>
          <p:nvSpPr>
            <p:cNvPr id="2" name="Rettangolo 1"/>
            <p:cNvSpPr/>
            <p:nvPr/>
          </p:nvSpPr>
          <p:spPr>
            <a:xfrm>
              <a:off x="1121447" y="980728"/>
              <a:ext cx="856312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2000" b="1" i="1" dirty="0" smtClean="0">
                  <a:latin typeface="Times New Roman" pitchFamily="18" charset="0"/>
                  <a:cs typeface="Times New Roman" pitchFamily="18" charset="0"/>
                </a:rPr>
                <a:t>Réflexions </a:t>
              </a:r>
              <a:r>
                <a:rPr lang="fr-FR" sz="2000" b="1" i="1" dirty="0">
                  <a:latin typeface="Times New Roman" pitchFamily="18" charset="0"/>
                  <a:cs typeface="Times New Roman" pitchFamily="18" charset="0"/>
                </a:rPr>
                <a:t>sur la résolution algébrique des </a:t>
              </a:r>
              <a:r>
                <a:rPr lang="fr-FR" sz="2000" b="1" i="1" dirty="0" smtClean="0">
                  <a:latin typeface="Times New Roman" pitchFamily="18" charset="0"/>
                  <a:cs typeface="Times New Roman" pitchFamily="18" charset="0"/>
                </a:rPr>
                <a:t>équations </a:t>
              </a:r>
              <a:r>
                <a:rPr lang="fr-FR" sz="2000" b="1" dirty="0" smtClean="0">
                  <a:latin typeface="Times New Roman" pitchFamily="18" charset="0"/>
                  <a:cs typeface="Times New Roman" pitchFamily="18" charset="0"/>
                </a:rPr>
                <a:t>(1770-1772</a:t>
              </a:r>
              <a:r>
                <a:rPr lang="fr-FR" sz="2000" b="1" dirty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fr-FR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2617646" y="548680"/>
              <a:ext cx="37545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800" b="1" dirty="0">
                  <a:latin typeface="Times New Roman" pitchFamily="18" charset="0"/>
                  <a:cs typeface="Times New Roman" pitchFamily="18" charset="0"/>
                </a:rPr>
                <a:t>Joseph Louis Lagrange</a:t>
              </a:r>
              <a:endParaRPr lang="it-IT" sz="2800" dirty="0"/>
            </a:p>
          </p:txBody>
        </p:sp>
      </p:grpSp>
      <p:graphicFrame>
        <p:nvGraphicFramePr>
          <p:cNvPr id="23" name="Oggetto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7165548"/>
              </p:ext>
            </p:extLst>
          </p:nvPr>
        </p:nvGraphicFramePr>
        <p:xfrm>
          <a:off x="4572000" y="4788680"/>
          <a:ext cx="1872208" cy="440520"/>
        </p:xfrm>
        <a:graphic>
          <a:graphicData uri="http://schemas.openxmlformats.org/presentationml/2006/ole">
            <p:oleObj spid="_x0000_s45113" name="Equazione" r:id="rId8" imgW="863225" imgH="203112" progId="Equation.3">
              <p:embed/>
            </p:oleObj>
          </a:graphicData>
        </a:graphic>
      </p:graphicFrame>
      <p:grpSp>
        <p:nvGrpSpPr>
          <p:cNvPr id="40" name="Gruppo 39"/>
          <p:cNvGrpSpPr/>
          <p:nvPr/>
        </p:nvGrpSpPr>
        <p:grpSpPr>
          <a:xfrm>
            <a:off x="3760672" y="2519009"/>
            <a:ext cx="914400" cy="896343"/>
            <a:chOff x="2545896" y="2374993"/>
            <a:chExt cx="914400" cy="896343"/>
          </a:xfrm>
        </p:grpSpPr>
        <p:sp>
          <p:nvSpPr>
            <p:cNvPr id="21" name="CasellaDiTesto 20"/>
            <p:cNvSpPr txBox="1"/>
            <p:nvPr/>
          </p:nvSpPr>
          <p:spPr>
            <a:xfrm>
              <a:off x="2915816" y="2809671"/>
              <a:ext cx="2696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it-IT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Arco 21"/>
            <p:cNvSpPr/>
            <p:nvPr/>
          </p:nvSpPr>
          <p:spPr>
            <a:xfrm>
              <a:off x="2545896" y="2374993"/>
              <a:ext cx="914400" cy="548163"/>
            </a:xfrm>
            <a:prstGeom prst="arc">
              <a:avLst>
                <a:gd name="adj1" fmla="val 21555928"/>
                <a:gd name="adj2" fmla="val 10238818"/>
              </a:avLst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CasellaDiTesto 24"/>
              <p:cNvSpPr txBox="1"/>
              <p:nvPr/>
            </p:nvSpPr>
            <p:spPr>
              <a:xfrm>
                <a:off x="3621908" y="4068600"/>
                <a:ext cx="3542380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it-IT" sz="2400" b="0" i="0" smtClean="0">
                              <a:latin typeface="Cambria Math"/>
                            </a:rPr>
                            <m:t>t</m:t>
                          </m:r>
                        </m:e>
                        <m:sup>
                          <m:r>
                            <a:rPr lang="it-IT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it-IT" sz="2400" b="0" i="1" smtClean="0">
                          <a:latin typeface="Cambria Math"/>
                        </a:rPr>
                        <m:t>=(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</a:rPr>
                        <m:t>+</m:t>
                      </m:r>
                      <m:r>
                        <a:rPr lang="it-IT" sz="2400" b="1" i="1" smtClean="0">
                          <a:latin typeface="Cambria Math"/>
                          <a:ea typeface="Cambria Math"/>
                        </a:rPr>
                        <m:t>𝜶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it-IT" sz="2400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  <m:sup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sub>
                      </m:sSub>
                      <m:sSup>
                        <m:sSupPr>
                          <m:ctrlPr>
                            <a:rPr lang="it-IT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it-IT" sz="2400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it-IT" sz="2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it-IT" sz="2400" dirty="0"/>
              </a:p>
            </p:txBody>
          </p:sp>
        </mc:Choice>
        <mc:Fallback>
          <p:sp>
            <p:nvSpPr>
              <p:cNvPr id="25" name="CasellaDiTesto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908" y="4068600"/>
                <a:ext cx="3542380" cy="470000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CasellaDiTesto 25"/>
              <p:cNvSpPr txBox="1"/>
              <p:nvPr/>
            </p:nvSpPr>
            <p:spPr>
              <a:xfrm>
                <a:off x="3563888" y="4390688"/>
                <a:ext cx="3596049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it-IT" sz="2400" b="0" i="0" smtClean="0">
                              <a:latin typeface="Cambria Math"/>
                            </a:rPr>
                            <m:t>u</m:t>
                          </m:r>
                        </m:e>
                        <m:sup>
                          <m:r>
                            <a:rPr lang="it-IT" sz="2400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it-IT" sz="2400" i="1">
                          <a:latin typeface="Cambria Math"/>
                        </a:rPr>
                        <m:t>=(</m:t>
                      </m:r>
                      <m:sSub>
                        <m:sSubPr>
                          <m:ctrlPr>
                            <a:rPr lang="it-IT" sz="24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it-IT" sz="2400" b="1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  <m:sup>
                          <m:r>
                            <a:rPr lang="it-IT" sz="2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sSub>
                        <m:sSubPr>
                          <m:ctrlPr>
                            <a:rPr lang="it-IT" sz="2400" b="1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sz="2400" b="1" i="1"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it-IT" sz="2400" b="1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it-IT" sz="2400" b="1" i="1" smtClean="0">
                          <a:latin typeface="Cambria Math"/>
                          <a:ea typeface="Cambria Math"/>
                        </a:rPr>
                        <m:t>𝜶</m:t>
                      </m:r>
                      <m:sSub>
                        <m:sSubPr>
                          <m:ctrlPr>
                            <a:rPr lang="it-IT" sz="2400" b="1" i="1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sz="2400" b="1" i="1"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>
                              <a:latin typeface="Cambria Math"/>
                              <a:ea typeface="Cambria Math"/>
                            </a:rPr>
                            <m:t>𝟑</m:t>
                          </m:r>
                        </m:sub>
                      </m:sSub>
                      <m:sSup>
                        <m:sSupPr>
                          <m:ctrlPr>
                            <a:rPr lang="it-IT" sz="2400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it-IT" sz="2400" i="1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it-IT" sz="2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it-IT" sz="2400" dirty="0"/>
              </a:p>
            </p:txBody>
          </p:sp>
        </mc:Choice>
        <mc:Fallback>
          <p:sp>
            <p:nvSpPr>
              <p:cNvPr id="26" name="CasellaDiTesto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4390688"/>
                <a:ext cx="3596049" cy="470000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uppo 40"/>
          <p:cNvGrpSpPr/>
          <p:nvPr/>
        </p:nvGrpSpPr>
        <p:grpSpPr>
          <a:xfrm>
            <a:off x="3015120" y="5369448"/>
            <a:ext cx="1944216" cy="1134480"/>
            <a:chOff x="3015120" y="5044240"/>
            <a:chExt cx="1944216" cy="1134480"/>
          </a:xfrm>
        </p:grpSpPr>
        <p:sp>
          <p:nvSpPr>
            <p:cNvPr id="36" name="Arco 35"/>
            <p:cNvSpPr/>
            <p:nvPr/>
          </p:nvSpPr>
          <p:spPr>
            <a:xfrm>
              <a:off x="3015120" y="5044240"/>
              <a:ext cx="1944216" cy="751144"/>
            </a:xfrm>
            <a:prstGeom prst="arc">
              <a:avLst>
                <a:gd name="adj1" fmla="val 62756"/>
                <a:gd name="adj2" fmla="val 10703193"/>
              </a:avLst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8" name="CasellaDiTesto 37"/>
                <p:cNvSpPr txBox="1"/>
                <p:nvPr/>
              </p:nvSpPr>
              <p:spPr>
                <a:xfrm>
                  <a:off x="3829035" y="5717055"/>
                  <a:ext cx="38292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it-IT" sz="2400" i="1" smtClean="0">
                            <a:latin typeface="Cambria Math"/>
                          </a:rPr>
                          <m:t>𝑡</m:t>
                        </m:r>
                      </m:oMath>
                    </m:oMathPara>
                  </a14:m>
                  <a:endParaRPr lang="it-IT" sz="2400" dirty="0"/>
                </a:p>
              </p:txBody>
            </p:sp>
          </mc:Choice>
          <mc:Fallback>
            <p:sp>
              <p:nvSpPr>
                <p:cNvPr id="38" name="CasellaDiTesto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9035" y="5717055"/>
                  <a:ext cx="382925" cy="461665"/>
                </a:xfrm>
                <a:prstGeom prst="rect">
                  <a:avLst/>
                </a:prstGeom>
                <a:blipFill rotWithShape="1">
                  <a:blip r:embed="rId11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Gruppo 41"/>
          <p:cNvGrpSpPr/>
          <p:nvPr/>
        </p:nvGrpSpPr>
        <p:grpSpPr>
          <a:xfrm>
            <a:off x="5148064" y="5369448"/>
            <a:ext cx="1944216" cy="1136752"/>
            <a:chOff x="5148064" y="5044240"/>
            <a:chExt cx="1944216" cy="1136752"/>
          </a:xfrm>
        </p:grpSpPr>
        <p:sp>
          <p:nvSpPr>
            <p:cNvPr id="37" name="Arco 36"/>
            <p:cNvSpPr/>
            <p:nvPr/>
          </p:nvSpPr>
          <p:spPr>
            <a:xfrm>
              <a:off x="5148064" y="5044240"/>
              <a:ext cx="1944216" cy="751144"/>
            </a:xfrm>
            <a:prstGeom prst="arc">
              <a:avLst>
                <a:gd name="adj1" fmla="val 62756"/>
                <a:gd name="adj2" fmla="val 10703193"/>
              </a:avLst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9" name="CasellaDiTesto 38"/>
                <p:cNvSpPr txBox="1"/>
                <p:nvPr/>
              </p:nvSpPr>
              <p:spPr>
                <a:xfrm>
                  <a:off x="5934451" y="5719327"/>
                  <a:ext cx="43774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it-IT" sz="2400" i="1" smtClean="0">
                            <a:latin typeface="Cambria Math"/>
                          </a:rPr>
                          <m:t>𝑢</m:t>
                        </m:r>
                      </m:oMath>
                    </m:oMathPara>
                  </a14:m>
                  <a:endParaRPr lang="it-IT" sz="2400" dirty="0"/>
                </a:p>
              </p:txBody>
            </p:sp>
          </mc:Choice>
          <mc:Fallback>
            <p:sp>
              <p:nvSpPr>
                <p:cNvPr id="39" name="CasellaDiTesto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4451" y="5719327"/>
                  <a:ext cx="437749" cy="461665"/>
                </a:xfrm>
                <a:prstGeom prst="rect">
                  <a:avLst/>
                </a:prstGeom>
                <a:blipFill rotWithShape="1">
                  <a:blip r:embed="rId12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xmlns="" val="2822486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0" y="0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-18080" y="6484988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8911882" y="-27384"/>
            <a:ext cx="237566" cy="6740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 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4" descr="Web del Politecnico di Milan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4348" y="6090886"/>
            <a:ext cx="781050" cy="78105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0" y="1061"/>
            <a:ext cx="184731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0" y="-13736"/>
            <a:ext cx="9144000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                                                                                                                                               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2918298" y="6488470"/>
            <a:ext cx="2949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Renato Betti – Politecnico di Milano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uppo 23"/>
          <p:cNvGrpSpPr/>
          <p:nvPr/>
        </p:nvGrpSpPr>
        <p:grpSpPr>
          <a:xfrm>
            <a:off x="1121447" y="330312"/>
            <a:ext cx="8563121" cy="832158"/>
            <a:chOff x="1121447" y="548680"/>
            <a:chExt cx="8563121" cy="832158"/>
          </a:xfrm>
        </p:grpSpPr>
        <p:sp>
          <p:nvSpPr>
            <p:cNvPr id="2" name="Rettangolo 1"/>
            <p:cNvSpPr/>
            <p:nvPr/>
          </p:nvSpPr>
          <p:spPr>
            <a:xfrm>
              <a:off x="1121447" y="980728"/>
              <a:ext cx="856312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2000" b="1" i="1" dirty="0" smtClean="0">
                  <a:latin typeface="Times New Roman" pitchFamily="18" charset="0"/>
                  <a:cs typeface="Times New Roman" pitchFamily="18" charset="0"/>
                </a:rPr>
                <a:t>Réflexions </a:t>
              </a:r>
              <a:r>
                <a:rPr lang="fr-FR" sz="2000" b="1" i="1" dirty="0">
                  <a:latin typeface="Times New Roman" pitchFamily="18" charset="0"/>
                  <a:cs typeface="Times New Roman" pitchFamily="18" charset="0"/>
                </a:rPr>
                <a:t>sur la résolution algébrique des </a:t>
              </a:r>
              <a:r>
                <a:rPr lang="fr-FR" sz="2000" b="1" i="1" dirty="0" smtClean="0">
                  <a:latin typeface="Times New Roman" pitchFamily="18" charset="0"/>
                  <a:cs typeface="Times New Roman" pitchFamily="18" charset="0"/>
                </a:rPr>
                <a:t>équations </a:t>
              </a:r>
              <a:r>
                <a:rPr lang="fr-FR" sz="2000" b="1" dirty="0" smtClean="0">
                  <a:latin typeface="Times New Roman" pitchFamily="18" charset="0"/>
                  <a:cs typeface="Times New Roman" pitchFamily="18" charset="0"/>
                </a:rPr>
                <a:t>(1770-1772</a:t>
              </a:r>
              <a:r>
                <a:rPr lang="fr-FR" sz="2000" b="1" dirty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fr-FR" sz="20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2617646" y="548680"/>
              <a:ext cx="37545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800" b="1" dirty="0">
                  <a:latin typeface="Times New Roman" pitchFamily="18" charset="0"/>
                  <a:cs typeface="Times New Roman" pitchFamily="18" charset="0"/>
                </a:rPr>
                <a:t>Joseph Louis Lagrange</a:t>
              </a:r>
              <a:endParaRPr lang="it-IT" sz="2800" dirty="0"/>
            </a:p>
          </p:txBody>
        </p:sp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CasellaDiTesto 5"/>
              <p:cNvSpPr txBox="1"/>
              <p:nvPr/>
            </p:nvSpPr>
            <p:spPr>
              <a:xfrm>
                <a:off x="755576" y="1743199"/>
                <a:ext cx="311905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it-IT" sz="2400" b="0" i="0" smtClean="0">
                          <a:latin typeface="Cambria Math"/>
                        </a:rPr>
                        <m:t>t</m:t>
                      </m:r>
                      <m:r>
                        <a:rPr lang="it-IT" sz="2400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</a:rPr>
                            <m:t>𝟑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</a:rPr>
                            <m:t>𝟒</m:t>
                          </m:r>
                        </m:sub>
                      </m:sSub>
                    </m:oMath>
                  </m:oMathPara>
                </a14:m>
                <a:endParaRPr lang="it-IT" sz="2400" b="1" dirty="0"/>
              </a:p>
            </p:txBody>
          </p:sp>
        </mc:Choice>
        <mc:Fallback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743199"/>
                <a:ext cx="3119059" cy="461665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CasellaDiTesto 6"/>
              <p:cNvSpPr txBox="1"/>
              <p:nvPr/>
            </p:nvSpPr>
            <p:spPr>
              <a:xfrm>
                <a:off x="4425326" y="1772816"/>
                <a:ext cx="3545586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it-IT" sz="2400" b="0" i="0" smtClean="0">
                              <a:latin typeface="Cambria Math"/>
                            </a:rPr>
                            <m:t>t</m:t>
                          </m:r>
                        </m:e>
                        <m:sup>
                          <m:r>
                            <a:rPr lang="it-IT" sz="2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it-IT" sz="2400" b="1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it-IT" sz="24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(</m:t>
                          </m:r>
                          <m:r>
                            <a:rPr lang="it-IT" sz="2400" b="1" i="1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it-IT" sz="24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it-IT" sz="24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it-IT" sz="2400" b="1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it-IT" sz="24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>
                              <a:latin typeface="Cambria Math"/>
                            </a:rPr>
                            <m:t>𝟑</m:t>
                          </m:r>
                        </m:sub>
                      </m:sSub>
                      <m:r>
                        <a:rPr lang="it-IT" sz="2400" b="1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it-IT" sz="2400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>
                              <a:latin typeface="Cambria Math"/>
                            </a:rPr>
                            <m:t>𝟒</m:t>
                          </m:r>
                        </m:sub>
                      </m:sSub>
                      <m:sSup>
                        <m:sSup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it-IT" sz="2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it-IT" sz="2400" dirty="0"/>
              </a:p>
            </p:txBody>
          </p:sp>
        </mc:Choice>
        <mc:Fallback>
          <p:sp>
            <p:nvSpPr>
              <p:cNvPr id="7" name="CasellaDiTes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326" y="1772816"/>
                <a:ext cx="3545586" cy="470000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uppo 16"/>
          <p:cNvGrpSpPr/>
          <p:nvPr/>
        </p:nvGrpSpPr>
        <p:grpSpPr>
          <a:xfrm>
            <a:off x="4424320" y="2238920"/>
            <a:ext cx="3604064" cy="902048"/>
            <a:chOff x="4424320" y="2238920"/>
            <a:chExt cx="3604064" cy="902048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9" name="CasellaDiTesto 28"/>
                <p:cNvSpPr txBox="1"/>
                <p:nvPr/>
              </p:nvSpPr>
              <p:spPr>
                <a:xfrm>
                  <a:off x="4424320" y="2238920"/>
                  <a:ext cx="3604064" cy="4700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it-IT" sz="24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it-IT" sz="2400" b="0" i="0" smtClean="0">
                                <a:latin typeface="Cambria Math"/>
                              </a:rPr>
                              <m:t>u</m:t>
                            </m:r>
                          </m:e>
                          <m:sup>
                            <m:r>
                              <a:rPr lang="it-IT" sz="24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it-IT" sz="2400" b="1" i="1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it-IT" sz="2400" b="1" i="1">
                                <a:latin typeface="Cambria Math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it-IT" sz="2400" b="1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it-IT" sz="2400" b="1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it-IT" sz="2400" b="1" i="1">
                                    <a:latin typeface="Cambria Math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it-IT" sz="2400" b="1" i="1"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it-IT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it-IT" sz="2400" b="1" i="1"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it-IT" sz="2400" b="1" i="1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it-IT" sz="2400" b="1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it-IT" sz="24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t-IT" sz="2400" b="1" i="1"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it-IT" sz="2400" b="1" i="1"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r>
                          <a:rPr lang="it-IT" sz="2400" b="1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it-IT" sz="24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t-IT" sz="2400" b="1" i="1"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it-IT" sz="2400" b="1" i="1"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  <m:sSup>
                          <m:sSupPr>
                            <m:ctrlPr>
                              <a:rPr lang="it-IT" sz="24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it-IT" sz="2400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it-IT" sz="24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it-IT" sz="2400" dirty="0"/>
                </a:p>
              </p:txBody>
            </p:sp>
          </mc:Choice>
          <mc:Fallback>
            <p:sp>
              <p:nvSpPr>
                <p:cNvPr id="29" name="CasellaDiTesto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24320" y="2238920"/>
                  <a:ext cx="3604064" cy="470000"/>
                </a:xfrm>
                <a:prstGeom prst="rect">
                  <a:avLst/>
                </a:prstGeom>
                <a:blipFill rotWithShape="1">
                  <a:blip r:embed="rId6" cstate="print"/>
                  <a:stretch>
                    <a:fillRect b="-18182"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0" name="CasellaDiTesto 29"/>
                <p:cNvSpPr txBox="1"/>
                <p:nvPr/>
              </p:nvSpPr>
              <p:spPr>
                <a:xfrm>
                  <a:off x="4427984" y="2670968"/>
                  <a:ext cx="3593099" cy="4700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it-IT" sz="24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it-IT" sz="2400" b="0" i="0" smtClean="0">
                                <a:latin typeface="Cambria Math"/>
                              </a:rPr>
                              <m:t>v</m:t>
                            </m:r>
                          </m:e>
                          <m:sup>
                            <m:r>
                              <a:rPr lang="it-IT" sz="24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it-IT" sz="2400" b="1" i="1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it-IT" sz="24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t-IT" sz="2400" b="1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it-IT" sz="2400" b="1" i="1"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it-IT" sz="2400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it-IT" sz="2400" b="1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it-IT" sz="24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t-IT" sz="2400" b="1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it-IT" sz="2400" b="1" i="1"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it-IT" sz="2400" b="1" i="1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it-IT" sz="24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t-IT" sz="2400" b="1" i="1" smtClean="0">
                                <a:latin typeface="Cambria Math"/>
                              </a:rPr>
                              <m:t>− </m:t>
                            </m:r>
                            <m:r>
                              <a:rPr lang="it-IT" sz="2400" b="1" i="1"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it-IT" sz="2400" b="1" i="1"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r>
                          <a:rPr lang="it-IT" sz="2400" b="1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it-IT" sz="24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t-IT" sz="2400" b="1" i="1"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it-IT" sz="2400" b="1" i="1"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  <m:sSup>
                          <m:sSupPr>
                            <m:ctrlPr>
                              <a:rPr lang="it-IT" sz="24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it-IT" sz="2400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it-IT" sz="24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it-IT" sz="2400" dirty="0"/>
                </a:p>
              </p:txBody>
            </p:sp>
          </mc:Choice>
          <mc:Fallback>
            <p:sp>
              <p:nvSpPr>
                <p:cNvPr id="30" name="CasellaDiTesto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27984" y="2670968"/>
                  <a:ext cx="3593099" cy="470000"/>
                </a:xfrm>
                <a:prstGeom prst="rect">
                  <a:avLst/>
                </a:prstGeom>
                <a:blipFill rotWithShape="1">
                  <a:blip r:embed="rId7" cstate="print"/>
                  <a:stretch>
                    <a:fillRect b="-18182"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CasellaDiTesto 14"/>
              <p:cNvSpPr txBox="1"/>
              <p:nvPr/>
            </p:nvSpPr>
            <p:spPr>
              <a:xfrm>
                <a:off x="683568" y="3337003"/>
                <a:ext cx="4368119" cy="17123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it-IT" sz="2400" b="1" i="1" smtClean="0">
                            <a:latin typeface="Cambria Math"/>
                          </a:rPr>
                        </m:ctrlPr>
                      </m:mPr>
                      <m:mr>
                        <m:e>
                          <m:sSub>
                            <m:sSubPr>
                              <m:ctrlPr>
                                <a:rPr lang="it-IT" sz="24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t-IT" sz="2400" b="1" i="1" smtClean="0"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it-IT" sz="2400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m:rPr>
                              <m:brk m:alnAt="7"/>
                            </m:rPr>
                            <a:rPr lang="it-IT" sz="2400" b="1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it-IT" sz="24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it-IT" sz="2400" b="1" i="1" smtClean="0"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it-IT" sz="2400" b="1" i="1" smtClean="0">
                                  <a:latin typeface="Cambria Math"/>
                                </a:rPr>
                                <m:t>𝟒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"/>
                              <m:ctrlPr>
                                <a:rPr lang="it-IT" sz="24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t-IT" sz="24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it-IT" sz="2400" b="1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it-IT" sz="24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it-IT" sz="2400" b="1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it-IT" sz="24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𝟑</m:t>
                                  </m:r>
                                </m:sub>
                              </m:sSub>
                              <m:r>
                                <a:rPr lang="it-IT" sz="2400" b="1" i="1" smtClean="0"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it-IT" sz="2400" b="1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it-IT" sz="2400" b="1" i="1" smtClean="0">
                                      <a:latin typeface="Cambria Math"/>
                                    </a:rPr>
                                    <m:t>𝟒</m:t>
                                  </m:r>
                                </m:sub>
                              </m:sSub>
                              <m:r>
                                <a:rPr lang="it-IT" sz="2400" b="1" i="1" smtClean="0">
                                  <a:latin typeface="Cambria Math"/>
                                </a:rPr>
                                <m:t>+</m:t>
                              </m:r>
                            </m:e>
                          </m:d>
                        </m:e>
                      </m:mr>
                      <m:m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           +</m:t>
                          </m:r>
                          <m:sSub>
                            <m:sSubPr>
                              <m:ctrlPr>
                                <a:rPr lang="it-IT" sz="24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t-IT" sz="2400" b="1" i="1"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it-IT" sz="2400" b="1" i="1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it-IT" sz="2400" b="1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24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t-IT" sz="2400" b="1" i="1"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it-IT" sz="2400" b="1" i="1"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it-IT" sz="2400" b="1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it-IT" sz="24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t-IT" sz="2400" b="1" i="1"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it-IT" sz="2400" b="1" i="1"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r>
                            <a:rPr lang="it-IT" sz="2400" b="1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24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t-IT" sz="2400" b="1" i="1"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it-IT" sz="2400" b="1" i="1"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  <m:r>
                            <a:rPr lang="it-IT" sz="2400" b="1" i="1" smtClean="0">
                              <a:latin typeface="Cambria Math"/>
                            </a:rPr>
                            <m:t>+</m:t>
                          </m:r>
                        </m:e>
                      </m:mr>
                      <m:m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it-IT" sz="2400" b="1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it-IT" sz="2400" b="1" i="1" smtClean="0">
                                    <a:latin typeface="Cambria Math"/>
                                  </a:rPr>
                                  <m:t>           +</m:t>
                                </m:r>
                                <m:sSub>
                                  <m:sSubPr>
                                    <m:ctrlPr>
                                      <a:rPr lang="it-IT" sz="2400" b="1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sSub>
                                      <m:sSubPr>
                                        <m:ctrlPr>
                                          <a:rPr lang="it-IT" sz="2400" b="1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it-IT" sz="2400" b="1" i="1">
                                            <a:latin typeface="Cambria Math"/>
                                          </a:rPr>
                                          <m:t>𝒓</m:t>
                                        </m:r>
                                      </m:e>
                                      <m:sub>
                                        <m:r>
                                          <a:rPr lang="it-IT" sz="2400" b="1" i="1">
                                            <a:latin typeface="Cambria Math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𝒓</m:t>
                                    </m:r>
                                  </m:e>
                                  <m:sub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it-IT" sz="2400" b="1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it-IT" sz="2400" b="1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𝒓</m:t>
                                    </m:r>
                                  </m:e>
                                  <m:sub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𝟑</m:t>
                                    </m:r>
                                  </m:sub>
                                </m:sSub>
                                <m:r>
                                  <a:rPr lang="it-IT" sz="2400" b="1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it-IT" sz="2400" b="1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𝒓</m:t>
                                    </m:r>
                                  </m:e>
                                  <m:sub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𝟒</m:t>
                                    </m:r>
                                  </m:sub>
                                </m:sSub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+</m:t>
                                </m:r>
                              </m:e>
                            </m:mr>
                            <m:mr>
                              <m:e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         +</m:t>
                                </m:r>
                                <m:sSub>
                                  <m:sSubPr>
                                    <m:ctrlPr>
                                      <a:rPr lang="it-IT" sz="2400" b="1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𝒓</m:t>
                                    </m:r>
                                  </m:e>
                                  <m:sub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𝟏</m:t>
                                    </m:r>
                                  </m:sub>
                                </m:sSub>
                                <m:r>
                                  <a:rPr lang="it-IT" sz="2400" b="1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it-IT" sz="2400" b="1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𝒓</m:t>
                                    </m:r>
                                  </m:e>
                                  <m:sub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it-IT" sz="2400" b="1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− </m:t>
                                    </m:r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𝒓</m:t>
                                    </m:r>
                                  </m:e>
                                  <m:sub>
                                    <m:r>
                                      <a:rPr lang="it-IT" sz="2400" b="1" i="1">
                                        <a:latin typeface="Cambria Math"/>
                                      </a:rPr>
                                      <m:t>𝟑</m:t>
                                    </m:r>
                                  </m:sub>
                                </m:sSub>
                                <m:r>
                                  <a:rPr lang="it-IT" sz="2400" b="1" i="1" smtClean="0">
                                    <a:latin typeface="Cambria Math"/>
                                  </a:rPr>
                                  <m:t>+</m:t>
                                </m:r>
                                <m:d>
                                  <m:dPr>
                                    <m:begChr m:val=""/>
                                    <m:endChr m:val="]"/>
                                    <m:ctrlPr>
                                      <a:rPr lang="it-IT" sz="2400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it-IT" sz="2400" b="1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𝒓</m:t>
                                        </m:r>
                                      </m:e>
                                      <m:sub>
                                        <m:r>
                                          <a:rPr lang="it-IT" sz="2400" b="1" i="1" smtClean="0">
                                            <a:latin typeface="Cambria Math"/>
                                          </a:rPr>
                                          <m:t>𝟒</m:t>
                                        </m:r>
                                      </m:sub>
                                    </m:sSub>
                                    <m:r>
                                      <a:rPr lang="it-IT" sz="2400" b="1" i="1" smtClean="0">
                                        <a:latin typeface="Cambria Math"/>
                                      </a:rPr>
                                      <m:t> 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mr>
                    </m:m>
                  </m:oMath>
                </a14:m>
                <a:r>
                  <a:rPr lang="it-IT" b="1" dirty="0" smtClean="0"/>
                  <a:t>        </a:t>
                </a:r>
                <a:endParaRPr lang="it-IT" b="1" dirty="0"/>
              </a:p>
            </p:txBody>
          </p:sp>
        </mc:Choice>
        <mc:Fallback>
          <p:sp>
            <p:nvSpPr>
              <p:cNvPr id="15" name="CasellaDiTes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337003"/>
                <a:ext cx="4368119" cy="1712392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uppo 17"/>
          <p:cNvGrpSpPr/>
          <p:nvPr/>
        </p:nvGrpSpPr>
        <p:grpSpPr>
          <a:xfrm>
            <a:off x="4647351" y="3910138"/>
            <a:ext cx="437749" cy="1175046"/>
            <a:chOff x="4647351" y="3838130"/>
            <a:chExt cx="437749" cy="1175046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16" name="CasellaDiTesto 15"/>
                <p:cNvSpPr txBox="1"/>
                <p:nvPr/>
              </p:nvSpPr>
              <p:spPr>
                <a:xfrm>
                  <a:off x="4660999" y="3838130"/>
                  <a:ext cx="35779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it-IT" sz="2400" i="0" smtClean="0">
                            <a:latin typeface="Cambria Math"/>
                          </a:rPr>
                          <m:t>t</m:t>
                        </m:r>
                      </m:oMath>
                    </m:oMathPara>
                  </a14:m>
                  <a:endParaRPr lang="it-IT" sz="2400" dirty="0"/>
                </a:p>
              </p:txBody>
            </p:sp>
          </mc:Choice>
          <mc:Fallback>
            <p:sp>
              <p:nvSpPr>
                <p:cNvPr id="16" name="CasellaDiTesto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0999" y="3838130"/>
                  <a:ext cx="357790" cy="461665"/>
                </a:xfrm>
                <a:prstGeom prst="rect">
                  <a:avLst/>
                </a:prstGeom>
                <a:blipFill rotWithShape="1">
                  <a:blip r:embed="rId9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4" name="CasellaDiTesto 33"/>
                <p:cNvSpPr txBox="1"/>
                <p:nvPr/>
              </p:nvSpPr>
              <p:spPr>
                <a:xfrm>
                  <a:off x="4647351" y="4167106"/>
                  <a:ext cx="43774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it-IT" sz="2400" i="0" smtClean="0">
                            <a:latin typeface="Cambria Math"/>
                          </a:rPr>
                          <m:t>u</m:t>
                        </m:r>
                      </m:oMath>
                    </m:oMathPara>
                  </a14:m>
                  <a:endParaRPr lang="it-IT" sz="2400" dirty="0"/>
                </a:p>
              </p:txBody>
            </p:sp>
          </mc:Choice>
          <mc:Fallback>
            <p:sp>
              <p:nvSpPr>
                <p:cNvPr id="34" name="CasellaDiTesto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7351" y="4167106"/>
                  <a:ext cx="437749" cy="461665"/>
                </a:xfrm>
                <a:prstGeom prst="rect">
                  <a:avLst/>
                </a:prstGeom>
                <a:blipFill rotWithShape="1">
                  <a:blip r:embed="rId10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5" name="CasellaDiTesto 34"/>
                <p:cNvSpPr txBox="1"/>
                <p:nvPr/>
              </p:nvSpPr>
              <p:spPr>
                <a:xfrm>
                  <a:off x="4658435" y="4551511"/>
                  <a:ext cx="40908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it-IT" sz="2400" i="0" smtClean="0">
                            <a:latin typeface="Cambria Math"/>
                          </a:rPr>
                          <m:t>v</m:t>
                        </m:r>
                      </m:oMath>
                    </m:oMathPara>
                  </a14:m>
                  <a:endParaRPr lang="it-IT" sz="2400" dirty="0"/>
                </a:p>
              </p:txBody>
            </p:sp>
          </mc:Choice>
          <mc:Fallback>
            <p:sp>
              <p:nvSpPr>
                <p:cNvPr id="35" name="CasellaDiTesto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8435" y="4551511"/>
                  <a:ext cx="409086" cy="461665"/>
                </a:xfrm>
                <a:prstGeom prst="rect">
                  <a:avLst/>
                </a:prstGeom>
                <a:blipFill rotWithShape="1">
                  <a:blip r:embed="rId11" cstate="print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it-IT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CasellaDiTesto 19"/>
              <p:cNvSpPr txBox="1"/>
              <p:nvPr/>
            </p:nvSpPr>
            <p:spPr>
              <a:xfrm>
                <a:off x="945132" y="5507940"/>
                <a:ext cx="5067028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it-IT" sz="2400" b="0" i="0" smtClean="0">
                          <a:latin typeface="Cambria Math"/>
                        </a:rPr>
                        <m:t>t</m:t>
                      </m:r>
                      <m:r>
                        <a:rPr lang="it-IT" sz="2400" b="1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</a:rPr>
                        <m:t>+</m:t>
                      </m:r>
                      <m:r>
                        <a:rPr lang="it-IT" sz="2400" b="1" i="1" smtClean="0">
                          <a:latin typeface="Cambria Math"/>
                          <a:ea typeface="Cambria Math"/>
                        </a:rPr>
                        <m:t>𝜶</m:t>
                      </m:r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it-IT" sz="2400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  <m:sup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it-IT" sz="2400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  <m:sup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sup>
                      </m:sSup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𝟒</m:t>
                          </m:r>
                        </m:sub>
                      </m:sSub>
                      <m:r>
                        <a:rPr lang="it-IT" sz="2400" b="1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it-IT" sz="2400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  <m:sup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  <m:sSub>
                        <m:sSubPr>
                          <m:ctrlPr>
                            <a:rPr lang="it-IT" sz="24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𝒓</m:t>
                          </m:r>
                        </m:e>
                        <m:sub>
                          <m:r>
                            <a:rPr lang="it-IT" sz="2400" b="1" i="1" smtClean="0">
                              <a:latin typeface="Cambria Math"/>
                              <a:ea typeface="Cambria Math"/>
                            </a:rPr>
                            <m:t>𝟓</m:t>
                          </m:r>
                        </m:sub>
                      </m:sSub>
                    </m:oMath>
                  </m:oMathPara>
                </a14:m>
                <a:endParaRPr lang="it-IT" sz="2400" b="1" dirty="0"/>
              </a:p>
            </p:txBody>
          </p:sp>
        </mc:Choice>
        <mc:Fallback>
          <p:sp>
            <p:nvSpPr>
              <p:cNvPr id="20" name="CasellaDiTes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132" y="5507940"/>
                <a:ext cx="5067028" cy="470000"/>
              </a:xfrm>
              <a:prstGeom prst="rect">
                <a:avLst/>
              </a:prstGeom>
              <a:blipFill rotWithShape="1">
                <a:blip r:embed="rId12" cstate="print"/>
                <a:stretch>
                  <a:fillRect b="-389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0399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5" grpId="0" animBg="1"/>
      <p:bldP spid="20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Personalizzato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D7E3B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1832</TotalTime>
  <Words>779</Words>
  <Application>Microsoft Office PowerPoint</Application>
  <PresentationFormat>Presentazione su schermo (4:3)</PresentationFormat>
  <Paragraphs>1631</Paragraphs>
  <Slides>22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22</vt:i4>
      </vt:variant>
    </vt:vector>
  </HeadingPairs>
  <TitlesOfParts>
    <vt:vector size="26" baseType="lpstr">
      <vt:lpstr>Tema di Office</vt:lpstr>
      <vt:lpstr>Equazione</vt:lpstr>
      <vt:lpstr>Microsoft Equation 3.0</vt:lpstr>
      <vt:lpstr>Immagine bitmap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114</cp:revision>
  <dcterms:created xsi:type="dcterms:W3CDTF">2013-03-27T16:23:22Z</dcterms:created>
  <dcterms:modified xsi:type="dcterms:W3CDTF">2013-04-11T16:01:47Z</dcterms:modified>
</cp:coreProperties>
</file>