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9"/>
  </p:notesMasterIdLst>
  <p:sldIdLst>
    <p:sldId id="280" r:id="rId2"/>
    <p:sldId id="257" r:id="rId3"/>
    <p:sldId id="258" r:id="rId4"/>
    <p:sldId id="264" r:id="rId5"/>
    <p:sldId id="281" r:id="rId6"/>
    <p:sldId id="262" r:id="rId7"/>
    <p:sldId id="263" r:id="rId8"/>
    <p:sldId id="259" r:id="rId9"/>
    <p:sldId id="261" r:id="rId10"/>
    <p:sldId id="267" r:id="rId11"/>
    <p:sldId id="265" r:id="rId12"/>
    <p:sldId id="266" r:id="rId13"/>
    <p:sldId id="284" r:id="rId14"/>
    <p:sldId id="268" r:id="rId15"/>
    <p:sldId id="285" r:id="rId16"/>
    <p:sldId id="269" r:id="rId17"/>
    <p:sldId id="270" r:id="rId18"/>
    <p:sldId id="271" r:id="rId19"/>
    <p:sldId id="283" r:id="rId20"/>
    <p:sldId id="272" r:id="rId21"/>
    <p:sldId id="276" r:id="rId22"/>
    <p:sldId id="274" r:id="rId23"/>
    <p:sldId id="275" r:id="rId24"/>
    <p:sldId id="277" r:id="rId25"/>
    <p:sldId id="278" r:id="rId26"/>
    <p:sldId id="279" r:id="rId27"/>
    <p:sldId id="282" r:id="rId2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43" autoAdjust="0"/>
  </p:normalViewPr>
  <p:slideViewPr>
    <p:cSldViewPr>
      <p:cViewPr varScale="1">
        <p:scale>
          <a:sx n="118" d="100"/>
          <a:sy n="118" d="100"/>
        </p:scale>
        <p:origin x="-144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image" Target="../media/image6.wmf"/><Relationship Id="rId1" Type="http://schemas.openxmlformats.org/officeDocument/2006/relationships/image" Target="NULL"/><Relationship Id="rId2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18.wmf"/><Relationship Id="rId3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70672-A89D-4919-B302-07C9DB017769}" type="datetimeFigureOut">
              <a:rPr lang="it-IT" smtClean="0"/>
              <a:pPr/>
              <a:t>12/10/13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61D65-A8C2-4E28-8AEE-D183E9608D33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61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B528D-D89C-4EC6-8C4A-9E3AEDDF7253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0E25-1CDF-42AF-A773-BEF4AB8AA3EA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7EF-87C5-4631-BF20-29C9112B7669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21FF-779A-4AEA-A5BE-BB0A6B6954A0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6967-8E76-4CED-BB19-469B5E2E643D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9EB4-DA88-45D8-B51E-B3903041F723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1D65-7C2D-4EBE-8FE9-B5D726B71A4D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E29A-AD4F-428D-97D9-74DF5E275718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09D31-D246-469B-AAB9-F42155B0C7C9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ED11-293B-4589-A2A3-976ED13F8948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it-I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Fare clic sull'icona per inserire un'immagine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0EEEF-3FBE-442D-B5A7-2F4829EC2EA7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E3DF3EB-3F03-4C86-8BB4-46DCF027BD17}" type="datetime1">
              <a:rPr lang="it-IT" smtClean="0"/>
              <a:pPr/>
              <a:t>12/10/13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BC6CFFB-F700-4258-B898-3E9150CAD236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Relationship Id="rId3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13.wmf"/><Relationship Id="rId7" Type="http://schemas.openxmlformats.org/officeDocument/2006/relationships/image" Target="../media/image14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4" Type="http://schemas.openxmlformats.org/officeDocument/2006/relationships/oleObject" Target="../embeddings/oleObject8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9.bin"/><Relationship Id="rId7" Type="http://schemas.openxmlformats.org/officeDocument/2006/relationships/image" Target="../media/image15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5.wmf"/><Relationship Id="rId5" Type="http://schemas.openxmlformats.org/officeDocument/2006/relationships/hyperlink" Target="Ago%20Buffon%20v1.xlsx" TargetMode="External"/><Relationship Id="rId6" Type="http://schemas.openxmlformats.org/officeDocument/2006/relationships/oleObject" Target="../embeddings/oleObject11.bin"/><Relationship Id="rId7" Type="http://schemas.openxmlformats.org/officeDocument/2006/relationships/image" Target="../media/image18.wmf"/><Relationship Id="rId8" Type="http://schemas.openxmlformats.org/officeDocument/2006/relationships/image" Target="../media/image20.jpeg"/><Relationship Id="rId9" Type="http://schemas.openxmlformats.org/officeDocument/2006/relationships/oleObject" Target="../embeddings/oleObject12.bin"/><Relationship Id="rId10" Type="http://schemas.openxmlformats.org/officeDocument/2006/relationships/image" Target="../media/image19.wmf"/><Relationship Id="rId11" Type="http://schemas.openxmlformats.org/officeDocument/2006/relationships/image" Target="../media/image21.gi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22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4.wmf"/><Relationship Id="rId8" Type="http://schemas.openxmlformats.org/officeDocument/2006/relationships/oleObject" Target="../embeddings/oleObject4.bin"/><Relationship Id="rId9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11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CAVALIERI,  DADI E SCOMMESSE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La nascita del calcolo delle probabilità nel XVII secolo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6000" dirty="0" smtClean="0"/>
              <a:t>Cavalieri, dadi e …</a:t>
            </a:r>
            <a:endParaRPr lang="it-IT" sz="6000" dirty="0"/>
          </a:p>
        </p:txBody>
      </p:sp>
      <p:sp>
        <p:nvSpPr>
          <p:cNvPr id="4" name="Sottotitol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Char char=""/>
            </a:pPr>
            <a:r>
              <a:rPr lang="it-IT" dirty="0" err="1" smtClean="0"/>
              <a:t>Piere</a:t>
            </a:r>
            <a:r>
              <a:rPr lang="it-IT" dirty="0" smtClean="0"/>
              <a:t> </a:t>
            </a:r>
            <a:r>
              <a:rPr lang="it-IT" dirty="0" err="1" smtClean="0"/>
              <a:t>Gombaud</a:t>
            </a:r>
            <a:r>
              <a:rPr lang="it-IT" dirty="0" smtClean="0"/>
              <a:t>  </a:t>
            </a:r>
            <a:r>
              <a:rPr lang="it-IT" dirty="0" err="1" smtClean="0"/>
              <a:t>Cavalier</a:t>
            </a:r>
            <a:r>
              <a:rPr lang="it-IT" dirty="0" smtClean="0"/>
              <a:t> de </a:t>
            </a:r>
            <a:r>
              <a:rPr lang="it-IT" dirty="0" err="1" smtClean="0"/>
              <a:t>Méré</a:t>
            </a:r>
            <a:r>
              <a:rPr lang="it-IT" dirty="0" smtClean="0"/>
              <a:t> (1607-1684) </a:t>
            </a:r>
          </a:p>
          <a:p>
            <a:pPr>
              <a:buFont typeface="Wingdings 2" pitchFamily="18" charset="2"/>
              <a:buChar char=""/>
            </a:pPr>
            <a:endParaRPr lang="it-IT" dirty="0" smtClean="0"/>
          </a:p>
          <a:p>
            <a:pPr>
              <a:buFont typeface="Wingdings 2" pitchFamily="18" charset="2"/>
              <a:buChar char=""/>
            </a:pPr>
            <a:r>
              <a:rPr lang="it-IT" dirty="0" smtClean="0"/>
              <a:t>Padre </a:t>
            </a:r>
            <a:r>
              <a:rPr lang="it-IT" dirty="0" err="1" smtClean="0"/>
              <a:t>Marin</a:t>
            </a:r>
            <a:r>
              <a:rPr lang="it-IT" dirty="0" smtClean="0"/>
              <a:t> </a:t>
            </a:r>
            <a:r>
              <a:rPr lang="it-IT" dirty="0" err="1" smtClean="0"/>
              <a:t>Mersenne</a:t>
            </a:r>
            <a:r>
              <a:rPr lang="it-IT" dirty="0" smtClean="0"/>
              <a:t>   (1588-1648)</a:t>
            </a:r>
          </a:p>
          <a:p>
            <a:pPr>
              <a:buFont typeface="Wingdings 2" pitchFamily="18" charset="2"/>
              <a:buChar char=""/>
            </a:pPr>
            <a:endParaRPr lang="it-IT" dirty="0" smtClean="0"/>
          </a:p>
          <a:p>
            <a:pPr>
              <a:buFont typeface="Wingdings 2" pitchFamily="18" charset="2"/>
              <a:buChar char=""/>
            </a:pPr>
            <a:r>
              <a:rPr lang="it-IT" dirty="0" err="1" smtClean="0"/>
              <a:t>Blaise</a:t>
            </a:r>
            <a:r>
              <a:rPr lang="it-IT" dirty="0" smtClean="0"/>
              <a:t> Pascal    (1623 -1662)</a:t>
            </a:r>
          </a:p>
          <a:p>
            <a:pPr>
              <a:buFont typeface="Wingdings 2" pitchFamily="18" charset="2"/>
              <a:buChar char=""/>
            </a:pPr>
            <a:endParaRPr lang="it-IT" dirty="0" smtClean="0"/>
          </a:p>
          <a:p>
            <a:pPr>
              <a:buFont typeface="Wingdings 2" pitchFamily="18" charset="2"/>
              <a:buChar char=""/>
            </a:pPr>
            <a:r>
              <a:rPr lang="it-IT" dirty="0" smtClean="0"/>
              <a:t>Pierre de </a:t>
            </a:r>
            <a:r>
              <a:rPr lang="it-IT" dirty="0" err="1" smtClean="0"/>
              <a:t>Fermat</a:t>
            </a:r>
            <a:r>
              <a:rPr lang="it-IT" dirty="0" smtClean="0"/>
              <a:t> (1601 – 1665)</a:t>
            </a:r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8229600" cy="1828800"/>
          </a:xfrm>
        </p:spPr>
        <p:txBody>
          <a:bodyPr/>
          <a:lstStyle/>
          <a:p>
            <a:r>
              <a:rPr lang="it-IT" dirty="0" smtClean="0"/>
              <a:t>Corrispondenza pascal - </a:t>
            </a:r>
            <a:r>
              <a:rPr lang="it-IT" dirty="0" err="1" smtClean="0"/>
              <a:t>fermat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643042" y="2643182"/>
            <a:ext cx="6400800" cy="1752600"/>
          </a:xfrm>
        </p:spPr>
        <p:txBody>
          <a:bodyPr>
            <a:normAutofit/>
          </a:bodyPr>
          <a:lstStyle/>
          <a:p>
            <a:r>
              <a:rPr lang="it-IT" sz="5400" dirty="0" smtClean="0"/>
              <a:t>Estate 1654</a:t>
            </a:r>
            <a:endParaRPr lang="it-IT" sz="5400" dirty="0"/>
          </a:p>
        </p:txBody>
      </p:sp>
      <p:sp>
        <p:nvSpPr>
          <p:cNvPr id="1026" name="AutoShape 2" descr="data:image/jpeg;base64,/9j/4AAQSkZJRgABAQAAAQABAAD/2wCEAAkGBxQTEhUUExQWFhUXFxcUGBgXGBcaFxgYFxUXFxcYFx0YHCggGholHBcXITEhJSkrLi4uFx8zODMsNygtLisBCgoKDg0OGhAQGywkHyQsLCwsLCwsLCwsLCwsLCwsLCwsLCwsLCwsLCwsLCwsLCwsLCwsLCwsLCwsLCwsLCwsLP/AABEIAPgAywMBIgACEQEDEQH/xAAcAAABBQEBAQAAAAAAAAAAAAAFAQIDBAYABwj/xAA8EAABAwIEAwUHAwMEAQUAAAABAAIRAyEEEjFBBVFhBiJxgZETMqGxwdHwQlLhFILxI2JykgcVFjM0Q//EABkBAAMBAQEAAAAAAAAAAAAAAAABAgMEBf/EACMRAAICAgIBBQEBAAAAAAAAAAABAhEhMQMSQQQTIlFxQjL/2gAMAwEAAhEDEQA/APIZXSuISLEysWVwKRcEAOldmSJUqGdK4JISoAVcuATgxAhspVYpYQnRWafC3HY2SbSKUZPSB6dmRqnwIkC9zIjcRzB0UZ4O8WPxB+iXZF+3JAhyjKt4jBuaYIVZ1MhaIykmhuZLKauVCseHFNlcClSoLOldKRcmIfKUEJjU9MB1IidFbbEe6Pgq1GnurYaFLLhYNemwnuTYUoixFyVcEDRy5LC6EhiJWhdCsUWb+iAGBsKbB0C9wEGJv4bq5hcBInUk2Wi4JwQzMd6AAPGHE+nzUSng1hxW7ZFgeHARb9QaD4/P+FocPwkgybENnnGl/Qz4SjXDOFjK3MASHEj0ifmiWHphzqr7QQWi20RPW0rknM7oxBDOCANmBny5221ANgekfMKfE8JbVaHAC7Z8wJE9OYRymyXSNGNA09QOf8qZtDLSEeJ87rLuyup55xbhQLR3YBtGuV3LwP3WK4lw4svEj4r2B1EBhabvaQ7qRPxWL4/TyvMQQ4SLfAro4uR6MeTjwec1GwmQimLDZNo3jWD0PJUalOF3JnDKNEMJ0JcqUJkDS1dCkK4NQFDWtUraa5rFPTbzRZcYiNG6lakd9VIx5hSy0gWUiUrkHOIuSrkhpnJVwShIo5jZMLRcM4ZmeZuGgD+47ILgDDweV/gtZgcS2lTvq7vHnzPyA81EnRtxxvIZ4bhmMABIAg38pdHkI81Z7OVi59Z+xgActT9fkgzq5cLco/7bfBFuzVNxcGxLAe8TNzy84WMn8WdCWTW4XCl4scrAIJ5+HS5+KnZhC+A0ZabfVxRChRsJ/iVaiFz1ezouiFlACBoBt90rwnOqjmFC18qWloaso47ABwl1nDRw181m+JcLbDtSLzGnotjiMQ1rC5xgLO1eNUHghumkx9UK08Bs8e45hwx9txKoUTsdEc7Z0w3EED3S0EeBugtIcl6UHcUebyKuRnVaSjAVp7bKIhWmKURuRPFIxolIStkosaSGhpTmtSZuaexMCRzVK1nVRDxUrMQQNvRZyLjXkDpEq5Wcgq5clQCESrksKSifB+8Fcr1szx6D1VPBDvgIyzCZKv8AZm9WmPopZrG6NE8AG0Q0D/sQPutF2Spy5o2Ek+VvqFkeFuztO/fE+AE/b0W67B0gWvdyOX6rl5MRO2GWaeviA1sk9ABck7QhONwlWpcuFMcrud/dFh6onWoOmWxO06Dr18FkOLdncXUxbantpoh7Hw4uzANDczYHcLSQ4xvN4WMVe8GzxrIUw+BLLipmO+oHpdGsHScB3tSqWEog1DHu/tiR6nRFnmD4Ka8lv6PO8RUq4nGVqD3llKkTI0sNzNgIvKtMx+EDnUqLi5zGhzrP0IBDu8LiCDItBB0KO8Vw9NlcVXCBWijUvAcYPsy71I828kHb2Vo4Zzn0WPc5zS2CZFyOQB2GpV3GsiblijzvtriGvqNLdAIWepmCCtT2s4I6kzM4AHNMD9IOyzBZDQV3cTTjg871Ca5GXa+xGiia26fgzmaRuPkmZbq19A80xXLmpSnFAEJCRhTyCo1VkNEzDqpWqqxWGn8/CpY4sGFdC4rgmjmFXLlwQCFSpFwSGWsAO+Ds3vH880TxOMk+DQ34aIZTflEc7/nxXe0lS0aKVKg/2cxMZwd2j4Efdegf+OcWC2o3fVeTYatDpWw7E40srQDr8vwrDljg6vTyt0etlyYTzuoWVZATybLmTTOyh+HdFgAPBNrm8qBj5dAUGN4rSpAmo8NExefoobei1HOCLjmENag9n6olv/Jt2n1VDgePNTDtcbmId4ixHqESZxai5he2o1w1kFY7s5xNprV2sIyPcXtA0mYPrqkk2mWkQdvmA0HHfX4heeUiPZvB/wCQ8R/Erb9u8WPZlo81gAbfBeh6dfA831jXct8NnMSN2n5rnBWOGshpMckyoFpeWQo/BEbHQlKaU4KiSMjVRjXRTkaphamS0c1nJWAeijaQNk5rwpZaSQMcEgXFcmjkFXLlwTBChX8DhA4Oc4gBom/w/OoVJoU7apy5RuR66IKWxjnFxVnh9Frn5Sdtdpka/FSY/BGlEX5u2nePWJ6FVqTSBmU2VVPIR4mxpqf6TcrLDWdLE/D5op2eqNa9pM/tnmLSSglNhcQBJJgeCLYekGEtac06xeOV581lNWjp4sSs9awT5YIuphWk5YQns1WJpNk6BGnmxjVee1TO9SHkBo2CjdUaTdoJG8SQFRpYOuTmJaW/tLjPwbZK+rWuMjGdS4mfhCKLSbBvaPgbcTTcS57SNMpOnVu6xuBwDcO4D2jdcoJtroVssa2q5sOqtaBqbn7fNZfEYKiKL3ucXvLu64wAI/aAtuN4plTi45Mn2lxDi7I4yQST9EFZyU3Ea2ao47aDyVdhuF6EFSPE5pdpthPDV+5HknNvzVfNe15V2HNBDpDrf4SeDWDsquSg/dJU1StCYhCU2VJUCjKYmKpAOiYlCTQ0wcuhKUiaOYULlympYcuMAEz0QCGsIvKRpurT6IaCDd2kQo62Ecz3hFvQ8kiurDnF30xSphxJqFrXRPugjU+OwQJ1QmBsjPsRWmpfKxjQdLnMco8gRPihooEuJiw66KUaStj6NfK4idT8CIRXBvAplgABBhxOpMxPXcoG50zbT7qbD0nE906oawOMqZveznEsmUOsHEQecrXMxaxHZKi3OPaZnHQNAEDrfl9V6FX4CYmk7+130P0K5p8dnXHkHUcXNpTcTw8PE53N/wCJus/i+Img6KrTTP8AuGvUEWIvsrNLjjSBDpsuZ8bWjoUkRY7glITL6r/+TyR6CywXbHFBjixhtAA6c1rOOcfYym6TLjovLOJYk1Hlx3+S6eCD2zH1PKkqRVUlNkpiexwGv8rtR5jLeEw7iZpGT+2QCrlXEl7Yd77beX3GiHGmR32O6yLEeKtMxRqvzEQ7LBjcj9SmS8m/HKsDCk85XQmuTAkcUpCiTwUBZJRaJTzTHM+hTaToI8VLm6qJFxqgS4JoCkqBMCpHIzkWwuPbSmBJgAfMyhYC4iyHkqLrQW4QzPUL3NGVoLo2Lthc6bx0TeLNd79Se9drenMqHCVTkNMHUyY9Lxslx5qPyufsAyZmzbbKfJp/ImFrlrHMmAYPyPzA9FfwGHD4ZqXXkG8DXaw6qlhsHUquGUEgkXNgATG/VaLh9B9Go7MzKXB2TMLFjHQ0jeNzzPik2VFMz+PZDi0ANE89hYC/1VvhVPvCBMaqhUGaoTOa5vFvTYdEf4FhhMzNtAbjqQk3gIK5HovZujTMODRJAMgb3Wto1NllezuEgAjTbwK0bFKTNbH47BU6zMlVjXt5ET6cl59xz/xyJzYaoWgn3ZNp5dF6GwqviZRoDxjG9jK7c98z2nvNvIGrXGf0mHCebfBZfGYYtMHUWK+h8TRHtKdTYg0X8od7s/3Af9l5h244PkqZwBqQ4HRXGZnOFo89IT6GWe9MX0V7iFBjR7xzWytgQBFyTzlU6LBN/wA8VrZhVOiajVDXNJEg6jw+hspMCz/U0MG3hOiSpR717R6Hwui2AoXBiA24/wBx2+SmTpG3HFuX4DsTSLXEcioXBXceO+fFV3tQngqSyyIJ5C6mfRPenYksCBOBXBth4ppcp2Voq1tSowFNVF1JgsG6q4NYJPwHiknSOfrbwRUqZNgNVr+BdkhHtMSYYBmLQSNL3I+iJdnuzzaHffd0ACRp4I1xBwmnR/cZd4C/8LGXK3o2jxqKyVuGcLo1WZvZezp3ytaAC4fuedbxz0Snsrhts4vIggx0uPqjjABHRNLt1NljsBSoURAoi4y5gSTAsB3ifmsn2ywVVzWvbmdkY5hgAHJYi3lfXmtMXp3tLKFOhvJ5OKoLQ1oAgXMXlEOBuZ38xi1oN5PJabGdmGvMghouZi4tp1CHns97MiGtc46PkwDzjmtuyaFGNOzbdjah9g0v1JtOsCw+S0jkB7NcOcwDOfdsOXktC8LSLBiMN1Xx7oI8VMxNr083z8EpAiAvzAtOhFjyIuCs52voB7ZiZ1HJw1HzUnFO1VGgSKQ9q8bj3AfHfyWWq9q3lz/atFQPIMNtBbAlp08ugWbwVRi+M4XK6RMHn6H86qnlAaIcSXXIFojSSdd1qeMNp1WGpSOYNu5p99o3kfXos3WwsaHaWnmt4yswnDLaIqOKcw2Ngr9HjpBu0FVadC2bWVFWoSbWPwTaT2SpTjphuoGVu8zXdp1Pghz2EeSrYZzgZEhwRkPbWEiBUjTZ3OPsoa6/hvGXf9BRCewJ9WlEquSq2hPDyTOtskDuq4OlJCQE2D4c+q4NaDEiT57dVvsHgqGDYPaFrXbDU/cnqs3wZ9WtUyYc+yYP/wBNxa+Ufu6rX8P4LTpXI9pUOr6hzOJ8SsJSYJJA7iHaI5D7CjUe4iM8Q1vUTcnwT+yVam5jRnzVmthzXEl4/cTNzJ8rBHHBDcRwpjqrKzyQWiJBymNrjSDdKvjoLyGC5Mc1UuIcVp0C32pIY6wedBb9UfNEg8OAIII1kbqHHFjK64AqVyYo8jEzqOpSDlImEKmgI6VStS/+KoY/a64+48kTwnaRulYGm7nq312VEOTX0g4JqbQGro1QYIuNiFme3fGfZtFBhhzxNQjUN2b5/LxVfDe0omaToGuU3bPh9oWY4xSrAuqOaariSSf1E7SOWgt4QtO9gVMQQ0Q4gA2AA7xm7Z8CgQxj7wANogmAdYM92+yt8Pw7qzy5zSXSLco58oRzD8Lc41GMptzP7zi46AkzG3TyCpNLYZejNUce5r2vgAgif2kbgjkQruLwzQHBt2ENfTnUNcAWid4mFBicAGiCTqR1JFhHRP4Xj4hj4GVpaM9gYmI5OiB5KnTVxFbX+ihRecpEXaTPSf5TQ4uMRf5LV9nsGC/EPHuuDQJIN8pLr+OUqB+DaDtqh8tC6me/pnBzSQYnrHVHcbwsOY1w5Ahw1lWwGxHkiXD6eehG7SfuPgVnLkbphVaMfWE92rY7PH1+6H16JaYK12KwgeCCIQHEUiw5HXaNDy6eCuEhupbBjFIERdhmxIAVR1IzyV9kx9Gj0vg3DxSpgACYREhKWxZOeudqiLI4UNRt055S7LS8UKsgrEcGoPMmm2b7Wnw0VjFY2lQpdwBhaLM0DtvDzCtkJr6LXagHxAPzWVuyytw7izK7czJBGrXCCIsfETuE5ziouI4s0qTh7NzmgS0sFwdQLXF9xzVXs/xKtUpzXoubFs8AAx+5urT1FvBDjeUBcqVSov6oog4A+fJQmiErQUUxj+isU8WD0TX4Ycgq7sFyKWAyEPadU6JQw0XjS6c17xqD4i6XULFxfCmuuLO5gkH1CFOa9hIeXESO8DDgNNkfpYmUtZoIuEKTQzF8QqsALGkkSCM4N+e2u6BYkSCSt/icCNdQgWK4O0uDgJgyW6B3RbwmkTLIU7J0cuGAIvJJHjcfCELxj+8RKMt4hTDHAS15iQ7wAsspXxgLpG+ilJyZXgKYaTlG5M+SO8LBa9w2InzBEfCUK4HQ7pqO3s0dOaLYIw+T+Spbpiop8TZlLra3WVxOKDn5ZtlMzpJBMfJbLtQMrM3LVecGpq5a8UbyTJ0FmPAZzg6/nkfNPLQbnX86ofhzkyg3Dhm8wSCPSF2du8q3HJcZ4PYGXKWqFDUlp6KT2uYBYeSDnNTfFI98WPqnnQLSYkRZkgKVwUeZYeSxtQqIOeyctwb5dPRSTdR4vEZR12KXkAdwbD4kPqFzmezJJDOU7N/b/Gl5Ram8OnKQSLETcGJuqdKmXNkPIPMQetwdULw/AHtxQrf1D8zrOIDQDyaRuFWHsZoyOaaaMrn4loeKZe3ORIE688v2TXsfsfVSA72BSezKoY2rWZcAOHTX+UKr9oCNZafD+U1GxGgfhhrYJpgD3p+KxXEOPl1gT4ifQT9EMp4us24zEawZBP50Wi4mws3lWZsVUe0hZWn2kfNwY35/FWGdpOckeAT9qRPZButTBs4SFQqcNGbM0A82u0TP/cdPr6FOp8fpHp5H6hLpND7BGljBIFQZBa508zsjuGwoIBBBGxCzlPiVJ36h5qfC18pmnUaOk90+IUOLKTL/AGv/APrPJ2HzsvL3PsF6H2t4pTOFc2RndAifWF5uungXxMOZhQjuUpP6qgv4NgeoTXMvt5qPFPilTbvLnesfnkoxXB11VtDUlo9neRPwUFemQJb4x06JXzPmn3C428miQlKqHth26V0tsRI5/cKOo3cJ9OsU0xUOzA9VG4J7mg9DzFj/ACmOpOixB8bH7KayUQuKoY55U2LdBgggqliXzqhbAlweJggE2VwO2N/qgrXq3QrbJtWBX4p2cp1iHl1SWXAzE9QATp8+qI18WMPRDy41WBozEnvixuCfe2sb9U5tWBzVPGYSm/36bXHzE+MalFt0noZcwnEGV256Lg5u9rjxB0UdfCtf7w+EhV2YyjRpw5uUAQ1zWmW8oI0+SFcK7QYirV9mKLXsJMVDmZDRuXEQfSbqlBu2hBn+iY33WtHkFUrVGic0fNWOIVm0x/r/AOlOhJBafAj6wqwwIqQ5r2uHMFTnyALxeHp1Bdonn+aBBqnBXk9yCPzVawcLDZJ+AKYSBIg+i0jyNaE4p7MVUwLwSI9FCaZBWxr1hBsTtBtO6A1m1HO7uHdfk2fkFvHkb2ZS40D2s/LplaoBMa+aIVOEYk6UXAeQ+qq1OCVwYNMj0+iu19kvt4QPc4nVPosk9N1cPC6jRmLSANzCrVXwMo8001WCGmti4mtncT6Dom5F2HpkmwlExgT+AqZNIuEZSyequKc6qFUxNAx3SfBDa2IMxuuHZuGyRskqELP/ANe4dfFPHEz01S6sdhrME5tRCTjJTm4rmhphYXdDhcAjkVSr8OB90x0Oijbjh4K1SrzpdLIwLicE9uo8xcfBVgVpzU5KvicIx+og8wrUvsRRoVLJtR8qR3DnD3TPz9FGGOb7zSmIhDBzur5DXMyyWyCJFiPPVVGMkwnOEboaCzN8R4LiqhbTfUDqbZOck5o5EHU/konhcfh8NSFFzclRrYLoIL/97S25JPxVypXI0VDGVmvEOa10aSAf8LTs3h6FZHwLj2IqV3NNWmGXLfaMk62Hdi6vcX7RHDkCqym8GYyAtd46whNPDh4y5QG8gAPMbgqKr2RqOdYy07uMkdDOqbULzgLdYNHT4kSGudhnNDhIu0k+WydT41Sc4taHFwEkDLI8RmtqsviuHY2k2JL2NEAtMkDwN1QwHDK7galPMNROaC71Fx9kvbj9h2f0afi3H/ZwGNgusC8gD4D5nZBMfxuo0AZ2lx5Nv43Kdh+zderD6zi1v+496OgUPEMLQosMCXGzeZg3PoqjGCdbE5OgTjMTUeJqOcehP0VfC4V1Qw0HqdgrOA4fUxDrCGjVx0HQcytO1tOg0NpieZPNaTn1VIyjDs7YLo4AMH1/x8lZbkFiJN/mo31iTB3Ftl0Dr8FzO3s7FSWD0p7dwqmIoNqCDqrXtVHUbNwsrozA1Th5aTHeHXVUjhgSYt0WjBvG6rYjCAidCqUhUAspXB5vdXqtAjVQFsKhETCrFGtCjKjBTAeeIFpMnn/lWaOPIF9UNrUgbwq1ZzgqdMEaWnxAFWaeMB39Vif/AFKDF1ao8XHP7o9tg2a45Hbemihq8PBHdKBUseLXE77K/QxpjVHVoVkOJwFQfpJ6hQNwPPXdGG4481K7GtPvRpuPsjIFHB4NoM5gfmiYdyUbKtKbSPUhRYjibG/rn1USTY0WoPJI7DgDMQBF72aPFA8Z2na0d2SfFZviXHalSznGOSceKTBySCPHu0IMht4MTsg3BuDvxT89QkUgbnn0by8VZ7P8DOJdnf3aLTHLMeQ6cz5LU4lzWANbEN0A0A6LRyUMR2TXbLKGJa1sMpgNYLABVMQzkpqrp3Veo6barJmiK/sTEG6YaB3KI0xZI6ldKyrNWS46Ap1EnkVy5JwIssihMyFzqRbqFy5X0VCsiq0sw0VDEYG0wVy5Pr5BlJ2GIUJYuXKlEmxr6JURp2XLk+uAsGYzBTcC+3JDqmCMSAb7Qbei5cri2kOyk6s8XE/HzU2F4y4RMx9Ei5bpJoTQbwvGZFhJ1PWCr7cXvB+3UrlyzlFJioznEMe7OcrjyOqpOxDjqZXLk6JYgzdUd7P9mnV+/UllMHcGXRsPuuXKJyaWC1BbZpcbjGtAY0BrWiABoAEHxGOmQPzzXLlioLZdkdERrv8AkJ835JFyhjJrxZOjqkXI2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8" name="AutoShape 4" descr="data:image/jpeg;base64,/9j/4AAQSkZJRgABAQAAAQABAAD/2wCEAAkGBxQTEhUUExQWFhUXFxcUGBgXGBcaFxgYFxUXFxcYFx0YHCggGholHBcXITEhJSkrLi4uFx8zODMsNygtLisBCgoKDg0OGhAQGywkHyQsLCwsLCwsLCwsLCwsLCwsLCwsLCwsLCwsLCwsLCwsLCwsLCwsLCwsLCwsLCwsLCwsLP/AABEIAPgAywMBIgACEQEDEQH/xAAcAAABBQEBAQAAAAAAAAAAAAAFAQIDBAYABwj/xAA8EAABAwIEAwUHAwMEAQUAAAABAAIRAyEEEjFBBVFhBiJxgZETMqGxwdHwQlLhFILxI2JykgcVFjM0Q//EABkBAAMBAQEAAAAAAAAAAAAAAAABAgMEBf/EACMRAAICAgIBBQEBAAAAAAAAAAABAhEhMQMSQQQTIlFxQjL/2gAMAwEAAhEDEQA/APIZXSuISLEysWVwKRcEAOldmSJUqGdK4JISoAVcuATgxAhspVYpYQnRWafC3HY2SbSKUZPSB6dmRqnwIkC9zIjcRzB0UZ4O8WPxB+iXZF+3JAhyjKt4jBuaYIVZ1MhaIykmhuZLKauVCseHFNlcClSoLOldKRcmIfKUEJjU9MB1IidFbbEe6Pgq1GnurYaFLLhYNemwnuTYUoixFyVcEDRy5LC6EhiJWhdCsUWb+iAGBsKbB0C9wEGJv4bq5hcBInUk2Wi4JwQzMd6AAPGHE+nzUSng1hxW7ZFgeHARb9QaD4/P+FocPwkgybENnnGl/Qz4SjXDOFjK3MASHEj0ifmiWHphzqr7QQWi20RPW0rknM7oxBDOCANmBny5221ANgekfMKfE8JbVaHAC7Z8wJE9OYRymyXSNGNA09QOf8qZtDLSEeJ87rLuyup55xbhQLR3YBtGuV3LwP3WK4lw4svEj4r2B1EBhabvaQ7qRPxWL4/TyvMQQ4SLfAro4uR6MeTjwec1GwmQimLDZNo3jWD0PJUalOF3JnDKNEMJ0JcqUJkDS1dCkK4NQFDWtUraa5rFPTbzRZcYiNG6lakd9VIx5hSy0gWUiUrkHOIuSrkhpnJVwShIo5jZMLRcM4ZmeZuGgD+47ILgDDweV/gtZgcS2lTvq7vHnzPyA81EnRtxxvIZ4bhmMABIAg38pdHkI81Z7OVi59Z+xgActT9fkgzq5cLco/7bfBFuzVNxcGxLAe8TNzy84WMn8WdCWTW4XCl4scrAIJ5+HS5+KnZhC+A0ZabfVxRChRsJ/iVaiFz1ezouiFlACBoBt90rwnOqjmFC18qWloaso47ABwl1nDRw181m+JcLbDtSLzGnotjiMQ1rC5xgLO1eNUHghumkx9UK08Bs8e45hwx9txKoUTsdEc7Z0w3EED3S0EeBugtIcl6UHcUebyKuRnVaSjAVp7bKIhWmKURuRPFIxolIStkosaSGhpTmtSZuaexMCRzVK1nVRDxUrMQQNvRZyLjXkDpEq5Wcgq5clQCESrksKSifB+8Fcr1szx6D1VPBDvgIyzCZKv8AZm9WmPopZrG6NE8AG0Q0D/sQPutF2Spy5o2Ek+VvqFkeFuztO/fE+AE/b0W67B0gWvdyOX6rl5MRO2GWaeviA1sk9ABck7QhONwlWpcuFMcrud/dFh6onWoOmWxO06Dr18FkOLdncXUxbantpoh7Hw4uzANDczYHcLSQ4xvN4WMVe8GzxrIUw+BLLipmO+oHpdGsHScB3tSqWEog1DHu/tiR6nRFnmD4Ka8lv6PO8RUq4nGVqD3llKkTI0sNzNgIvKtMx+EDnUqLi5zGhzrP0IBDu8LiCDItBB0KO8Vw9NlcVXCBWijUvAcYPsy71I828kHb2Vo4Zzn0WPc5zS2CZFyOQB2GpV3GsiblijzvtriGvqNLdAIWepmCCtT2s4I6kzM4AHNMD9IOyzBZDQV3cTTjg871Ca5GXa+xGiia26fgzmaRuPkmZbq19A80xXLmpSnFAEJCRhTyCo1VkNEzDqpWqqxWGn8/CpY4sGFdC4rgmjmFXLlwQCFSpFwSGWsAO+Ds3vH880TxOMk+DQ34aIZTflEc7/nxXe0lS0aKVKg/2cxMZwd2j4Efdegf+OcWC2o3fVeTYatDpWw7E40srQDr8vwrDljg6vTyt0etlyYTzuoWVZATybLmTTOyh+HdFgAPBNrm8qBj5dAUGN4rSpAmo8NExefoobei1HOCLjmENag9n6olv/Jt2n1VDgePNTDtcbmId4ixHqESZxai5he2o1w1kFY7s5xNprV2sIyPcXtA0mYPrqkk2mWkQdvmA0HHfX4heeUiPZvB/wCQ8R/Erb9u8WPZlo81gAbfBeh6dfA831jXct8NnMSN2n5rnBWOGshpMckyoFpeWQo/BEbHQlKaU4KiSMjVRjXRTkaphamS0c1nJWAeijaQNk5rwpZaSQMcEgXFcmjkFXLlwTBChX8DhA4Oc4gBom/w/OoVJoU7apy5RuR66IKWxjnFxVnh9Frn5Sdtdpka/FSY/BGlEX5u2nePWJ6FVqTSBmU2VVPIR4mxpqf6TcrLDWdLE/D5op2eqNa9pM/tnmLSSglNhcQBJJgeCLYekGEtac06xeOV581lNWjp4sSs9awT5YIuphWk5YQns1WJpNk6BGnmxjVee1TO9SHkBo2CjdUaTdoJG8SQFRpYOuTmJaW/tLjPwbZK+rWuMjGdS4mfhCKLSbBvaPgbcTTcS57SNMpOnVu6xuBwDcO4D2jdcoJtroVssa2q5sOqtaBqbn7fNZfEYKiKL3ucXvLu64wAI/aAtuN4plTi45Mn2lxDi7I4yQST9EFZyU3Ea2ao47aDyVdhuF6EFSPE5pdpthPDV+5HknNvzVfNe15V2HNBDpDrf4SeDWDsquSg/dJU1StCYhCU2VJUCjKYmKpAOiYlCTQ0wcuhKUiaOYULlympYcuMAEz0QCGsIvKRpurT6IaCDd2kQo62Ecz3hFvQ8kiurDnF30xSphxJqFrXRPugjU+OwQJ1QmBsjPsRWmpfKxjQdLnMco8gRPihooEuJiw66KUaStj6NfK4idT8CIRXBvAplgABBhxOpMxPXcoG50zbT7qbD0nE906oawOMqZveznEsmUOsHEQecrXMxaxHZKi3OPaZnHQNAEDrfl9V6FX4CYmk7+130P0K5p8dnXHkHUcXNpTcTw8PE53N/wCJus/i+Img6KrTTP8AuGvUEWIvsrNLjjSBDpsuZ8bWjoUkRY7glITL6r/+TyR6CywXbHFBjixhtAA6c1rOOcfYym6TLjovLOJYk1Hlx3+S6eCD2zH1PKkqRVUlNkpiexwGv8rtR5jLeEw7iZpGT+2QCrlXEl7Yd77beX3GiHGmR32O6yLEeKtMxRqvzEQ7LBjcj9SmS8m/HKsDCk85XQmuTAkcUpCiTwUBZJRaJTzTHM+hTaToI8VLm6qJFxqgS4JoCkqBMCpHIzkWwuPbSmBJgAfMyhYC4iyHkqLrQW4QzPUL3NGVoLo2Lthc6bx0TeLNd79Se9drenMqHCVTkNMHUyY9Lxslx5qPyufsAyZmzbbKfJp/ImFrlrHMmAYPyPzA9FfwGHD4ZqXXkG8DXaw6qlhsHUquGUEgkXNgATG/VaLh9B9Go7MzKXB2TMLFjHQ0jeNzzPik2VFMz+PZDi0ANE89hYC/1VvhVPvCBMaqhUGaoTOa5vFvTYdEf4FhhMzNtAbjqQk3gIK5HovZujTMODRJAMgb3Wto1NllezuEgAjTbwK0bFKTNbH47BU6zMlVjXt5ET6cl59xz/xyJzYaoWgn3ZNp5dF6GwqviZRoDxjG9jK7c98z2nvNvIGrXGf0mHCebfBZfGYYtMHUWK+h8TRHtKdTYg0X8od7s/3Af9l5h244PkqZwBqQ4HRXGZnOFo89IT6GWe9MX0V7iFBjR7xzWytgQBFyTzlU6LBN/wA8VrZhVOiajVDXNJEg6jw+hspMCz/U0MG3hOiSpR717R6Hwui2AoXBiA24/wBx2+SmTpG3HFuX4DsTSLXEcioXBXceO+fFV3tQngqSyyIJ5C6mfRPenYksCBOBXBth4ppcp2Voq1tSowFNVF1JgsG6q4NYJPwHiknSOfrbwRUqZNgNVr+BdkhHtMSYYBmLQSNL3I+iJdnuzzaHffd0ACRp4I1xBwmnR/cZd4C/8LGXK3o2jxqKyVuGcLo1WZvZezp3ytaAC4fuedbxz0Snsrhts4vIggx0uPqjjABHRNLt1NljsBSoURAoi4y5gSTAsB3ifmsn2ywVVzWvbmdkY5hgAHJYi3lfXmtMXp3tLKFOhvJ5OKoLQ1oAgXMXlEOBuZ38xi1oN5PJabGdmGvMghouZi4tp1CHns97MiGtc46PkwDzjmtuyaFGNOzbdjah9g0v1JtOsCw+S0jkB7NcOcwDOfdsOXktC8LSLBiMN1Xx7oI8VMxNr083z8EpAiAvzAtOhFjyIuCs52voB7ZiZ1HJw1HzUnFO1VGgSKQ9q8bj3AfHfyWWq9q3lz/atFQPIMNtBbAlp08ugWbwVRi+M4XK6RMHn6H86qnlAaIcSXXIFojSSdd1qeMNp1WGpSOYNu5p99o3kfXos3WwsaHaWnmt4yswnDLaIqOKcw2Ngr9HjpBu0FVadC2bWVFWoSbWPwTaT2SpTjphuoGVu8zXdp1Pghz2EeSrYZzgZEhwRkPbWEiBUjTZ3OPsoa6/hvGXf9BRCewJ9WlEquSq2hPDyTOtskDuq4OlJCQE2D4c+q4NaDEiT57dVvsHgqGDYPaFrXbDU/cnqs3wZ9WtUyYc+yYP/wBNxa+Ufu6rX8P4LTpXI9pUOr6hzOJ8SsJSYJJA7iHaI5D7CjUe4iM8Q1vUTcnwT+yVam5jRnzVmthzXEl4/cTNzJ8rBHHBDcRwpjqrKzyQWiJBymNrjSDdKvjoLyGC5Mc1UuIcVp0C32pIY6wedBb9UfNEg8OAIII1kbqHHFjK64AqVyYo8jEzqOpSDlImEKmgI6VStS/+KoY/a64+48kTwnaRulYGm7nq312VEOTX0g4JqbQGro1QYIuNiFme3fGfZtFBhhzxNQjUN2b5/LxVfDe0omaToGuU3bPh9oWY4xSrAuqOaariSSf1E7SOWgt4QtO9gVMQQ0Q4gA2AA7xm7Z8CgQxj7wANogmAdYM92+yt8Pw7qzy5zSXSLco58oRzD8Lc41GMptzP7zi46AkzG3TyCpNLYZejNUce5r2vgAgif2kbgjkQruLwzQHBt2ENfTnUNcAWid4mFBicAGiCTqR1JFhHRP4Xj4hj4GVpaM9gYmI5OiB5KnTVxFbX+ihRecpEXaTPSf5TQ4uMRf5LV9nsGC/EPHuuDQJIN8pLr+OUqB+DaDtqh8tC6me/pnBzSQYnrHVHcbwsOY1w5Ahw1lWwGxHkiXD6eehG7SfuPgVnLkbphVaMfWE92rY7PH1+6H16JaYK12KwgeCCIQHEUiw5HXaNDy6eCuEhupbBjFIERdhmxIAVR1IzyV9kx9Gj0vg3DxSpgACYREhKWxZOeudqiLI4UNRt055S7LS8UKsgrEcGoPMmm2b7Wnw0VjFY2lQpdwBhaLM0DtvDzCtkJr6LXagHxAPzWVuyytw7izK7czJBGrXCCIsfETuE5ziouI4s0qTh7NzmgS0sFwdQLXF9xzVXs/xKtUpzXoubFs8AAx+5urT1FvBDjeUBcqVSov6oog4A+fJQmiErQUUxj+isU8WD0TX4Ycgq7sFyKWAyEPadU6JQw0XjS6c17xqD4i6XULFxfCmuuLO5gkH1CFOa9hIeXESO8DDgNNkfpYmUtZoIuEKTQzF8QqsALGkkSCM4N+e2u6BYkSCSt/icCNdQgWK4O0uDgJgyW6B3RbwmkTLIU7J0cuGAIvJJHjcfCELxj+8RKMt4hTDHAS15iQ7wAsspXxgLpG+ilJyZXgKYaTlG5M+SO8LBa9w2InzBEfCUK4HQ7pqO3s0dOaLYIw+T+Spbpiop8TZlLra3WVxOKDn5ZtlMzpJBMfJbLtQMrM3LVecGpq5a8UbyTJ0FmPAZzg6/nkfNPLQbnX86ofhzkyg3Dhm8wSCPSF2du8q3HJcZ4PYGXKWqFDUlp6KT2uYBYeSDnNTfFI98WPqnnQLSYkRZkgKVwUeZYeSxtQqIOeyctwb5dPRSTdR4vEZR12KXkAdwbD4kPqFzmezJJDOU7N/b/Gl5Ram8OnKQSLETcGJuqdKmXNkPIPMQetwdULw/AHtxQrf1D8zrOIDQDyaRuFWHsZoyOaaaMrn4loeKZe3ORIE688v2TXsfsfVSA72BSezKoY2rWZcAOHTX+UKr9oCNZafD+U1GxGgfhhrYJpgD3p+KxXEOPl1gT4ifQT9EMp4us24zEawZBP50Wi4mws3lWZsVUe0hZWn2kfNwY35/FWGdpOckeAT9qRPZButTBs4SFQqcNGbM0A82u0TP/cdPr6FOp8fpHp5H6hLpND7BGljBIFQZBa508zsjuGwoIBBBGxCzlPiVJ36h5qfC18pmnUaOk90+IUOLKTL/AGv/APrPJ2HzsvL3PsF6H2t4pTOFc2RndAifWF5uungXxMOZhQjuUpP6qgv4NgeoTXMvt5qPFPilTbvLnesfnkoxXB11VtDUlo9neRPwUFemQJb4x06JXzPmn3C428miQlKqHth26V0tsRI5/cKOo3cJ9OsU0xUOzA9VG4J7mg9DzFj/ACmOpOixB8bH7KayUQuKoY55U2LdBgggqliXzqhbAlweJggE2VwO2N/qgrXq3QrbJtWBX4p2cp1iHl1SWXAzE9QATp8+qI18WMPRDy41WBozEnvixuCfe2sb9U5tWBzVPGYSm/36bXHzE+MalFt0noZcwnEGV256Lg5u9rjxB0UdfCtf7w+EhV2YyjRpw5uUAQ1zWmW8oI0+SFcK7QYirV9mKLXsJMVDmZDRuXEQfSbqlBu2hBn+iY33WtHkFUrVGic0fNWOIVm0x/r/AOlOhJBafAj6wqwwIqQ5r2uHMFTnyALxeHp1Bdonn+aBBqnBXk9yCPzVawcLDZJ+AKYSBIg+i0jyNaE4p7MVUwLwSI9FCaZBWxr1hBsTtBtO6A1m1HO7uHdfk2fkFvHkb2ZS40D2s/LplaoBMa+aIVOEYk6UXAeQ+qq1OCVwYNMj0+iu19kvt4QPc4nVPosk9N1cPC6jRmLSANzCrVXwMo8001WCGmti4mtncT6Dom5F2HpkmwlExgT+AqZNIuEZSyequKc6qFUxNAx3SfBDa2IMxuuHZuGyRskqELP/ANe4dfFPHEz01S6sdhrME5tRCTjJTm4rmhphYXdDhcAjkVSr8OB90x0Oijbjh4K1SrzpdLIwLicE9uo8xcfBVgVpzU5KvicIx+og8wrUvsRRoVLJtR8qR3DnD3TPz9FGGOb7zSmIhDBzur5DXMyyWyCJFiPPVVGMkwnOEboaCzN8R4LiqhbTfUDqbZOck5o5EHU/konhcfh8NSFFzclRrYLoIL/97S25JPxVypXI0VDGVmvEOa10aSAf8LTs3h6FZHwLj2IqV3NNWmGXLfaMk62Hdi6vcX7RHDkCqym8GYyAtd46whNPDh4y5QG8gAPMbgqKr2RqOdYy07uMkdDOqbULzgLdYNHT4kSGudhnNDhIu0k+WydT41Sc4taHFwEkDLI8RmtqsviuHY2k2JL2NEAtMkDwN1QwHDK7galPMNROaC71Fx9kvbj9h2f0afi3H/ZwGNgusC8gD4D5nZBMfxuo0AZ2lx5Nv43Kdh+zderD6zi1v+496OgUPEMLQosMCXGzeZg3PoqjGCdbE5OgTjMTUeJqOcehP0VfC4V1Qw0HqdgrOA4fUxDrCGjVx0HQcytO1tOg0NpieZPNaTn1VIyjDs7YLo4AMH1/x8lZbkFiJN/mo31iTB3Ftl0Dr8FzO3s7FSWD0p7dwqmIoNqCDqrXtVHUbNwsrozA1Th5aTHeHXVUjhgSYt0WjBvG6rYjCAidCqUhUAspXB5vdXqtAjVQFsKhETCrFGtCjKjBTAeeIFpMnn/lWaOPIF9UNrUgbwq1ZzgqdMEaWnxAFWaeMB39Vif/AFKDF1ao8XHP7o9tg2a45Hbemihq8PBHdKBUseLXE77K/QxpjVHVoVkOJwFQfpJ6hQNwPPXdGG4481K7GtPvRpuPsjIFHB4NoM5gfmiYdyUbKtKbSPUhRYjibG/rn1USTY0WoPJI7DgDMQBF72aPFA8Z2na0d2SfFZviXHalSznGOSceKTBySCPHu0IMht4MTsg3BuDvxT89QkUgbnn0by8VZ7P8DOJdnf3aLTHLMeQ6cz5LU4lzWANbEN0A0A6LRyUMR2TXbLKGJa1sMpgNYLABVMQzkpqrp3Veo6barJmiK/sTEG6YaB3KI0xZI6ldKyrNWS46Ap1EnkVy5JwIssihMyFzqRbqFy5X0VCsiq0sw0VDEYG0wVy5Pr5BlJ2GIUJYuXKlEmxr6JURp2XLk+uAsGYzBTcC+3JDqmCMSAb7Qbei5cri2kOyk6s8XE/HzU2F4y4RMx9Ei5bpJoTQbwvGZFhJ1PWCr7cXvB+3UrlyzlFJioznEMe7OcrjyOqpOxDjqZXLk6JYgzdUd7P9mnV+/UllMHcGXRsPuuXKJyaWC1BbZpcbjGtAY0BrWiABoAEHxGOmQPzzXLlioLZdkdERrv8AkJ835JFyhjJrxZOjqkXI2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7" name="Immagine 6" descr="pasc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3714752"/>
            <a:ext cx="1933575" cy="2362200"/>
          </a:xfrm>
          <a:prstGeom prst="rect">
            <a:avLst/>
          </a:prstGeom>
        </p:spPr>
      </p:pic>
      <p:pic>
        <p:nvPicPr>
          <p:cNvPr id="8" name="Immagine 7" descr="ferma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3636" y="3643314"/>
            <a:ext cx="1838325" cy="2486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000100" y="642918"/>
            <a:ext cx="7772400" cy="5429288"/>
          </a:xfrm>
        </p:spPr>
        <p:txBody>
          <a:bodyPr>
            <a:noAutofit/>
          </a:bodyPr>
          <a:lstStyle/>
          <a:p>
            <a:pPr algn="just"/>
            <a:r>
              <a:rPr lang="it-IT" i="1" dirty="0" smtClean="0"/>
              <a:t>Se il primo vince, gli toccano 64 [monete]; se egli perde gli toccano 32 [monete]. Dunque se essi vogliono arrischiare questa partita e separarsi senza giocarla, il primo deve dire: "Io sono sicuro di avere 32 monete, poiché la perdita stessa me le dà; ma per le altre 32, può essere che le avrò io, può essere che le avrete voi; il rischio è uguale; dividiamo dunque queste 32 monete a metà e datemi, oltre queste, le mie 32 che sono per me sicure". Egli avrà dunque 48 monete e l'altro 16</a:t>
            </a:r>
          </a:p>
          <a:p>
            <a:pPr algn="just"/>
            <a:r>
              <a:rPr lang="it-IT" dirty="0" smtClean="0"/>
              <a:t> (</a:t>
            </a:r>
            <a:r>
              <a:rPr lang="it-IT" dirty="0" err="1" smtClean="0"/>
              <a:t>Fermat</a:t>
            </a:r>
            <a:r>
              <a:rPr lang="it-IT" dirty="0" smtClean="0"/>
              <a:t>, </a:t>
            </a:r>
            <a:r>
              <a:rPr lang="it-IT" i="1" dirty="0" err="1" smtClean="0"/>
              <a:t>Oeuvres</a:t>
            </a:r>
            <a:r>
              <a:rPr lang="it-IT" dirty="0" smtClean="0"/>
              <a:t>, II, p. 290). </a:t>
            </a:r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429684" cy="578647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sz="3400" i="1" dirty="0" smtClean="0"/>
              <a:t>Signore,</a:t>
            </a:r>
          </a:p>
          <a:p>
            <a:pPr algn="just"/>
            <a:r>
              <a:rPr lang="it-IT" sz="3400" i="1" dirty="0" smtClean="0"/>
              <a:t>L’impazienza mi prende tanto quanto prende voi, e sebbene io sia ancora a letto, non posso impedirmi da dirvi che ho ricevuto ieri sera, da parte del Signor De </a:t>
            </a:r>
            <a:r>
              <a:rPr lang="it-IT" sz="3400" i="1" dirty="0" err="1" smtClean="0"/>
              <a:t>Carcavi</a:t>
            </a:r>
            <a:r>
              <a:rPr lang="it-IT" sz="3400" i="1" dirty="0" smtClean="0"/>
              <a:t>  la vostra lettera sulle parti, che ammiro così tanto da non poterlo esprimere. Non ho la possibilità di dilungarmi, ma, in una parola, voi avete trovato le due parti dei dadi e delle parti in modo perfetto; ne sono completamente soddisfatto poiché non dubito più, ora,</a:t>
            </a:r>
          </a:p>
          <a:p>
            <a:pPr algn="just"/>
            <a:r>
              <a:rPr lang="it-IT" sz="3400" i="1" dirty="0" smtClean="0"/>
              <a:t>di non avere ragione, dopo l’incontro ammirevole con cui mi trovo con voi.</a:t>
            </a:r>
          </a:p>
          <a:p>
            <a:pPr algn="just"/>
            <a:r>
              <a:rPr lang="it-IT" sz="3400" i="1" dirty="0" smtClean="0"/>
              <a:t>Ammiro molto di più il metodo della partite che quello dei dadi: avevo visto già più </a:t>
            </a:r>
            <a:r>
              <a:rPr lang="it-IT" sz="3400" i="1" dirty="0" err="1" smtClean="0"/>
              <a:t>personetrovare</a:t>
            </a:r>
            <a:r>
              <a:rPr lang="it-IT" sz="3400" i="1" dirty="0" smtClean="0"/>
              <a:t> quello dei dadi, come il Signor Cavaliere De </a:t>
            </a:r>
            <a:r>
              <a:rPr lang="it-IT" sz="3400" i="1" dirty="0" err="1" smtClean="0"/>
              <a:t>Méré</a:t>
            </a:r>
            <a:r>
              <a:rPr lang="it-IT" sz="3400" i="1" dirty="0" smtClean="0"/>
              <a:t> che è colui che mi ha proposto queste questioni ed anche il Signor De </a:t>
            </a:r>
            <a:r>
              <a:rPr lang="it-IT" sz="3400" i="1" dirty="0" err="1" smtClean="0"/>
              <a:t>Roberval</a:t>
            </a:r>
            <a:r>
              <a:rPr lang="it-IT" sz="3400" i="1" dirty="0" smtClean="0"/>
              <a:t>: ma il De </a:t>
            </a:r>
            <a:r>
              <a:rPr lang="it-IT" sz="3400" i="1" dirty="0" err="1" smtClean="0"/>
              <a:t>Méré</a:t>
            </a:r>
            <a:r>
              <a:rPr lang="it-IT" sz="3400" i="1" dirty="0" smtClean="0"/>
              <a:t> non era mai riuscito a trovare il giusto valore delle parti e neppure il metodo per arrivare a ciò, in modo che io mi sia trovato come il solo che fosse giunto a quella proporzione.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8229600" cy="1828800"/>
          </a:xfrm>
        </p:spPr>
        <p:txBody>
          <a:bodyPr/>
          <a:lstStyle/>
          <a:p>
            <a:r>
              <a:rPr lang="it-IT" dirty="0" err="1" smtClean="0"/>
              <a:t>Cristiaan</a:t>
            </a:r>
            <a:r>
              <a:rPr lang="it-IT" dirty="0" smtClean="0"/>
              <a:t> </a:t>
            </a:r>
            <a:r>
              <a:rPr lang="it-IT" dirty="0" err="1" smtClean="0"/>
              <a:t>huygens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571472" y="2571744"/>
            <a:ext cx="8072494" cy="1857388"/>
          </a:xfrm>
        </p:spPr>
        <p:txBody>
          <a:bodyPr>
            <a:normAutofit fontScale="92500" lnSpcReduction="10000"/>
          </a:bodyPr>
          <a:lstStyle/>
          <a:p>
            <a:r>
              <a:rPr lang="it-IT" sz="4000" dirty="0" err="1" smtClean="0"/>
              <a:t>Tractatus</a:t>
            </a:r>
            <a:r>
              <a:rPr lang="it-IT" sz="4000" dirty="0" smtClean="0"/>
              <a:t> de </a:t>
            </a:r>
            <a:r>
              <a:rPr lang="it-IT" sz="4000" dirty="0" err="1" smtClean="0"/>
              <a:t>ratiociniis</a:t>
            </a:r>
            <a:r>
              <a:rPr lang="it-IT" sz="4000" dirty="0" smtClean="0"/>
              <a:t> in ludo </a:t>
            </a:r>
            <a:r>
              <a:rPr lang="it-IT" sz="4000" dirty="0" err="1" smtClean="0"/>
              <a:t>aleae</a:t>
            </a:r>
            <a:endParaRPr lang="it-IT" sz="4000" dirty="0" smtClean="0"/>
          </a:p>
          <a:p>
            <a:endParaRPr lang="it-IT" sz="4000" dirty="0" smtClean="0"/>
          </a:p>
          <a:p>
            <a:r>
              <a:rPr lang="it-IT" sz="4000" dirty="0" smtClean="0"/>
              <a:t>(1657)</a:t>
            </a:r>
            <a:endParaRPr lang="it-IT" sz="4000" dirty="0"/>
          </a:p>
        </p:txBody>
      </p:sp>
      <p:pic>
        <p:nvPicPr>
          <p:cNvPr id="7" name="Immagine 6" descr="huyge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3929066"/>
            <a:ext cx="1838325" cy="2486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85926"/>
            <a:ext cx="720000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it-IT" dirty="0" err="1" smtClean="0"/>
              <a:t>ExpeCtatio</a:t>
            </a:r>
            <a:r>
              <a:rPr lang="it-IT" dirty="0" smtClean="0"/>
              <a:t> GEOMETRICA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642910" y="2000240"/>
            <a:ext cx="7343804" cy="3512686"/>
          </a:xfrm>
        </p:spPr>
        <p:txBody>
          <a:bodyPr>
            <a:noAutofit/>
          </a:bodyPr>
          <a:lstStyle/>
          <a:p>
            <a:pPr algn="just"/>
            <a:r>
              <a:rPr lang="it-IT" i="1" dirty="0" smtClean="0"/>
              <a:t>In un gioco d'azzardo, l'</a:t>
            </a:r>
            <a:r>
              <a:rPr lang="it-IT" i="1" dirty="0" err="1" smtClean="0"/>
              <a:t>expectatio</a:t>
            </a:r>
            <a:r>
              <a:rPr lang="it-IT" i="1" dirty="0" smtClean="0"/>
              <a:t> di un giocatore di ottenere qualcosa è quella quantità tale che, se il giocatore la possedesse, allora di nuovo egli potrebbe pervenire alla stessa </a:t>
            </a:r>
            <a:r>
              <a:rPr lang="it-IT" i="1" dirty="0" err="1" smtClean="0"/>
              <a:t>expectatio</a:t>
            </a:r>
            <a:r>
              <a:rPr lang="it-IT" i="1" dirty="0" smtClean="0"/>
              <a:t> con un gioco equo, cioè con un gioco che non miri a danneggiare nessuno [...]. </a:t>
            </a:r>
          </a:p>
          <a:p>
            <a:pPr algn="just"/>
            <a:endParaRPr lang="it-IT" i="1" dirty="0" smtClean="0"/>
          </a:p>
          <a:p>
            <a:pPr algn="just"/>
            <a:r>
              <a:rPr lang="it-IT" b="1" i="1" dirty="0" smtClean="0"/>
              <a:t>Proposizione I</a:t>
            </a:r>
            <a:r>
              <a:rPr lang="it-IT" i="1" dirty="0" smtClean="0"/>
              <a:t>. Se con uguale facilità posso ottenere a oppure b, allora la mia </a:t>
            </a:r>
            <a:r>
              <a:rPr lang="it-IT" i="1" dirty="0" err="1" smtClean="0"/>
              <a:t>expectatio</a:t>
            </a:r>
            <a:r>
              <a:rPr lang="it-IT" i="1" dirty="0" smtClean="0"/>
              <a:t> è (</a:t>
            </a:r>
            <a:r>
              <a:rPr lang="it-IT" i="1" dirty="0" err="1" smtClean="0"/>
              <a:t>a+b</a:t>
            </a:r>
            <a:r>
              <a:rPr lang="it-IT" i="1" dirty="0" smtClean="0"/>
              <a:t>)/2  </a:t>
            </a:r>
            <a:endParaRPr lang="it-IT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928662" y="642918"/>
            <a:ext cx="6843738" cy="4441380"/>
          </a:xfrm>
        </p:spPr>
        <p:txBody>
          <a:bodyPr>
            <a:noAutofit/>
          </a:bodyPr>
          <a:lstStyle/>
          <a:p>
            <a:pPr algn="just"/>
            <a:r>
              <a:rPr lang="it-IT" sz="3200" i="1" dirty="0" smtClean="0"/>
              <a:t>La parola </a:t>
            </a:r>
            <a:r>
              <a:rPr lang="it-IT" sz="3200" i="1" dirty="0" err="1" smtClean="0"/>
              <a:t>expectatio</a:t>
            </a:r>
            <a:r>
              <a:rPr lang="it-IT" sz="3200" i="1" dirty="0" smtClean="0"/>
              <a:t>, non è qui intesa nel suo senso ordinario […]; qui dovremmo intendere questa parola come la speranza di ottenere il meglio, diminuita della paura di ottenere il peggio. Così il valore della nostra speranza significa sempre qualcosa a metà tra il meglio che possiamo sperare e il peggio che possiamo temere</a:t>
            </a:r>
            <a:r>
              <a:rPr lang="it-IT" sz="3200" dirty="0" smtClean="0"/>
              <a:t>.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428596" y="357166"/>
            <a:ext cx="8229600" cy="1828800"/>
          </a:xfrm>
        </p:spPr>
        <p:txBody>
          <a:bodyPr/>
          <a:lstStyle/>
          <a:p>
            <a:r>
              <a:rPr lang="it-IT" dirty="0" smtClean="0"/>
              <a:t>Jakob </a:t>
            </a:r>
            <a:r>
              <a:rPr lang="it-IT" dirty="0" err="1" smtClean="0"/>
              <a:t>bernoulli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1428728" y="2357430"/>
            <a:ext cx="6400800" cy="1752600"/>
          </a:xfrm>
        </p:spPr>
        <p:txBody>
          <a:bodyPr>
            <a:normAutofit/>
          </a:bodyPr>
          <a:lstStyle/>
          <a:p>
            <a:r>
              <a:rPr lang="it-IT" sz="4800" dirty="0" smtClean="0"/>
              <a:t>Ars </a:t>
            </a:r>
            <a:r>
              <a:rPr lang="it-IT" sz="4800" dirty="0" err="1" smtClean="0"/>
              <a:t>conjectandi</a:t>
            </a:r>
            <a:endParaRPr lang="it-IT" sz="4800" dirty="0" smtClean="0"/>
          </a:p>
          <a:p>
            <a:r>
              <a:rPr lang="it-IT" sz="4800" dirty="0" smtClean="0"/>
              <a:t>(1713)</a:t>
            </a:r>
            <a:endParaRPr lang="it-IT" sz="4800" dirty="0"/>
          </a:p>
        </p:txBody>
      </p:sp>
      <p:pic>
        <p:nvPicPr>
          <p:cNvPr id="7" name="Immagine 6" descr="bernoull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3929066"/>
            <a:ext cx="2095500" cy="2343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1371600" y="428604"/>
            <a:ext cx="7058052" cy="5715040"/>
          </a:xfrm>
        </p:spPr>
        <p:txBody>
          <a:bodyPr>
            <a:normAutofit/>
          </a:bodyPr>
          <a:lstStyle/>
          <a:p>
            <a:pPr algn="just"/>
            <a:r>
              <a:rPr lang="it-IT" sz="3200" i="1" dirty="0" smtClean="0"/>
              <a:t>Congetturare su qualcosa significa misurare la sua probabilità. L’Arte di fare congetture, o Arte stocastica, è quindi definita come l’arte di misurare, il più esattamente possibile, le probabilità dei fatti, così che nei nostri giudizi e nelle nostre azioni possiamo scegliere o seguire quella che sembra essere l’alternativa migliore, più soddisfacente, più sicura e più ponderata.</a:t>
            </a:r>
            <a:endParaRPr lang="it-IT" sz="32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29600" cy="1828800"/>
          </a:xfrm>
        </p:spPr>
        <p:txBody>
          <a:bodyPr/>
          <a:lstStyle/>
          <a:p>
            <a:r>
              <a:rPr lang="it-IT" dirty="0" smtClean="0"/>
              <a:t>FRA LUCA PACIOLI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type="subTitle" idx="1"/>
          </p:nvPr>
        </p:nvSpPr>
        <p:spPr>
          <a:xfrm>
            <a:off x="1428728" y="2428868"/>
            <a:ext cx="6400800" cy="1752600"/>
          </a:xfrm>
        </p:spPr>
        <p:txBody>
          <a:bodyPr/>
          <a:lstStyle/>
          <a:p>
            <a:r>
              <a:rPr lang="it-IT" dirty="0" smtClean="0"/>
              <a:t>Summa de </a:t>
            </a:r>
            <a:r>
              <a:rPr lang="it-IT" dirty="0" err="1" smtClean="0"/>
              <a:t>Arithmetica</a:t>
            </a:r>
            <a:r>
              <a:rPr lang="it-IT" dirty="0" smtClean="0"/>
              <a:t>, Geometria, </a:t>
            </a:r>
            <a:r>
              <a:rPr lang="it-IT" dirty="0" err="1" smtClean="0"/>
              <a:t>Proportioni</a:t>
            </a:r>
            <a:r>
              <a:rPr lang="it-IT" dirty="0" smtClean="0"/>
              <a:t> </a:t>
            </a:r>
            <a:r>
              <a:rPr lang="it-IT" dirty="0" err="1" smtClean="0"/>
              <a:t>et</a:t>
            </a:r>
            <a:r>
              <a:rPr lang="it-IT" dirty="0" smtClean="0"/>
              <a:t> </a:t>
            </a:r>
            <a:r>
              <a:rPr lang="it-IT" dirty="0" err="1" smtClean="0"/>
              <a:t>Proportionalità</a:t>
            </a:r>
            <a:r>
              <a:rPr lang="it-IT" dirty="0" smtClean="0"/>
              <a:t>  (1494)</a:t>
            </a:r>
            <a:endParaRPr lang="it-IT" dirty="0"/>
          </a:p>
        </p:txBody>
      </p:sp>
      <p:pic>
        <p:nvPicPr>
          <p:cNvPr id="1026" name="Picture 2" descr="https://encrypted-tbn1.gstatic.com/images?q=tbn:ANd9GcTJ7X14CVbA3JsBYGggwWg-lz8LEmAdGTjsC2011wk1XlTfB277j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714752"/>
            <a:ext cx="2295525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STRUTTURA DELL’OPERA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Prima parte: De </a:t>
            </a:r>
            <a:r>
              <a:rPr lang="it-IT" dirty="0" err="1" smtClean="0"/>
              <a:t>ratiociniis</a:t>
            </a:r>
            <a:r>
              <a:rPr lang="it-IT" dirty="0" smtClean="0"/>
              <a:t> commentato</a:t>
            </a:r>
          </a:p>
          <a:p>
            <a:r>
              <a:rPr lang="it-IT" dirty="0" smtClean="0"/>
              <a:t>Seconda parte: calcolo combinatorio. </a:t>
            </a:r>
          </a:p>
          <a:p>
            <a:r>
              <a:rPr lang="it-IT" dirty="0" smtClean="0"/>
              <a:t>Terza parte: risoluzione di 24 problemi.</a:t>
            </a:r>
          </a:p>
          <a:p>
            <a:r>
              <a:rPr lang="it-IT" dirty="0" smtClean="0"/>
              <a:t>Quarta parte: Teorema di </a:t>
            </a:r>
            <a:r>
              <a:rPr lang="it-IT" dirty="0" err="1" smtClean="0"/>
              <a:t>Bernoulli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500034" y="857232"/>
            <a:ext cx="8001056" cy="5214974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/>
              <a:t>Sia </a:t>
            </a:r>
            <a:r>
              <a:rPr lang="it-IT" i="1" dirty="0" smtClean="0"/>
              <a:t>p </a:t>
            </a:r>
            <a:r>
              <a:rPr lang="it-IT" dirty="0" smtClean="0"/>
              <a:t>la probabilità che si verifichi un evento </a:t>
            </a:r>
            <a:r>
              <a:rPr lang="it-IT" i="1" dirty="0" smtClean="0"/>
              <a:t>E. </a:t>
            </a:r>
            <a:r>
              <a:rPr lang="it-IT" dirty="0" smtClean="0"/>
              <a:t>Sia </a:t>
            </a:r>
            <a:r>
              <a:rPr lang="it-IT" i="1" dirty="0" smtClean="0"/>
              <a:t>m </a:t>
            </a:r>
            <a:r>
              <a:rPr lang="it-IT" dirty="0" smtClean="0"/>
              <a:t>il numero di volte in cui si verifica in </a:t>
            </a:r>
            <a:r>
              <a:rPr lang="it-IT" i="1" dirty="0" smtClean="0"/>
              <a:t>n </a:t>
            </a:r>
            <a:r>
              <a:rPr lang="it-IT" dirty="0" smtClean="0"/>
              <a:t>prove. Allora 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 algn="just"/>
            <a:r>
              <a:rPr lang="it-IT" dirty="0" smtClean="0"/>
              <a:t>dove P è la probabilità che sia soddisfatta la relazione </a:t>
            </a:r>
          </a:p>
          <a:p>
            <a:endParaRPr lang="it-IT" dirty="0" smtClean="0"/>
          </a:p>
          <a:p>
            <a:endParaRPr lang="it-IT" dirty="0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Equazione" r:id="rId3" imgW="914400" imgH="215640" progId="Equation.3">
                  <p:embed/>
                </p:oleObj>
              </mc:Choice>
              <mc:Fallback>
                <p:oleObj name="Equazione" r:id="rId3" imgW="9144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714612" y="2357431"/>
          <a:ext cx="2714644" cy="1327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0" name="Equazione" r:id="rId5" imgW="571320" imgH="279360" progId="Equation.3">
                  <p:embed/>
                </p:oleObj>
              </mc:Choice>
              <mc:Fallback>
                <p:oleObj name="Equazione" r:id="rId5" imgW="571320" imgH="2793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66000" contrast="-4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2357431"/>
                        <a:ext cx="2714644" cy="1327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99829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7715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31756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2000" contrast="-53000"/>
          </a:blip>
          <a:srcRect/>
          <a:stretch>
            <a:fillRect/>
          </a:stretch>
        </p:blipFill>
        <p:spPr bwMode="auto">
          <a:xfrm>
            <a:off x="2357422" y="5000636"/>
            <a:ext cx="4276725" cy="1019175"/>
          </a:xfrm>
          <a:prstGeom prst="rect">
            <a:avLst/>
          </a:prstGeom>
          <a:noFill/>
        </p:spPr>
      </p:pic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1476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714348" y="928670"/>
            <a:ext cx="7058052" cy="4155628"/>
          </a:xfrm>
        </p:spPr>
        <p:txBody>
          <a:bodyPr>
            <a:normAutofit/>
          </a:bodyPr>
          <a:lstStyle/>
          <a:p>
            <a:r>
              <a:rPr lang="it-IT" sz="4400" i="1" dirty="0" smtClean="0"/>
              <a:t>Gli eventi accadranno, in un numero estremamente elevato di ripetizioni, in numeri proporzionali alla probabilità </a:t>
            </a:r>
          </a:p>
          <a:p>
            <a:r>
              <a:rPr lang="it-IT" sz="4400" dirty="0" smtClean="0"/>
              <a:t>A. De Morgan </a:t>
            </a:r>
            <a:endParaRPr lang="it-IT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8229600" cy="1828800"/>
          </a:xfrm>
        </p:spPr>
        <p:txBody>
          <a:bodyPr/>
          <a:lstStyle/>
          <a:p>
            <a:r>
              <a:rPr lang="it-IT" dirty="0" smtClean="0"/>
              <a:t>Abraham de </a:t>
            </a:r>
            <a:r>
              <a:rPr lang="it-IT" dirty="0" err="1" smtClean="0"/>
              <a:t>moivre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1357290" y="2714620"/>
            <a:ext cx="6400800" cy="1752600"/>
          </a:xfrm>
        </p:spPr>
        <p:txBody>
          <a:bodyPr/>
          <a:lstStyle/>
          <a:p>
            <a:r>
              <a:rPr lang="it-IT" dirty="0" smtClean="0"/>
              <a:t>De </a:t>
            </a:r>
            <a:r>
              <a:rPr lang="it-IT" dirty="0" err="1" smtClean="0"/>
              <a:t>Mensura</a:t>
            </a:r>
            <a:r>
              <a:rPr lang="it-IT" dirty="0" smtClean="0"/>
              <a:t> </a:t>
            </a:r>
            <a:r>
              <a:rPr lang="it-IT" dirty="0" err="1" smtClean="0"/>
              <a:t>sortis</a:t>
            </a:r>
            <a:r>
              <a:rPr lang="it-IT" dirty="0" smtClean="0"/>
              <a:t> (1711)</a:t>
            </a:r>
          </a:p>
          <a:p>
            <a:r>
              <a:rPr lang="it-IT" dirty="0" err="1" smtClean="0"/>
              <a:t>Doctrine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Chances</a:t>
            </a:r>
            <a:r>
              <a:rPr lang="it-IT" dirty="0" smtClean="0"/>
              <a:t> (1718)</a:t>
            </a:r>
            <a:endParaRPr lang="it-IT" dirty="0"/>
          </a:p>
        </p:txBody>
      </p:sp>
      <p:pic>
        <p:nvPicPr>
          <p:cNvPr id="7" name="Immagine 6" descr="de moivr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4500570"/>
            <a:ext cx="2847975" cy="1609725"/>
          </a:xfrm>
          <a:prstGeom prst="rect">
            <a:avLst/>
          </a:prstGeom>
        </p:spPr>
      </p:pic>
      <p:graphicFrame>
        <p:nvGraphicFramePr>
          <p:cNvPr id="8" name="Oggetto 7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" name="Equazione" r:id="rId4" imgW="914400" imgH="215640" progId="Equation.3">
                  <p:embed/>
                </p:oleObj>
              </mc:Choice>
              <mc:Fallback>
                <p:oleObj name="Equazione" r:id="rId4" imgW="914400" imgH="2156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428597" y="4177777"/>
          <a:ext cx="3832438" cy="1608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Equazione" r:id="rId6" imgW="1028520" imgH="431640" progId="Equation.3">
                  <p:embed/>
                </p:oleObj>
              </mc:Choice>
              <mc:Fallback>
                <p:oleObj name="Equazione" r:id="rId6" imgW="10285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92000" contrast="-62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7" y="4177777"/>
                        <a:ext cx="3832438" cy="16086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PIERRE SIMONE DE LAPLACE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28734"/>
          </a:xfrm>
        </p:spPr>
        <p:txBody>
          <a:bodyPr/>
          <a:lstStyle/>
          <a:p>
            <a:r>
              <a:rPr lang="it-IT" dirty="0" smtClean="0"/>
              <a:t>Essai </a:t>
            </a:r>
            <a:r>
              <a:rPr lang="it-IT" dirty="0" err="1" smtClean="0"/>
              <a:t>philosophique</a:t>
            </a:r>
            <a:r>
              <a:rPr lang="it-IT" dirty="0" smtClean="0"/>
              <a:t> </a:t>
            </a:r>
            <a:r>
              <a:rPr lang="it-IT" dirty="0" err="1" smtClean="0"/>
              <a:t>sur</a:t>
            </a:r>
            <a:r>
              <a:rPr lang="it-IT" dirty="0" smtClean="0"/>
              <a:t> le </a:t>
            </a:r>
            <a:r>
              <a:rPr lang="it-IT" dirty="0" err="1" smtClean="0"/>
              <a:t>probabilité</a:t>
            </a:r>
            <a:r>
              <a:rPr lang="it-IT" dirty="0" smtClean="0"/>
              <a:t> (1814)</a:t>
            </a:r>
          </a:p>
          <a:p>
            <a:r>
              <a:rPr lang="it-IT" dirty="0" err="1" smtClean="0"/>
              <a:t>Théorie</a:t>
            </a:r>
            <a:r>
              <a:rPr lang="it-IT" dirty="0" smtClean="0"/>
              <a:t> </a:t>
            </a:r>
            <a:r>
              <a:rPr lang="it-IT" dirty="0" err="1" smtClean="0"/>
              <a:t>analytique</a:t>
            </a:r>
            <a:r>
              <a:rPr lang="it-IT" dirty="0" smtClean="0"/>
              <a:t> </a:t>
            </a:r>
            <a:r>
              <a:rPr lang="it-IT" dirty="0" err="1" smtClean="0"/>
              <a:t>des</a:t>
            </a:r>
            <a:r>
              <a:rPr lang="it-IT" dirty="0" smtClean="0"/>
              <a:t> </a:t>
            </a:r>
            <a:r>
              <a:rPr lang="it-IT" dirty="0" err="1" smtClean="0"/>
              <a:t>probabilité</a:t>
            </a:r>
            <a:r>
              <a:rPr lang="it-IT" dirty="0" smtClean="0"/>
              <a:t> (1812)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pic>
        <p:nvPicPr>
          <p:cNvPr id="6" name="Immagine 5" descr="lapla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4000504"/>
            <a:ext cx="1895475" cy="2409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928662" y="357166"/>
            <a:ext cx="7643866" cy="4000528"/>
          </a:xfrm>
        </p:spPr>
        <p:txBody>
          <a:bodyPr>
            <a:normAutofit/>
          </a:bodyPr>
          <a:lstStyle/>
          <a:p>
            <a:r>
              <a:rPr lang="it-IT" i="1" dirty="0" smtClean="0"/>
              <a:t>Un'intelligenza che, per un dato istante, conoscesse tutte le forze di cui è animata la natura e la situazione rispettiva degli esseri che la compongono, se per di più fosse abbastanza profonda per sottomettere questi dati all'analisi, abbraccerebbe nella stessa formula i movimenti dei più grandi corpi dell'universo e dell'atomo più leggero: nulla sarebbe incerto per essa e l'avvenire, come il passato, sarebbe presente ai suoi occhi.</a:t>
            </a:r>
            <a:endParaRPr lang="it-IT" i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142976" y="1142984"/>
            <a:ext cx="65722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i="1" dirty="0" smtClean="0"/>
              <a:t>Dobbiamo vivamente deplorare che la soppressione del gioco del lotto non sia stata inserita al primo posto nella tabella della diminuzione delle imposte, come un doveroso omaggio alla morale</a:t>
            </a:r>
            <a:endParaRPr lang="it-IT" sz="2800" i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285852" y="1571612"/>
            <a:ext cx="66437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i="1" dirty="0" smtClean="0">
                <a:cs typeface="Times New Roman" pitchFamily="18" charset="0"/>
              </a:rPr>
              <a:t>La teoria della probabilità non è in fondo che buon senso ridotto a calcolo; essa permette di valutare con esattezza ciò che le menti illuminate sentono per una specie di istinto senza rendersene conto […]. E' notevole come tale scienza, che è cominciata con gli studi dei giochi d'azzardo, si sia elevata ai più importanti oggetti delle conoscenze umane.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  <p:bldP spid="8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8229600" cy="1143008"/>
          </a:xfrm>
        </p:spPr>
        <p:txBody>
          <a:bodyPr/>
          <a:lstStyle/>
          <a:p>
            <a:r>
              <a:rPr lang="it-IT" dirty="0" smtClean="0"/>
              <a:t>L’AGO </a:t>
            </a:r>
            <a:r>
              <a:rPr lang="it-IT" dirty="0" err="1" smtClean="0"/>
              <a:t>DI</a:t>
            </a:r>
            <a:r>
              <a:rPr lang="it-IT" dirty="0" smtClean="0"/>
              <a:t> BUFFON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2" name="Equazione" r:id="rId3" imgW="914400" imgH="215640" progId="Equation.3">
                  <p:embed/>
                </p:oleObj>
              </mc:Choice>
              <mc:Fallback>
                <p:oleObj name="Equazione" r:id="rId3" imgW="9144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39" name="Object 3">
            <a:hlinkClick r:id="rId5" action="ppaction://hlinkfil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099370"/>
              </p:ext>
            </p:extLst>
          </p:nvPr>
        </p:nvGraphicFramePr>
        <p:xfrm>
          <a:off x="1571604" y="2857496"/>
          <a:ext cx="2643206" cy="2028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3" name="Equazione" r:id="rId6" imgW="545760" imgH="419040" progId="Equation.3">
                  <p:embed/>
                </p:oleObj>
              </mc:Choice>
              <mc:Fallback>
                <p:oleObj name="Equazione" r:id="rId6" imgW="54576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4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2857496"/>
                        <a:ext cx="2643206" cy="2028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Immagine 5" descr="buffon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72198" y="4572008"/>
            <a:ext cx="2743200" cy="1666875"/>
          </a:xfrm>
          <a:prstGeom prst="rect">
            <a:avLst/>
          </a:prstGeom>
        </p:spPr>
      </p:pic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38004"/>
              </p:ext>
            </p:extLst>
          </p:nvPr>
        </p:nvGraphicFramePr>
        <p:xfrm>
          <a:off x="2555776" y="4149080"/>
          <a:ext cx="2439987" cy="175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4" name="Equazione" r:id="rId9" imgW="545760" imgH="393480" progId="Equation.3">
                  <p:embed/>
                </p:oleObj>
              </mc:Choice>
              <mc:Fallback>
                <p:oleObj name="Equazione" r:id="rId9" imgW="5457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84000" contrast="-5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149080"/>
                        <a:ext cx="2439987" cy="175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magine 7" descr="Buffon_needle.gif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15008" y="2643182"/>
            <a:ext cx="2738442" cy="1643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428596" y="1071546"/>
            <a:ext cx="8229600" cy="985830"/>
          </a:xfrm>
        </p:spPr>
        <p:txBody>
          <a:bodyPr/>
          <a:lstStyle/>
          <a:p>
            <a:r>
              <a:rPr lang="it-IT" dirty="0" smtClean="0"/>
              <a:t>MARIO LAZZARINI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it-IT" dirty="0" smtClean="0"/>
              <a:t>3408 lanci   </a:t>
            </a:r>
            <a:endParaRPr lang="it-IT" dirty="0"/>
          </a:p>
        </p:txBody>
      </p:sp>
      <p:sp>
        <p:nvSpPr>
          <p:cNvPr id="7" name="Freccia a destra 6"/>
          <p:cNvSpPr/>
          <p:nvPr/>
        </p:nvSpPr>
        <p:spPr>
          <a:xfrm>
            <a:off x="3357554" y="3357562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8" name="Oggetto 7"/>
          <p:cNvGraphicFramePr>
            <a:graphicFrameLocks noChangeAspect="1"/>
          </p:cNvGraphicFramePr>
          <p:nvPr/>
        </p:nvGraphicFramePr>
        <p:xfrm>
          <a:off x="4572000" y="3000372"/>
          <a:ext cx="878514" cy="1184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6" name="Equazione" r:id="rId3" imgW="291960" imgH="393480" progId="Equation.3">
                  <p:embed/>
                </p:oleObj>
              </mc:Choice>
              <mc:Fallback>
                <p:oleObj name="Equazione" r:id="rId3" imgW="2919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100000" contrast="-2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00372"/>
                        <a:ext cx="878514" cy="11842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428596" y="142852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REGOLE DE L’ALZIBRA</a:t>
            </a:r>
            <a:br>
              <a:rPr lang="it-IT" dirty="0" smtClean="0"/>
            </a:br>
            <a:r>
              <a:rPr lang="it-IT" dirty="0" smtClean="0"/>
              <a:t> (XIV Sec)</a:t>
            </a:r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 dirty="0"/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857224" y="1643050"/>
            <a:ext cx="750099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i="1" dirty="0" smtClean="0"/>
              <a:t>Due uomini </a:t>
            </a:r>
            <a:r>
              <a:rPr lang="it-IT" sz="4000" i="1" dirty="0" err="1" smtClean="0"/>
              <a:t>giuochano</a:t>
            </a:r>
            <a:r>
              <a:rPr lang="it-IT" sz="4000" i="1" dirty="0" smtClean="0"/>
              <a:t> a scacchi e fanno [posta] d'un ducato a 3 giuochi, viene caso ch'</a:t>
            </a:r>
            <a:r>
              <a:rPr lang="it-IT" sz="4000" i="1" dirty="0" err="1" smtClean="0"/>
              <a:t>el</a:t>
            </a:r>
            <a:r>
              <a:rPr lang="it-IT" sz="4000" i="1" dirty="0" smtClean="0"/>
              <a:t> primo vince 2 giuochi al secondo, </a:t>
            </a:r>
            <a:r>
              <a:rPr lang="it-IT" sz="4000" i="1" dirty="0" err="1" smtClean="0"/>
              <a:t>adomando</a:t>
            </a:r>
            <a:r>
              <a:rPr lang="it-IT" sz="4000" i="1" dirty="0" smtClean="0"/>
              <a:t> non giocando più, quanto </a:t>
            </a:r>
            <a:r>
              <a:rPr lang="it-IT" sz="4000" i="1" dirty="0" err="1" smtClean="0"/>
              <a:t>arà</a:t>
            </a:r>
            <a:r>
              <a:rPr lang="it-IT" sz="4000" i="1" dirty="0" smtClean="0"/>
              <a:t> ad avere vinto lo primo al secondo del lo ducato </a:t>
            </a:r>
            <a:r>
              <a:rPr lang="it-IT" sz="2400" dirty="0" smtClean="0"/>
              <a:t>(Firenze, Biblioteca Nazionale)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428596" y="714356"/>
            <a:ext cx="8229600" cy="1828800"/>
          </a:xfrm>
        </p:spPr>
        <p:txBody>
          <a:bodyPr/>
          <a:lstStyle/>
          <a:p>
            <a:r>
              <a:rPr lang="it-IT" dirty="0" smtClean="0"/>
              <a:t>Problema delle parti o dei punti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714348" y="2857496"/>
            <a:ext cx="8215370" cy="307183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it-IT" dirty="0" smtClean="0"/>
              <a:t> </a:t>
            </a:r>
            <a:r>
              <a:rPr lang="it-IT" sz="12800" dirty="0" smtClean="0"/>
              <a:t>Due o più giocatori disputano una serie di partite di un gioco e il vincitore è colui che per primo si assicura un numero prefissato </a:t>
            </a:r>
            <a:r>
              <a:rPr lang="it-IT" sz="12800" i="1" dirty="0" smtClean="0"/>
              <a:t>n</a:t>
            </a:r>
            <a:r>
              <a:rPr lang="it-IT" sz="12800" dirty="0" smtClean="0"/>
              <a:t> di partite; se il gioco è interrotto prima che siano state giocate tutte le </a:t>
            </a:r>
            <a:r>
              <a:rPr lang="it-IT" sz="12800" i="1" dirty="0" smtClean="0"/>
              <a:t>n </a:t>
            </a:r>
            <a:r>
              <a:rPr lang="it-IT" sz="12800" dirty="0" smtClean="0"/>
              <a:t>partite, come deve essere divisa la posta in palio? </a:t>
            </a:r>
            <a:endParaRPr lang="it-IT" sz="1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0" y="428604"/>
            <a:ext cx="9144000" cy="5715040"/>
          </a:xfrm>
        </p:spPr>
        <p:txBody>
          <a:bodyPr>
            <a:normAutofit/>
          </a:bodyPr>
          <a:lstStyle/>
          <a:p>
            <a:r>
              <a:rPr lang="it-IT" dirty="0" smtClean="0"/>
              <a:t>Vince la posta </a:t>
            </a:r>
            <a:r>
              <a:rPr lang="it-IT" i="1" dirty="0" smtClean="0"/>
              <a:t>s</a:t>
            </a:r>
            <a:r>
              <a:rPr lang="it-IT" dirty="0" smtClean="0"/>
              <a:t> chi prima arriva a </a:t>
            </a:r>
            <a:r>
              <a:rPr lang="it-IT" i="1" dirty="0" smtClean="0"/>
              <a:t>n</a:t>
            </a:r>
            <a:r>
              <a:rPr lang="it-IT" dirty="0" smtClean="0"/>
              <a:t> punti a testa o croce</a:t>
            </a:r>
          </a:p>
          <a:p>
            <a:endParaRPr lang="it-IT" dirty="0" smtClean="0"/>
          </a:p>
          <a:p>
            <a:r>
              <a:rPr lang="it-IT" dirty="0" smtClean="0"/>
              <a:t>A ha totalizzato </a:t>
            </a:r>
            <a:r>
              <a:rPr lang="it-IT" i="1" dirty="0" smtClean="0"/>
              <a:t>a  &lt; n </a:t>
            </a:r>
            <a:r>
              <a:rPr lang="it-IT" dirty="0" smtClean="0"/>
              <a:t>punti.</a:t>
            </a:r>
          </a:p>
          <a:p>
            <a:r>
              <a:rPr lang="it-IT" dirty="0" smtClean="0"/>
              <a:t>B ha totalizzato </a:t>
            </a:r>
            <a:r>
              <a:rPr lang="it-IT" i="1" dirty="0" smtClean="0"/>
              <a:t>b &lt;n </a:t>
            </a:r>
            <a:r>
              <a:rPr lang="it-IT" dirty="0" smtClean="0"/>
              <a:t>punti.</a:t>
            </a:r>
          </a:p>
          <a:p>
            <a:r>
              <a:rPr lang="it-IT" dirty="0" smtClean="0"/>
              <a:t>Soluzione proposta</a:t>
            </a:r>
          </a:p>
          <a:p>
            <a:endParaRPr lang="it-IT" dirty="0" smtClean="0"/>
          </a:p>
          <a:p>
            <a:endParaRPr lang="it-IT" dirty="0"/>
          </a:p>
        </p:txBody>
      </p:sp>
      <p:graphicFrame>
        <p:nvGraphicFramePr>
          <p:cNvPr id="8" name="Oggetto 7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8" name="Equazione" r:id="rId3" imgW="0" imgH="0" progId="Equation.3">
                  <p:embed/>
                </p:oleObj>
              </mc:Choice>
              <mc:Fallback>
                <p:oleObj name="Equazione" r:id="rId3" imgW="0" imgH="0" progId="Equation.3">
                  <p:embed/>
                  <p:pic>
                    <p:nvPicPr>
                      <p:cNvPr id="0" name="Rectangle 3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1643042" y="3357562"/>
          <a:ext cx="1643074" cy="1455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9" name="Equazione" r:id="rId4" imgW="444240" imgH="393480" progId="Equation.3">
                  <p:embed/>
                </p:oleObj>
              </mc:Choice>
              <mc:Fallback>
                <p:oleObj name="Equazione" r:id="rId4" imgW="4442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98000" contrast="-2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3357562"/>
                        <a:ext cx="1643074" cy="14552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6215074" y="3357562"/>
          <a:ext cx="1643074" cy="1455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0" name="Equazione" r:id="rId6" imgW="444240" imgH="393480" progId="Equation.3">
                  <p:embed/>
                </p:oleObj>
              </mc:Choice>
              <mc:Fallback>
                <p:oleObj name="Equazione" r:id="rId6" imgW="4442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100000" contrast="-3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3357562"/>
                        <a:ext cx="1643074" cy="14552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1" name="Equazione" r:id="rId8" imgW="914400" imgH="215640" progId="Equation.3">
                  <p:embed/>
                </p:oleObj>
              </mc:Choice>
              <mc:Fallback>
                <p:oleObj name="Equazione" r:id="rId8" imgW="91440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1857357" y="5286388"/>
          <a:ext cx="5857916" cy="669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2" name="Equazione" r:id="rId10" imgW="1777680" imgH="203040" progId="Equation.3">
                  <p:embed/>
                </p:oleObj>
              </mc:Choice>
              <mc:Fallback>
                <p:oleObj name="Equazione" r:id="rId10" imgW="177768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lum bright="90000" contrast="2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7" y="5286388"/>
                        <a:ext cx="5857916" cy="6694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8229600" cy="1428760"/>
          </a:xfrm>
        </p:spPr>
        <p:txBody>
          <a:bodyPr/>
          <a:lstStyle/>
          <a:p>
            <a:r>
              <a:rPr lang="it-IT" dirty="0" smtClean="0"/>
              <a:t>GIROLAMO CARDANO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1357290" y="2786058"/>
            <a:ext cx="6400800" cy="1752600"/>
          </a:xfrm>
        </p:spPr>
        <p:txBody>
          <a:bodyPr/>
          <a:lstStyle/>
          <a:p>
            <a:r>
              <a:rPr lang="it-IT" dirty="0" err="1" smtClean="0"/>
              <a:t>Liber</a:t>
            </a:r>
            <a:r>
              <a:rPr lang="it-IT" dirty="0" smtClean="0"/>
              <a:t> de ludo alee (1663)</a:t>
            </a:r>
            <a:endParaRPr lang="it-IT" dirty="0"/>
          </a:p>
        </p:txBody>
      </p:sp>
      <p:sp>
        <p:nvSpPr>
          <p:cNvPr id="4098" name="AutoShape 2" descr="data:image/jpeg;base64,/9j/4AAQSkZJRgABAQAAAQABAAD/2wCEAAkGBhQSEBUUExQUFRUVGBgaGBUYFxoZFxkYHBgXFxkXHBcYHCYeGB0jGhgdHy8hIycqLSwsGCExNTAqNScsLCoBCQoKBQUFDQUFDSkYEhgpKSkpKSkpKSkpKSkpKSkpKSkpKSkpKSkpKSkpKSkpKSkpKSkpKSkpKSkpKSkpKSkpKf/AABEIAQ0AvAMBIgACEQEDEQH/xAAcAAABBQEBAQAAAAAAAAAAAAAGAAMEBQcBAgj/xABBEAACAQMDAgQEBAQDBgUFAAABAhEDEiEABDEFQQYTIlEyYXGBBxRCoSNSkfBiwdEzcoKx4fEVJENTohZjc5PS/8QAFAEBAAAAAAAAAAAAAAAAAAAAAP/EABQRAQAAAAAAAAAAAAAAAAAAAAD/2gAMAwEAAhEDEQA/ANrJM+2kjmMg/wCenI14D40HotidRmrkNH0/fXfOLTmAMQQRn78jUGvWKx9vuc/6/voJtDdTIPPY9vpqVdqto7qLpjkR3u4yAO8yPt9NPbnqK04uiTdAJAm1Sx54wCdBMU6Yr7i0Gf7/ANdVniXxXQ2NFqtZxjhARcx7AD/M41iXWvxk3+4dvJNPbUhObVbHzdwZPyUD6aDZupeJ6W2F9eqqKe5/YAe+grffjrtkcinSq1IPMhR9vi7Z1kO/6o+5N1VqlZjJkwgIHpBEDE/TtqHR2xY+kMCY7gg/8sSJ4MROg3bY/jvs2pk1ErI4/QAHu+jCBzjMcj7SqP427FiAfNQH9bKCP6AzHz/rGsg23hlVUM3mOSbfTaFulgQQ4BHw5HqOTNhEar+odFZZPlVhTmAzUyBP+9jnscD30H090nxJttyJoVqdTiQrCRMgY5zBj3jVgHz/ANP89fH9Ss9IggFSeD7j3kjPPy/0tel/iBvaA/h7mqkcAEFJPvTYFTg/toPq4aWs6/Dn8WU38Ua4FPcdowj/AEk4PaJ760XQLS0tLQLS0tLQLS1ydd0C0tLS0HCNMFYzjn99P68MkjPvoIu5o+liIPeI+Xz/AOZ1A3C8QwwPt/cGZ1bVaBPf3/f/AE1ErUTcvE45iewJA++goOqb1drSvxcXVAGwoJYySfYLJyfbWceK/wAX1eEXbsKiNIqMwABgo0IBlWRmUgt3wTAYaT416AK+28sU2qOWJULCx+oyT9BxnH1nMfBn4Yo9UVK/mBQZRThpV83WjExIHMGZEZAU3/RNyyK7q7q02ksSFK/EDwLoGTwYn3iLX6O1NAa7KACQiKykSTJkXXAT3hjwDr6Vo+G6bJa6LbEWlQVIgdiMCRP20GeIvwl2bmQtRDP6XgH7MD3Ogy7ZOK7+gmEm6q1MQqzCqiqTfUJMKmAcA+n4H9v0CarBWAZVXypZahD+Yii4othMPMBnj3POnfG3T12jU6NNSlPkhGhmFrKbu5Yq0E8ethxqm3HU0pqtNB/FNpaoP0EQVSn/ACqAB8zyZJhQJPL/ADLFnqeTs6Q9FMEUpoo5XzarZMu4cKIdibsALcXqfX9nkUdpWpnILUhPtEhmaovPMqc/bQ1u2f8ALyRIlfS3DAUkWkfSJOWeDwSe2RqZ0Hy6MNuKrIHKlaSqajERA9NwX5QYPtgiQu+pLt6qAr5VV4MoxphxGR6XKdp4WpMZOdBvUdiCxuQ0gSICoqg9piAvY8H/AJHR7VqUqqJTpUqpkem+nSucc3AV1aIHNpgcTxoU3PQ3ZjKFFP8ALlUEMBdk3E8AXHkgAmAQHFJpspU+oepT3kGcWntH7a+nfAvi9d7tKbFgawAFVRzcALjA+oOMeodo1819TW6oABH6QQPinFx95znn9tS/C3X622r+ZSYh0C44DKDkEHk9x7HnE6D6vVteA3q+uoPhvribzbU66cOP3Bg/8p++rErnQKdItjXQNd0DZnH766oxnXvS0CGlpaWgWuMNd0tBxhj20268YnTh15IzoKjxLuQtEICFas3lr7wQTUI+lMN940z0fpwRhbiAIHy/T29vbVd1TcGtv3UcbenTQf8A5KxvOewtpoJ+Z1L6LuMg59WOchc2z7YH9SfsBKqwNVfWaNykYg85/b/tqV+dAB++e39dDPWet2hgTk/pE3d/YSBjntB0AJ46pU2NpUEqZB4hgf75xHfWT05p1CwyVYR73TjAkSCONGnXOsXsW4AJx6Y7cd/bQfvDLFgJ7n7SJ/pnPtoCPpjLVBSrULsxBaC2FlSQOxIgDC8k8jOqqvQqU6rFxdaQVPMhixX1Tlcljn1E/ORA2m/ZZAi5yJJkd5EgYCj27Z4xE+t1VnlXa+Y5UASYYAQJGRyWk+3Ogttt4jNgputcAiQKUBDmAQVqUwFlDByfmTnVnW64opyaURjzHe8qSDwtzWFickNwYyNBe86irxCuBcYIftAERESAInOAB8zGemW4Woe8mSCPeAogffQSeo7sOQEHM5Ki5iTEYnHYAYkDmJ1GcWVRHOAfniG+s/56fpIbgGZQ0wAcqg7sygG2I4+KeBgHXd7TW9Qp9EG0kCSBcSxjiSJxjJjGg2v8Dd23lbikchWVhmYvUMBn/e/+PfWoAmD3OdYp+A9cDd11JMtSAA7EUygme8Fon5j7bbdmNBxSY0hOkDr1oOHXFBxMTr1rk6DuvLA9jH2160tAtNuDzz8tOaWgaQEE5mSY/bGmatcqSThQJJ9omZ7DUvTe5oB0ZTwwIP0IjQBNDpTnb7muJLbpzVCnAAsApKe/w2j/AE1W9L6m0qyq7IoCD0GQxRuxi0BiAT8hoereMt/t6qbFQh3O3FhpsB5denapVw0gg2qD2wWziBm3XPGG83FYtVquGVsKvoVSCIAC9wQMnONBvPWevvRpFgAIGXjEjBjtj56yrrPitmOSxJB/lB+TScgx/wBtO9M/FPd0qQbcbdNxSMC9hDcn9YBAJI4YHjUbrXR6O9otutiWhIFWiwF9Itdn0iGQxAI/6AB6ruS59h7CY7A/XA/bvqRtdgWVpxKnJzJGQPYzPGefvr30vpYuF5gznsRyPqMxn5jV5vqYp04BC849iIg+/ce0E/0AOpp/FucCwN6hPPBAwMgkjgcffTVJZqwRBJAM4glhJz8uJ+WrGvR+GVwHZmm6IYCG44BWMH99Vrsab8CcSJBnEkTJiZ/sjARq9Qk+3sPYHPbGvJYgRJj2nUzc9PqTdYRiTMCOZx2HtqJcQZ7+/wD10D+3QniCBEgcRP6iMAfUjXutupcE5AFo5AIHtxjsScm4nUV6pIAJJA4BOB9tcu/v5aDQ/wAI99HVduMwUdZgyZHP3PfiPnr6JFDMyZ/7f399fPP4QdPNXqdGf/QVmMZ4EDI7y6j6U/nr6LDaDytOIydeiNKdKdByzXbcaU6U6DulpaWgWlpaWgWuE67qL1FSyWj9ZCnJHpJ9WRkG2dBmXXfDNU7upvxD1twbdtREgLTVFUVajYtEC4j/ABKOTGs66p4ar7QvUWhTqBQGapUpeYDLQGCn0qC2Mgn5519DdVEFTAJlFHsJJnkfL/lqs8XdPD9O3SIBc1JiBaCCyi4AqZByOI76DBeueHdxS2dCuUtpbhVYCnd5UkSFNIyVaBOCQflrz+GvUXo79Fj+HWBSopMAo36oJAMRifnoy/DTrDbmtZuhKqPQtOmqSAAtpsF1sQLZAOZBGtA694Jo76tSqstSgaOFqUyKdS0EEDH0x/KJ4J0Ad4p6LRZ/4Bc9/S1MKMXDF1zZXJOMd9DPVfDopx5hdo4Vj6ZIyDB9iJBOfvrT+q7FKCQatZ7QbTUqGRyeVjt3ycg6zXrvWBUqGOPnzPGe4IAP9zoKfeEdsQTnmRGZ5BEGYM8GPkO7J4rFpDFA7g9iVEg86tupG6ZyASciJEzggkkH7ckfLQ87lSCIB5Ee8/6Y0E7d9Hq0R5rN6/ikHvOQT7/33GoPUqQWs4HAYx9NTOmOWDq7eg2XE8D1ATHyW7Htqv3Va+ozfzMzf1JOgZ16C67GjP8ADXwKd/uRdinTguY5zj5cfvHaYDT/AMDvDpo7Z6zLDVIGRBjJ5nPxDjGB3B1pqrGvG22601CIoVV4A/v+507oPNvz1067rxWpXKVJIkESCQROJBGQfnoPUaUa7paBaWlpaBa53+Wu6WgWoO6YmvSUCQL3PyhbR/Uv+x1O1W9S3poN5hR3plYPloXZSCSDYvqKmYMAxA7SQETrDHzFHYeonBjAHcfXj3/pW0Oq0nuVXV2iGUNLQ05AMFlPYjHbtqo8Q/in5DAJsqjK0/xK7ptro/kWr6m57gd9BXiPx6Ku82++AWkaKhHomoKj1ELEVLSot9OeWBJn2OgLugdbp7EtTqIiwSsgZKybGJjItxnONWXUvxFpKnIMxxnGc4xxznWbeMOqpvQK23IMQDOGgjgg5GPcR3nmAWt1N+DgiBEe3/b9tAdeJPGprEiR3k955H0gAf3OqE1cjnt3Pyk5P2+2htGJIyT29/l9+NEPSoFM/LvJ/lnA/wCc+2ggdZqx2IMkT/NiMTk/WB21UUaVzKpwCRJ9hiT74GrHqBFpfzAcC1cyCXJaCMYAyfn3idV23qFXVlwQwI+Ucf00E3dbWxAig8m5oksbTcAQfhUY+eTPGqtlIP8Af00T/wDhDVP4lR5bGBEAcEH6/wBMRqv3PTTccEnj/iOe2gq6VEsQAJJMAdydfTn4U+GfyfT1mL638RiJ4IAXn/CJ/wCI6y/8Iei7SpVLV81KQuKMAFsb0yZGQP1ZHxDtIP0HoFpaWloFpaWloFpaWloFpa4dd0C0tLXlXB4MwY++g9aWuE6QOgyz8SOnrU6vtfzBtovQdab9hVDMSJMCYKkZ5A99UnVKvSajtSVrRUbclagtZVcMq288GLh8jOtZ8TdN/M7OtQm3zabJdE23KRdHfXzh422dWnVqU6q7dm2/loatCmKawVBCkKBJ5HqEiDnQeesdLbZ7pqQJsJLUHMEPTaCM+x/Y5HOqvqm1uVaqTawg4iDzGJ+0fPiNEPiWl5ux6fUF1wVaKADELJb5sZgTxg/U127ofwKkiJaQBFoIMY+pn+mgptumR3zj++wk6IunKlhvMjggsFEwYFzEAYUnnAjvyMtUge3sQPmJg/3/AKp9zbIU3A8yImDI7/3OgW9qhmkCDPb4SIEEdxzxHt3nVj4Z6Ma1UfyjPMTGcH5c40x0Doz7vcKgzJFxngSF1t//ANJrtaQRBc0L64AF3cx3icA+49sADdepimqjuwiSIPzyB7nv7dtVJQAwQPrAgCBkDvjkg9o7an+Kq6mpnEcg/pktxBicnOBg6uPBvgF9+wdxZtgfVUHxVCI9NMwJHILf0zwDf4fdEcb6puuNtTpOtV8wb0I8sCCWYSpIExAnJjWy+GepCrt0lgaiqA4mWB4Fw7EgT9Z9tAniHqCsF2+2C09vSgU4kSwIBqCfjWDAJ5JZs4OrDwL1Cm1ao3m0lCvVpqpqC9mJpyAhzarIwBnPYe4aDpa5OlOg7paWloFpaWloFpaWloFrmu6Wg8MuvUa7rmgDfxN31alsl/L3+ZUqokr7EMTJHHHMH6Hg5v426eybBKVNalQtbUr1yIW4xi6BkQRbkjvEAa1L8Rd9Vo7K+koYirTuxJVLpLD24GewJ450E73x6tCmEqU2LPSBuYXLLKC5EYYAHglRasEzI0GXLQIayo8HbiwJIBU3Q5GebjMgEmZMahb/AKtK2J8IMn/EfePt+2mup9RDuzDuWyYJ5kNIA9XaY1DamwMEGT2IM/00HBUEQR9x7/TXlEkgDk6dp7QlwpwSY/v21bV9gtJlVRJkSeTHyjgcc6DVvwi8PinTDsJbk4kZ4P2z29vaNHvjFvLoFxODMDJP275j9+OdD/gDc01o0pImIwSQePVA9z/l9Aa1tp5pBcQqnC+5/mb/APn+s8AMv8Kfh7+crGvu0tpzctAi1mnguDkJAwvJ9xBB0o7+mXFGnEW5tMBVBCwI/wAuMe+muq7wL6FYKoBLtnEMgy0gAZMk9gdAHiHxiybd/wAkSs+lt0VaCPU0UQwM8kXgGYkDggA3xZ4hs3FajRb+FTJps4BF7BiXWVPoF2PiBNnMQDVdBJFcKS0mnDcn1fFYB6pwc4b4jic6jdJ2od2eoSae2ALArNzklUXJPLZgnPt20ReHOmt+aZi10I7VSCAZLGJllW2T+uA0j0sLdBoXgrxpD/ldwxkG1HbmeBTYgkE+2ZEwQMAaApz31g/iFilcEBvgFshhAuJ9ICBmHchQF9z21e+E/wAQ6tMWPbUVZ+JlWMmBePSmBAQFzgDnQa/rkaidJ6qm5pLVpza3uCCPqDke/wAwQe+pmgWlpaWgWlpaWgWlpa5oO6WuE67oB3xP0Tc1sUK1NA0Bg6EkAT8JBxPzB9xoNT8EvzDtV3u5Y1XaStFVChe63Oskz3AH01qeu6AF6j4J22z2yrstjTrbgC2mzKjMCTmq7VIBjmfoAI1kXir8OuobZvPaiz8u1SmfMIPxMXjMj3iOc6+g69Q/mbQQpKD1RkCWJicE4x9/oQj8UNtW2lL83t97Wot6U8ouzio84KqZF0TIIjE+mNBiGzYVKlwwRmPp/roq8L+ANz1CqXAZKQx5zg2n3C92OewjGSO/rZ0k6pUov5aJujWWhuBTFqVKbhnWvaDAYeW4aMHB9tfQGzREphQAqKFUDgAQoCx29tBB8OeFqe0QAEu4EGoQATMEwBgcD5451Ybjd8he0zHPwt7ZGRrtXcybV+v7p9shtZ3408ZOlR9psyFqBJqVuWQngIqgkMVn1wQAy+8gJXjlKZNHa3BiX8yuk4FNQxVX/lDOyGGMGz5azvxfv/NexBNrYEJ6qrYgm54gdiYMMARadXPTtqNvSWsAr1ahPruJc3ZZ/MuqFmiMIVY2jBgjUHpfSm8x69Q/ASKVyq0uxF1WCApIzwpY5NoADaBnpuztorSmLSxcXYZzmozEAJCrz8SjFzAQjF/gLoN43FcEqZpKoMpAALNl1LD4ufi5kiSNU5qSAxaR6SzkyxWZDl7bYu7/AAhibRUcXDQvCe3CdOBBB8wuwMFZ5gwM5CzzJmZzoM08XbT/AM0yQBKyRDG6SRlASX45qsBz6c5qun08hoyoy9ykqBBxVzTpCARCXMPfE6t+q/xKrEKGCMQbV9IIGSVU+QhxHqduxMTpvabZi0qS5HGVZbQeC5tpUhmRarf5EDbwF1UrVFPNla4gWlReBcSPMY1HEYuIg4zkAaFrFOubp6G1StQBDjcU5qqtxJ9UtcxBq8RwqZ9o1pHgvxjT39EEQtUD105ExxdHsefuOxBIEQ13S0tAtLS0tAtc13S0HDruua7oFpa5pHQVXV1Sm67l2VEohjUYnFlrxjubm1h/jLrVTf7lqlQFEpghaZOKSyAQYxe1y3/NkpibsaN4l3LbtoUnykwoADB3wDUjuRMIByzAzzApQ267WolRwrLShgl2JHqyzCB8Z9Rks1S7HmLADHgvrZ2e5aslIuwUqEsZignLkLapJyoNwySAIjWy+F/EzbymVZbKisvoKGmbZWfQWYemc2swEiYONZv1rxmdzu3qimaQARFuJDEKahLExCn1/p9QA+JASdXfQ+gPXC+YPy9O4OhubzWEHNBZDDJwxAUSIDmXIaTvaopUuGLxAVBNQ8CF/pz257azSn4PqUqlbd722+o5cUxlRzaAbXICqAB6V+FczrRaG5hA7G0Z9Tsst6cQSFBkCew5OdNDpAqHzGRcksFYXNP6SSxYD3HPbEgQA7t+jioC9UC0xgiDET63ZiJB/TdUj+WeIfireikhRZVyAAZVCoz6rmua0EqACEklQqmY0S9RlSZ+IDuxPYnBkMR7/wCzXPOs96gKlavABFR4WmsQcjAIWGzBYklFIn1VbdA74Z6H+cr2Wtahmq5LSnyF3quYekM0vEn0AWk78Z7pKW1ttNqgYCBkAHAa9ggEwPVOO3fU/oXR02e3VLhIzUfChmjPyVR2AiAB89BvirdtUqUwCPW5YfqYIkCQaRqWku1syghWn30AylBmIZ7inqAes89vUFDW0gMD4VeJxmYtum7BXcNDtMxGYMZIqVQEXkCUXHvgabTaWkSRIDH0hUMY4NRqtU8YMLPtOr/Z9NYG4qQxEXEEH/8AZXY//FQMxGJ0AT+JThdtt1AWalaf1ViQqwR5jwWywlRgkCTqg6D4lbb11qoRcCc/EX7NJBFwBMuR8bAKsKBFx+LW8Jba01Mix6l17n0n0gszAG0CchcjAnQXtBcYgA4zAUnggA4CGIAnCgljmAA+lvC/iinvaVygq4+JD2Pcg8MsyLhiQdXWvnvoe8KFWR7PLlhVUFbVAAvKgyaYylOnHqLFmGc7N4Z8TLuQVOKiWhhIMm0E8YDDuO39QAvtLS0tAtLS1ydB3S0tLQLQ94m6ibTTQkAR5jLFwBBIUfMwTxwIwSCLDrHUxSUKD63kL/hEElz9BJjvH1ge2lCWaOYN08XX+sXG7lxdn9NUxBA0ELaUPIWKgARSxAAB9BIMG74csyDEQ0yLiRD60r7ylSpPFGnSYVA1EOzVWItV0qGmEprbULTJMwP9656l1kbWoQtM1WqU/SFIhArEEspb4fWvwgkwcERpzp272yLTppSd6qpZc9B0+EAksWTAJziROggeH/CaU4ajSVQQv8VwHeOcNdCjggIFg5idXG26hSS5FqGu4JugkoGnhmkie2T27Z03UrVKwKu2DItpiF7RmSWj/FEzwOdWnSOjrSXMGMiQIX3j20Hql081WWpWHw/DTzAPufUQ37fsIsiY14Dk8ce57/QapvGHVPJ2xgqGc2i5rQfvcp/oZicHjQDPizxCsuqAMxiOSApMXMDbz2jJ/wDcAOrXwh0IUk/MVFh2DWAgelWOTCi1S0CSBwMkmdU3hnw8NzVFapd5NI+m8W3VBbJEhfSDMwqzgGYwZ7mrcYMRPpEHI79pbH8o++gCvHni2pt6FJ6LW1q9Y0w9oqWU0BLWISwlvT9Qe3YV6b40Fe+nu6dEVxTdqVdVAR2UEqlWklSypIJgtFpJwOdEvjTw++42jFVvqbOqKhH/ALgCGlUXgw1iLUiMhh76zpN15dakwBmlVR7Z9Rn4gEqnGIgeT7fLQajsgEHpqCCuBKJAgf8Ap7dTx9fb21F6hvGWxFMVHNitwRIYkifMq4AbgA/LOoVHr7OsqXemOXip6TwVdSKa44OMDke9LU6zl91j0K1OgirBaoYueFhSLgRLMcCc5gKfxbuxud9Ub020QlFWta0FJLWK7XVqoLG1fkCRGRKo9PWqlrU5HcN8IEhnZ6vdZUNUqT6m9CgjOnPCHhnzKYeqQlEem8g1C5n1UxZHpgGVQkQPU/6dFnUugrSqkICyt5brVNRvWSBDgLTKXAqFUQYEBFlidAG1dkaLgBmZAZLBSal5IVanlRh2VopUyZUQzADV3st6aRVqVtqSAA5NxgMaaNw4XNSpWj4ojvJDtvDQAJkqyyShPoUtn1suVBYklbvMYmWbMaqesdBFAeZgrAuDKEVRJIYqDNPbBvV5YhmP2gNI6B1xdwkggkR7ZHZoHE/6Hvq11knSusvttzScXshJFRSPXa8Esyj9Zi4UxNqKJ1rNOoGAIIIIkEZBB4IPcaDulpa7oFprdblaaM7GFUSdO6GPEO98yp5Yi2kRdPd2BCLE5BFyz2Zh7HQQn3hdqj1AsyBBOAPUFHPpj+IjfPOZGp296hT2e3Z6r8KLmPIgRnMg4iJJJgSY1G6dRQDz2Nyj4WkQVgEVM8FgEkfzKDjOgTqfVV6l1A0C3/l6bXVDkXkYVCMMDAiBBADDlZIFPhigahbcVRFSt6lBPwpwoTAbggkgkerj3KKXSbkFxMZNtoH0wy+n7Kpzp3pnTBSEnHcweTH6oAuP1n66sWIAknHJOgiG2ms8AdyST7RkzpihuzUJ9hzxaBAIuPdiDMcDv76qN/u2quBDWAxA5HfvADHuThR9c2/TaCIkEAKomI9IA75ycyZIyZPz0E47kBZJAHue8CT9oBzrO9xvH6puvLQxSyQQGgUeGchrRcxAA9LfUQdEfXOpzTHYO1pzHoB9Q5GSwt+YVonUjwx03yNuXth6hkn0zaCbJPpBwbs92OgsWC01WmvoVQAACOOIAGe/aNQa+88lS6i+o/oprcIYzEkCfSvLMSxAn5DT1WIvdgtNAWJj0gZzOF4/wn66EPE3XGWlW3KgrbTC0lKm+9h/DUqCSGvh/h/RHbQVnibxojE7akxfymmqcF6tWZtCCSBcIHsBOFQXZzUQvuLWeTeC5MwXLXOQjTGRA9Pyt4iz2mzimzELbSHqVhcSTksy1LyhJPJprycnGnfDNJhSr7m2bVNsn0zyxaJtAlRNvAIGgh7vcHbbiKJVXCm4OilQP0+ioqAYgghRHz7ky9LbcCjX6hf5aqPK2y/FUafVUIECmhxk/KJ5LGx21DaqlarFbdVPUquClCkxGCQ0LUZRwAIHbBB1cbMPVqlmN9Qg3OxC2gE+o5mmizyJA4AkwQk7XbVdzUSFCyCqBSVSmk/CBTIhRb8V+e65EX3Wa20o01SpXqX0wVikEv8AUQxXCnyhI9wYOSdPUN/t9psX3MmoXkBoCvXaTYlOBJuPw9zznQRuOnHZov5qgksDaKjGoSxWGEq1NTVaTEOzSSYBOgMOlA1Ka1KSEp67Zan5ihSP9mhRURfc/EC2ROlU3KwwaADkhgciMsFqQ1Y//caEAGNUdCnuVcV1jbhFVKO3i6KWJDEiVPpBAIDuS4tyIkbre7l0Q19qtQ8XqELAxH6XKF7oIFnouJFxkaCh3228pnpkyjAtLGAaRaT5jmCEn4mi6qSABHBH0Txe22peSadWqKZhSEYkLAIVo+Eifh5UEA5Gq3cqawBpStZCSaZ9JaLS7Kak1GdYEVagCg5XPEJN5TYAqquIHbcQJF0BaLQggzDy5uub4oAbJrmu64dBF6nvfKplsTwJ4k9z8hyfpoRpi4inBESHPuWeXWQZm/1jvDk/LS8R9Svq3AXBJWkufUxYU2H0ZiEM/wCFuNQfEDtt6GCLmGXiOBOR3hBGe2TEHQDf4j+M2EbejcQIuqDJaCABA5JOOM3Ds8Ah/DLoJ2W3L1FipVILSICEC2M5JE2xbMg+86z3onRfzG/RXBguWcem4kMfSZxF5PAJkPAMgrujUhShVtARIwIjtFwAVB8gJP20EvbuTzz8h/Unsv8AWdOb9SUIEZ/v/nrm0ox2iOP+3b75156luAic5OFAEsW7ADue/wBs40FX5QRINpbBI4Qf42J59/8ALTtWvdSYrb6oucwARGPmwMBfoccaq95UWnTNStkIZsUXC84AwJqOZGTgRgDVJud9U3Su0gKvwr6SqkgiWcHn7pHE8yFjT2Y3FVaVxtFveSaSxJJCrN5wZvEueCJBfVyYGI+2Pvn7gffQx+H2z/gPXwWqtarRyqkgmYugvdE9gveSbvr+1DbWohZ1vHqKG1owWF8G2QCJPvyNAOb/AHX5+qtOnDbem+JNy1qguBumZppzkQxAg40NfixuvXt9jTggzVqcHJa1CykN6ZuMQfhjWjdP2y7agCYUAAAAABVwAsDA+wGsq6ZU/P8AU6+7YXIpK05RjhQVUiGiLTcZI+IYPYO77w+70KdBZBJVSILAAGWYAOxGSDAprnkQNXPXul+RsqdPAaq4EMXLCmuXJLNi4R8KqZcxzq76SwqVVT1m2GIBUIJugEUyFJwTEYj76CfHvWjutwyUWuYk7emFP6OarEqDzxEzAHp0A8lUbncVK7Gyjt8rYgAZpgDIBLMZInPfOiPpNF96BejU9qzAeTTMPXZRkAmBaMksYVQCRnIrdv0sUqlLaqw/gzUqkZBaSqsSDgxkZPA9JOCXdN3DNRFzlQysxALI1pJIhhawFsR8PA9XsDqPW/NqGKF6dNqiuZO22tOTTCUaQtNetby7ERPsdEtKvdQUGo1aWuBey4xIWLFVV9QMY7c50GflfMrLRS1KdO2pUAtABYSGYKwJZaKl7muzVEklQdH/AEbbXfxCIGLVmQIUKAIxAGCMiQDzoI/U+mkKh7Cbp4Ej1DJgL8rlX3u+HUTq3VRQ23mtLZaMkz8C4FgkfQBe+RnRLv8AaCpTZD3H79j/AF/6RoK8bbE/kFSSYqG6YAIByTJgCRMvf2kE6AO8TdW/LbqlXpJFPc0xUMACIKyZiDypMiySSAxAJkf+K7SsBUO4q0i2WWnufJBMmWZIYlz3ZoJ5IGq/xTQNTY7c5lKpVoDE81EAIX1ZOFBIYkYtHNJ/4RSIlmYHPwshBgkcmoq9oNgtBBAJg6D6R1ReKOqGlQhSb6npXMf7xmDbjv7kc8avAdZ94n6gWqMywfUtKn7XE4mDJDknI9lx30DXh4Cq7HgIQgkEMTzUfgAGzBHup1D8a7nzaqoBaFHdQcmQABMSoDuAQQQY76JdlsxQ2xXnsD78z/u3EMf+LuSSQ9nDF6k3BnMFf0tTwoB7m2mKgMZhhEZ0En8M+mqatfcSfQy0lAYxKx6TiWElQJMEKDmTB11BnYwDZx2DGAQWAGAgKyLznOBxMDwz08bfaUKZtBh6z5hQSZVZPAFygfJNSdnTvqkREGcgx+k3BeSe1z/00FvRcJSnEcgLOSfrliT376p9zUdpcXEtKlkz5Y/kT3eeWOBH21dVNoGIJJx/f7jE8wTxqB1neCigA5IhVAPyzAHAH29yOdAPdRZbPKdUaY/h4YAfFxBua4TMH9swReQEpn+I7BUIm0MTlsfCAsnBHHHMOVnJBPMtHY3cTxhojvdHMCNS/C9DzK71TEUQUX/fYAsRPssCABF7aAqRae224EinSpJ8RgBVA5J4+eq3aMdxUFRgbcFRjCRIBImS3JzwY+ZpR1M9Rr+g/wDlKDwIJHn11IIIMWmmh49Qucey6uesbsUUFKnBqMCTmGI4vgZ+KBOAM5EaDPvxV8bTTNOkZUyoYGQ2CHOO36Qc8n7Lw3sF2+0RWqZeHM2gAnJE1AboUgYUkQM6GetbQVup7eiSAFtuPaSTUIuJkmBEi4/4iIYl29oI5FMSTUJUgCwWdx7y1oWHk5mD3BDrD0Om1Nx5jCpuCVpy0WzjF5EWopNwIEntnVP4doeVSO4rXAlYS4ljZAJIC5KlpmPLXjPfUfq++/OdQWmjqadE2JapjBmoywDEkMoChiBnAMjvi7qAFL8rTgk8hYCKqHMi63PF7uWFpwNBF6RuyEq12BvquqLJgKOAOAFiTGQDb+rRZut0qUhxaqzbABtUAxEekOYSQo+LlhOh3a7Hy6lBBkUwajCCsEiF7rEkseEBxzqd1AoawVvhSC0BT6skKAFADRkEgEsy/wAuQIfC23az1tNbcMHYhiRaSWLTcwEsMGIKooPI1oWzRVW1RAXA49s8fP8AedC3QaLrQbcso86oBYh7EwFQMYME2jkiFGirb0rECzMACe5Pc/c5++g872vZTJ+XOhDxgrHbUQxjJZjbIWSADJwsXSDBOMZyCHrTkqFBM84Bx2Hsf6EffVf1yjLoubVW0EAfFPAINwMDhRPe5QDIZ/4w2gTYMnZKh5EW3OGaRcLSZBIaSZF1q41B6J08vQVmrBZ4uqpTJXsQGpMSOwPpGIAgAkg8aqPyFTjISBKWkeZ2kFLR9knu5Gq7w3WFKiVY5LTP8aTKrBJVGJP+/DRGAtug1jqm4spnJBbAI5GMkd5Ak/WNAe826VNzRUBS9K92YR8RaxFzn4vacKO2iPf7o1KrEH4ZVQOSPTcfuxA5GI+oHfCMVGqbgmQ7sAcTYgZQV+XxfIRj5hceJt4tPbhQbSYC4LENAIYj9Uelvsc6FVoGEoheWpU5UgFfhtIMZEm9WPu4MwItev8AUBVrhR8VOSQpIc1CGAVSAfUJJExm3nTfhtFrbxPSCtFDVkjJa9lXn4fUCbMWsGHBGgMnwKhAOLaaxbwomZPzYjvxjOvO3YUlYxDNnPy7tdB/r9onTlXcinSF5yYwASSxyQAM8n7apaW7d2l1VXj4iCBjECQWMeo/CscxzoLfpu99DOxk59h/w8kDMdzE/Maoup1xUuY3MJ7xaOMLIgxJyA37yZj7vIUSxOQp+ICYJtAZ+8zjnnUCpWJVu/YtJuAmCt12CYBgvz+nOghV92QjECR7ZOSQAp9UntgmP8Or3Z7QUNmabZJRg0cs7D1EQB3OMDAHGg3p2/8AzO7o06drJTJZmHBCdlmJAa0EqoH1g6vKm4FeqbrbKRhQc/xByzT6QR2wxwSAMaC+6HSppSVgAqUk9MG4BewESGEDEE6o97vTXLswKiYtJEgfpuX4Ex/7hJ5hRdm63dEna1llj6LwfUGuH6SQwbsMenmBHYSFdaNC+UhbiOwBAkgWekSOfLDERljM6AI6JdV6tuK3qPlls5ESbQSzWkiA0k2jOcGNXW86o3lbmsmHVRSSFm0E+WLYSRcahIIReF+OLdDfg+ifLq1G/U85uAugkGTOQcwAz8RbMm738t0on+esMCSZNXv2VjAMMXbj5Ah78I9PFPbvUk+o2mTItHAJYjlgTBbM/AdRKO2v3Ks6S7MCoMQKYEpaEHcZ/hLcJILLkal9GZlo0kBFoglZ/VN9kAFpKqGKgAWiSouLBrd9SjfPABJJdpCqGOFVguVEAYLF8NIKdwm7IBqlSqB3tW2FUWgiZkwb5mXzMm4nUjoKDdbnKHyqfpESCz8EkC0qPsoMHvw5s28vaLUBAJWVMlSzMSwAkyJLAwoA+Z1P8K0EpLUd4spFpHPwgAkovpDSD7k/XQG+3F9dVkfwRew73uCqzn2vOfl7asnqwDzg+xPt2GoHQ6ZSjfVxUqnzKg/lJGE/4VAX/h01vt3eYXjEDIYtmcH6Dlce40Hjaoajh2IIHq7n6CSTA+Qj5j3rOr72WZ2EACcxhe1w9jzDEDPwt2st64pURTX43BwFLY/UYwRj3IiedZ9416n5G1tp/FUaxIt7g3WsuJ7QgJ92mNAt91qnutpWZLoRlAJB+MlCrCFuDECJm+D6FA4gDbU5IYLKmCGaqGBgSCtBrVySYYs+fUxPDdDpy0KNPbkBmC+bVUOw9WIFqkALavJcH0ZZZg3ey6bTqLfUSmbvg9TABIAAULVpJbMxYsfMmdBd9crWbd2A9ZSAIPxNaqiBJOXU5njnnT3RdmtKgiKMoBTlhMlQbgOxE8mTkng41zr9MQlMqDfUEqQIhBeVJjv7D2kad3Umkw5djaCWglmAVYzIAa0+4knjBAdr0wRUZio8yoWJzEHCBhANMFApVxkN9gbbweAlCtXM3VqhGcuy0/QpgfEZnI5jQ74opvcq0zDVGFJJz6WADKvCkBSZRogi4cySP8mEp06Kj0U1ChV4wseq2ADdBJJOSPfQWJUs1xugwLSxAHysSCRP8/z4BGmVeWIVuQPg7RGLl7lR/Nm3gGQWYAp4F4BmAe+TmwBMRB5HqJ+WuVuo06eapSFXLG0x3iYsHyGe2CeQ9Va5PvCjJJFgEgmTPl5iZE9scgBfiHxSFQIh9BHpK3XP+ohDEosky6gSB6ZmdP8AWatettmZkPlz6KY9VR2Y+iQVLU0kAkWgwDJXQrX20Es7Bq5IypmnREkQSG+NOALgonuQZAt/CjYm7cbl1CwFpooUKEGXIHJ/l5+eiLpVO8K0m4nBBKnkn/aSST7qn/TVZ4b2p2/SPUPVVubkZ8whVknEkAe/PfRD0TbGYPZQI7mJiSfW2e5Kie3fQM+LeqeRtRTp2vX3JASmQZZQVmROAFwZIEkk4nQh4v3LJsPW4uqAIWVoU3NJAYR6RBEKLJiAxAIJfF+2U72iBc1S1AqtHlKJbJgD2JNzAcQrEgaovHe0uNBSSS1WbCWEwhUEqCHeZ724woAk6Cs8HdLH5dHABEPgM4yZP+8MCSiwTEuwGrLxpRKdP2dIYEF2ExCilJ+H2L9wRmSNW+22qrt7AAYRlgZ+G70enGD+inIGSzTnXnxNmvtqfYbViR+oy1MHtcTiSQMRyvOgA9hTsrBGTNsAkYgKADexBVOyKhMsSRHoAY2W4dnr1J/S57zyAow4MsFAxDH+VgZFjSSpTfcvbShVJZlQsbmxRXOLQsCBcJb4nLYg9N2YplQIDMCvblrcSWUAyTKyp9OUXnQE2+Yr5NMHFFLmTIMU1ChTm4erIBtBK8d9Fux6RG22yP6Rer1lJgk+qoFgYzUKk+4kGdD3QelebWuZTACswFohQC1OlAAt5LsAP1gcGNEe6oX1FYrLrNrnMSYkSfTn6do0F1vd0WgA4GcEi7GZOBg+1/HGm9qQgYuCY4W0/wCsCQ0ZAOvKUZUMZJjnvHpEAmAQD2+mq/cbkMXUAMFORLEiCZ7Kog+5AwckCNBzd1ryxyZjDEEARj0AhQBM+s8ngaC6e2WvWO7qXMlEW0F5JKmGcFQMFoCimo7ZmdXXVJcClcCH7hiAqAiYtFt0EIIDHPOPTVdYIWygAQgKkiAExEKFfLY+TEFSCuY0EOkWquPSS9VxKJwseqCVBT0oO1zL7pmLDrnVGo1BTomlaFE+thmTj+GpBgQJLMfc9g70Lpxes/mKbF9MlZIAkkMS1qKMYdZ5tp8nUffbncLVeyoiKTIVnqOYgR/sUZVxGCbu5AmNBoG+6bUfdU2sJVVY3SBDZA4aczPb4RmYjh6Q/okN6ZMSPi4BkzkzPIHpj56IdLQBnU+iVqlXbk0yQhcuwt/ka0+o4MtjmCe/Il7rpdTEU2PGZVj6YI+IhQcDIGPtoo0tADbna7yLae3a7i92plQRaJm74SAcBPbXmh4VqB/OqK9Wqg9BYrC5i2nTBingDOCZ5OZO9LQZp1Po2/rAqKJp0zkqGpgnvBtYg5gRmczzqh3f4ebt1IXbWgrAl0lciIUOQCIBxbgH3jW06WgG+o9Fq200prKpH6gp9IhY+sDGO+fd7pXTHSLkjOcriJ7Amf3PHGl1Xrz0fOaAVpFRbxdNMvN3bJHbsffEOn4xZxIphYuJ9UyFuEcd40DG+8NVanUfPiFEQysLiIVYN02gQW9ME3DvOoXizwvXreX5dJiBULPDKCZWCRc3qnAlj9gOben4zJ/9IcA/F79vh1O3PWHQ1GwVSslILxhlpG6feXP9B9dBUUPD9VaVlhkgCZQxLMBIBUG0G60QoMQHI014l8MVXr0HpJcqUmRoKCcqQCHMESJmGggGDqUvjFou8sQQgtnuwLTMfMCPl89WnRuuGuxBULA954j5fP8AbQZ74i8L9Qq0wlPbtllZiatKMCDI80Fie5YsYAAMekQukfh9vkr0Wq0FNNCLhfTIAHqCgXCVujHpHa39WtHp+ImJT0r6vK9/1zP+X765X8QP5NyhQ1iMZkiXS7AkRBPeeNB46Z0eolMKQAxJZjIPqYliMR7x34A06elVJBifuMREZHH2Grbp9cvSVjyR/fAGpGgp62wqBIUETj0kFh2kFjBMfb5dtVjeH6xJBCkYKksCQckzItWY/SncZxJK9LQCT9A3EkgrgQuZJ4mDcCO/Lc5AGBpkeE6ouaFlomCLz9XhSfbJaPnoz0tAM0OgVVCjGBAF2F+HgwLeP0KCY5GoVPw1uMwAomQPzFWlzk+igQvJOck9ydGelo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00" name="AutoShape 4" descr="data:image/jpeg;base64,/9j/4AAQSkZJRgABAQAAAQABAAD/2wCEAAkGBhQSEBUUExQUFRUVGBgaGBUYFxoZFxkYHBgXFxkXHBcYHCYeGB0jGhgdHy8hIycqLSwsGCExNTAqNScsLCoBCQoKBQUFDQUFDSkYEhgpKSkpKSkpKSkpKSkpKSkpKSkpKSkpKSkpKSkpKSkpKSkpKSkpKSkpKSkpKSkpKSkpKf/AABEIAQ0AvAMBIgACEQEDEQH/xAAcAAABBQEBAQAAAAAAAAAAAAAGAAMEBQcBAgj/xABBEAACAQMDAgQEBAQDBgUFAAABAhEDEiEABDEFQQYTIlEyYXGBBxRCoSNSkfBiwdEzcoKx4fEVJENTohZjc5PS/8QAFAEBAAAAAAAAAAAAAAAAAAAAAP/EABQRAQAAAAAAAAAAAAAAAAAAAAD/2gAMAwEAAhEDEQA/ANrJM+2kjmMg/wCenI14D40HotidRmrkNH0/fXfOLTmAMQQRn78jUGvWKx9vuc/6/voJtDdTIPPY9vpqVdqto7qLpjkR3u4yAO8yPt9NPbnqK04uiTdAJAm1Sx54wCdBMU6Yr7i0Gf7/ANdVniXxXQ2NFqtZxjhARcx7AD/M41iXWvxk3+4dvJNPbUhObVbHzdwZPyUD6aDZupeJ6W2F9eqqKe5/YAe+grffjrtkcinSq1IPMhR9vi7Z1kO/6o+5N1VqlZjJkwgIHpBEDE/TtqHR2xY+kMCY7gg/8sSJ4MROg3bY/jvs2pk1ErI4/QAHu+jCBzjMcj7SqP427FiAfNQH9bKCP6AzHz/rGsg23hlVUM3mOSbfTaFulgQQ4BHw5HqOTNhEar+odFZZPlVhTmAzUyBP+9jnscD30H090nxJttyJoVqdTiQrCRMgY5zBj3jVgHz/ANP89fH9Ss9IggFSeD7j3kjPPy/0tel/iBvaA/h7mqkcAEFJPvTYFTg/toPq4aWs6/Dn8WU38Ua4FPcdowj/AEk4PaJ760XQLS0tLQLS0tLQLS1ydd0C0tLS0HCNMFYzjn99P68MkjPvoIu5o+liIPeI+Xz/AOZ1A3C8QwwPt/cGZ1bVaBPf3/f/AE1ErUTcvE45iewJA++goOqb1drSvxcXVAGwoJYySfYLJyfbWceK/wAX1eEXbsKiNIqMwABgo0IBlWRmUgt3wTAYaT416AK+28sU2qOWJULCx+oyT9BxnH1nMfBn4Yo9UVK/mBQZRThpV83WjExIHMGZEZAU3/RNyyK7q7q02ksSFK/EDwLoGTwYn3iLX6O1NAa7KACQiKykSTJkXXAT3hjwDr6Vo+G6bJa6LbEWlQVIgdiMCRP20GeIvwl2bmQtRDP6XgH7MD3Ogy7ZOK7+gmEm6q1MQqzCqiqTfUJMKmAcA+n4H9v0CarBWAZVXypZahD+Yii4othMPMBnj3POnfG3T12jU6NNSlPkhGhmFrKbu5Yq0E8ethxqm3HU0pqtNB/FNpaoP0EQVSn/ACqAB8zyZJhQJPL/ADLFnqeTs6Q9FMEUpoo5XzarZMu4cKIdibsALcXqfX9nkUdpWpnILUhPtEhmaovPMqc/bQ1u2f8ALyRIlfS3DAUkWkfSJOWeDwSe2RqZ0Hy6MNuKrIHKlaSqajERA9NwX5QYPtgiQu+pLt6qAr5VV4MoxphxGR6XKdp4WpMZOdBvUdiCxuQ0gSICoqg9piAvY8H/AJHR7VqUqqJTpUqpkem+nSucc3AV1aIHNpgcTxoU3PQ3ZjKFFP8ALlUEMBdk3E8AXHkgAmAQHFJpspU+oepT3kGcWntH7a+nfAvi9d7tKbFgawAFVRzcALjA+oOMeodo1819TW6oABH6QQPinFx95znn9tS/C3X622r+ZSYh0C44DKDkEHk9x7HnE6D6vVteA3q+uoPhvribzbU66cOP3Bg/8p++rErnQKdItjXQNd0DZnH766oxnXvS0CGlpaWgWuMNd0tBxhj20268YnTh15IzoKjxLuQtEICFas3lr7wQTUI+lMN940z0fpwRhbiAIHy/T29vbVd1TcGtv3UcbenTQf8A5KxvOewtpoJ+Z1L6LuMg59WOchc2z7YH9SfsBKqwNVfWaNykYg85/b/tqV+dAB++e39dDPWet2hgTk/pE3d/YSBjntB0AJ46pU2NpUEqZB4hgf75xHfWT05p1CwyVYR73TjAkSCONGnXOsXsW4AJx6Y7cd/bQfvDLFgJ7n7SJ/pnPtoCPpjLVBSrULsxBaC2FlSQOxIgDC8k8jOqqvQqU6rFxdaQVPMhixX1Tlcljn1E/ORA2m/ZZAi5yJJkd5EgYCj27Z4xE+t1VnlXa+Y5UASYYAQJGRyWk+3Ogttt4jNgputcAiQKUBDmAQVqUwFlDByfmTnVnW64opyaURjzHe8qSDwtzWFickNwYyNBe86irxCuBcYIftAERESAInOAB8zGemW4Woe8mSCPeAogffQSeo7sOQEHM5Ki5iTEYnHYAYkDmJ1GcWVRHOAfniG+s/56fpIbgGZQ0wAcqg7sygG2I4+KeBgHXd7TW9Qp9EG0kCSBcSxjiSJxjJjGg2v8Dd23lbikchWVhmYvUMBn/e/+PfWoAmD3OdYp+A9cDd11JMtSAA7EUygme8Fon5j7bbdmNBxSY0hOkDr1oOHXFBxMTr1rk6DuvLA9jH2160tAtNuDzz8tOaWgaQEE5mSY/bGmatcqSThQJJ9omZ7DUvTe5oB0ZTwwIP0IjQBNDpTnb7muJLbpzVCnAAsApKe/w2j/AE1W9L6m0qyq7IoCD0GQxRuxi0BiAT8hoereMt/t6qbFQh3O3FhpsB5denapVw0gg2qD2wWziBm3XPGG83FYtVquGVsKvoVSCIAC9wQMnONBvPWevvRpFgAIGXjEjBjtj56yrrPitmOSxJB/lB+TScgx/wBtO9M/FPd0qQbcbdNxSMC9hDcn9YBAJI4YHjUbrXR6O9otutiWhIFWiwF9Itdn0iGQxAI/6AB6ruS59h7CY7A/XA/bvqRtdgWVpxKnJzJGQPYzPGefvr30vpYuF5gznsRyPqMxn5jV5vqYp04BC849iIg+/ce0E/0AOpp/FucCwN6hPPBAwMgkjgcffTVJZqwRBJAM4glhJz8uJ+WrGvR+GVwHZmm6IYCG44BWMH99Vrsab8CcSJBnEkTJiZ/sjARq9Qk+3sPYHPbGvJYgRJj2nUzc9PqTdYRiTMCOZx2HtqJcQZ7+/wD10D+3QniCBEgcRP6iMAfUjXutupcE5AFo5AIHtxjsScm4nUV6pIAJJA4BOB9tcu/v5aDQ/wAI99HVduMwUdZgyZHP3PfiPnr6JFDMyZ/7f399fPP4QdPNXqdGf/QVmMZ4EDI7y6j6U/nr6LDaDytOIydeiNKdKdByzXbcaU6U6DulpaWgWlpaWgWuE67qL1FSyWj9ZCnJHpJ9WRkG2dBmXXfDNU7upvxD1twbdtREgLTVFUVajYtEC4j/ABKOTGs66p4ar7QvUWhTqBQGapUpeYDLQGCn0qC2Mgn5519DdVEFTAJlFHsJJnkfL/lqs8XdPD9O3SIBc1JiBaCCyi4AqZByOI76DBeueHdxS2dCuUtpbhVYCnd5UkSFNIyVaBOCQflrz+GvUXo79Fj+HWBSopMAo36oJAMRifnoy/DTrDbmtZuhKqPQtOmqSAAtpsF1sQLZAOZBGtA694Jo76tSqstSgaOFqUyKdS0EEDH0x/KJ4J0Ad4p6LRZ/4Bc9/S1MKMXDF1zZXJOMd9DPVfDopx5hdo4Vj6ZIyDB9iJBOfvrT+q7FKCQatZ7QbTUqGRyeVjt3ycg6zXrvWBUqGOPnzPGe4IAP9zoKfeEdsQTnmRGZ5BEGYM8GPkO7J4rFpDFA7g9iVEg86tupG6ZyASciJEzggkkH7ckfLQ87lSCIB5Ee8/6Y0E7d9Hq0R5rN6/ikHvOQT7/33GoPUqQWs4HAYx9NTOmOWDq7eg2XE8D1ATHyW7Htqv3Va+ozfzMzf1JOgZ16C67GjP8ADXwKd/uRdinTguY5zj5cfvHaYDT/AMDvDpo7Z6zLDVIGRBjJ5nPxDjGB3B1pqrGvG22601CIoVV4A/v+507oPNvz1067rxWpXKVJIkESCQROJBGQfnoPUaUa7paBaWlpaBa53+Wu6WgWoO6YmvSUCQL3PyhbR/Uv+x1O1W9S3poN5hR3plYPloXZSCSDYvqKmYMAxA7SQETrDHzFHYeonBjAHcfXj3/pW0Oq0nuVXV2iGUNLQ05AMFlPYjHbtqo8Q/in5DAJsqjK0/xK7ptro/kWr6m57gd9BXiPx6Ku82++AWkaKhHomoKj1ELEVLSot9OeWBJn2OgLugdbp7EtTqIiwSsgZKybGJjItxnONWXUvxFpKnIMxxnGc4xxznWbeMOqpvQK23IMQDOGgjgg5GPcR3nmAWt1N+DgiBEe3/b9tAdeJPGprEiR3k955H0gAf3OqE1cjnt3Pyk5P2+2htGJIyT29/l9+NEPSoFM/LvJ/lnA/wCc+2ggdZqx2IMkT/NiMTk/WB21UUaVzKpwCRJ9hiT74GrHqBFpfzAcC1cyCXJaCMYAyfn3idV23qFXVlwQwI+Ucf00E3dbWxAig8m5oksbTcAQfhUY+eTPGqtlIP8Af00T/wDhDVP4lR5bGBEAcEH6/wBMRqv3PTTccEnj/iOe2gq6VEsQAJJMAdydfTn4U+GfyfT1mL638RiJ4IAXn/CJ/wCI6y/8Iei7SpVLV81KQuKMAFsb0yZGQP1ZHxDtIP0HoFpaWloFpaWloFpaWloFpa4dd0C0tLXlXB4MwY++g9aWuE6QOgyz8SOnrU6vtfzBtovQdab9hVDMSJMCYKkZ5A99UnVKvSajtSVrRUbclagtZVcMq288GLh8jOtZ8TdN/M7OtQm3zabJdE23KRdHfXzh422dWnVqU6q7dm2/loatCmKawVBCkKBJ5HqEiDnQeesdLbZ7pqQJsJLUHMEPTaCM+x/Y5HOqvqm1uVaqTawg4iDzGJ+0fPiNEPiWl5ux6fUF1wVaKADELJb5sZgTxg/U127ofwKkiJaQBFoIMY+pn+mgptumR3zj++wk6IunKlhvMjggsFEwYFzEAYUnnAjvyMtUge3sQPmJg/3/AKp9zbIU3A8yImDI7/3OgW9qhmkCDPb4SIEEdxzxHt3nVj4Z6Ma1UfyjPMTGcH5c40x0Doz7vcKgzJFxngSF1t//ANJrtaQRBc0L64AF3cx3icA+49sADdepimqjuwiSIPzyB7nv7dtVJQAwQPrAgCBkDvjkg9o7an+Kq6mpnEcg/pktxBicnOBg6uPBvgF9+wdxZtgfVUHxVCI9NMwJHILf0zwDf4fdEcb6puuNtTpOtV8wb0I8sCCWYSpIExAnJjWy+GepCrt0lgaiqA4mWB4Fw7EgT9Z9tAniHqCsF2+2C09vSgU4kSwIBqCfjWDAJ5JZs4OrDwL1Cm1ao3m0lCvVpqpqC9mJpyAhzarIwBnPYe4aDpa5OlOg7paWloFpaWloFpaWloFrmu6Wg8MuvUa7rmgDfxN31alsl/L3+ZUqokr7EMTJHHHMH6Hg5v426eybBKVNalQtbUr1yIW4xi6BkQRbkjvEAa1L8Rd9Vo7K+koYirTuxJVLpLD24GewJ450E73x6tCmEqU2LPSBuYXLLKC5EYYAHglRasEzI0GXLQIayo8HbiwJIBU3Q5GebjMgEmZMahb/AKtK2J8IMn/EfePt+2mup9RDuzDuWyYJ5kNIA9XaY1DamwMEGT2IM/00HBUEQR9x7/TXlEkgDk6dp7QlwpwSY/v21bV9gtJlVRJkSeTHyjgcc6DVvwi8PinTDsJbk4kZ4P2z29vaNHvjFvLoFxODMDJP275j9+OdD/gDc01o0pImIwSQePVA9z/l9Aa1tp5pBcQqnC+5/mb/APn+s8AMv8Kfh7+crGvu0tpzctAi1mnguDkJAwvJ9xBB0o7+mXFGnEW5tMBVBCwI/wAuMe+muq7wL6FYKoBLtnEMgy0gAZMk9gdAHiHxiybd/wAkSs+lt0VaCPU0UQwM8kXgGYkDggA3xZ4hs3FajRb+FTJps4BF7BiXWVPoF2PiBNnMQDVdBJFcKS0mnDcn1fFYB6pwc4b4jic6jdJ2od2eoSae2ALArNzklUXJPLZgnPt20ReHOmt+aZi10I7VSCAZLGJllW2T+uA0j0sLdBoXgrxpD/ldwxkG1HbmeBTYgkE+2ZEwQMAaApz31g/iFilcEBvgFshhAuJ9ICBmHchQF9z21e+E/wAQ6tMWPbUVZ+JlWMmBePSmBAQFzgDnQa/rkaidJ6qm5pLVpza3uCCPqDke/wAwQe+pmgWlpaWgWlpaWgWlpa5oO6WuE67oB3xP0Tc1sUK1NA0Bg6EkAT8JBxPzB9xoNT8EvzDtV3u5Y1XaStFVChe63Oskz3AH01qeu6AF6j4J22z2yrstjTrbgC2mzKjMCTmq7VIBjmfoAI1kXir8OuobZvPaiz8u1SmfMIPxMXjMj3iOc6+g69Q/mbQQpKD1RkCWJicE4x9/oQj8UNtW2lL83t97Wot6U8ouzio84KqZF0TIIjE+mNBiGzYVKlwwRmPp/roq8L+ANz1CqXAZKQx5zg2n3C92OewjGSO/rZ0k6pUov5aJujWWhuBTFqVKbhnWvaDAYeW4aMHB9tfQGzREphQAqKFUDgAQoCx29tBB8OeFqe0QAEu4EGoQATMEwBgcD5451Ybjd8he0zHPwt7ZGRrtXcybV+v7p9shtZ3408ZOlR9psyFqBJqVuWQngIqgkMVn1wQAy+8gJXjlKZNHa3BiX8yuk4FNQxVX/lDOyGGMGz5azvxfv/NexBNrYEJ6qrYgm54gdiYMMARadXPTtqNvSWsAr1ahPruJc3ZZ/MuqFmiMIVY2jBgjUHpfSm8x69Q/ASKVyq0uxF1WCApIzwpY5NoADaBnpuztorSmLSxcXYZzmozEAJCrz8SjFzAQjF/gLoN43FcEqZpKoMpAALNl1LD4ufi5kiSNU5qSAxaR6SzkyxWZDl7bYu7/AAhibRUcXDQvCe3CdOBBB8wuwMFZ5gwM5CzzJmZzoM08XbT/AM0yQBKyRDG6SRlASX45qsBz6c5qun08hoyoy9ykqBBxVzTpCARCXMPfE6t+q/xKrEKGCMQbV9IIGSVU+QhxHqduxMTpvabZi0qS5HGVZbQeC5tpUhmRarf5EDbwF1UrVFPNla4gWlReBcSPMY1HEYuIg4zkAaFrFOubp6G1StQBDjcU5qqtxJ9UtcxBq8RwqZ9o1pHgvxjT39EEQtUD105ExxdHsefuOxBIEQ13S0tAtLS0tAtc13S0HDruua7oFpa5pHQVXV1Sm67l2VEohjUYnFlrxjubm1h/jLrVTf7lqlQFEpghaZOKSyAQYxe1y3/NkpibsaN4l3LbtoUnykwoADB3wDUjuRMIByzAzzApQ267WolRwrLShgl2JHqyzCB8Z9Rks1S7HmLADHgvrZ2e5aslIuwUqEsZignLkLapJyoNwySAIjWy+F/EzbymVZbKisvoKGmbZWfQWYemc2swEiYONZv1rxmdzu3qimaQARFuJDEKahLExCn1/p9QA+JASdXfQ+gPXC+YPy9O4OhubzWEHNBZDDJwxAUSIDmXIaTvaopUuGLxAVBNQ8CF/pz257azSn4PqUqlbd722+o5cUxlRzaAbXICqAB6V+FczrRaG5hA7G0Z9Tsst6cQSFBkCew5OdNDpAqHzGRcksFYXNP6SSxYD3HPbEgQA7t+jioC9UC0xgiDET63ZiJB/TdUj+WeIfireikhRZVyAAZVCoz6rmua0EqACEklQqmY0S9RlSZ+IDuxPYnBkMR7/wCzXPOs96gKlavABFR4WmsQcjAIWGzBYklFIn1VbdA74Z6H+cr2Wtahmq5LSnyF3quYekM0vEn0AWk78Z7pKW1ttNqgYCBkAHAa9ggEwPVOO3fU/oXR02e3VLhIzUfChmjPyVR2AiAB89BvirdtUqUwCPW5YfqYIkCQaRqWku1syghWn30AylBmIZ7inqAes89vUFDW0gMD4VeJxmYtum7BXcNDtMxGYMZIqVQEXkCUXHvgabTaWkSRIDH0hUMY4NRqtU8YMLPtOr/Z9NYG4qQxEXEEH/8AZXY//FQMxGJ0AT+JThdtt1AWalaf1ViQqwR5jwWywlRgkCTqg6D4lbb11qoRcCc/EX7NJBFwBMuR8bAKsKBFx+LW8Jba01Mix6l17n0n0gszAG0CchcjAnQXtBcYgA4zAUnggA4CGIAnCgljmAA+lvC/iinvaVygq4+JD2Pcg8MsyLhiQdXWvnvoe8KFWR7PLlhVUFbVAAvKgyaYylOnHqLFmGc7N4Z8TLuQVOKiWhhIMm0E8YDDuO39QAvtLS0tAtLS1ydB3S0tLQLQ94m6ibTTQkAR5jLFwBBIUfMwTxwIwSCLDrHUxSUKD63kL/hEElz9BJjvH1ge2lCWaOYN08XX+sXG7lxdn9NUxBA0ELaUPIWKgARSxAAB9BIMG74csyDEQ0yLiRD60r7ylSpPFGnSYVA1EOzVWItV0qGmEprbULTJMwP9656l1kbWoQtM1WqU/SFIhArEEspb4fWvwgkwcERpzp272yLTppSd6qpZc9B0+EAksWTAJziROggeH/CaU4ajSVQQv8VwHeOcNdCjggIFg5idXG26hSS5FqGu4JugkoGnhmkie2T27Z03UrVKwKu2DItpiF7RmSWj/FEzwOdWnSOjrSXMGMiQIX3j20Hql081WWpWHw/DTzAPufUQ37fsIsiY14Dk8ce57/QapvGHVPJ2xgqGc2i5rQfvcp/oZicHjQDPizxCsuqAMxiOSApMXMDbz2jJ/wDcAOrXwh0IUk/MVFh2DWAgelWOTCi1S0CSBwMkmdU3hnw8NzVFapd5NI+m8W3VBbJEhfSDMwqzgGYwZ7mrcYMRPpEHI79pbH8o++gCvHni2pt6FJ6LW1q9Y0w9oqWU0BLWISwlvT9Qe3YV6b40Fe+nu6dEVxTdqVdVAR2UEqlWklSypIJgtFpJwOdEvjTw++42jFVvqbOqKhH/ALgCGlUXgw1iLUiMhh76zpN15dakwBmlVR7Z9Rn4gEqnGIgeT7fLQajsgEHpqCCuBKJAgf8Ap7dTx9fb21F6hvGWxFMVHNitwRIYkifMq4AbgA/LOoVHr7OsqXemOXip6TwVdSKa44OMDke9LU6zl91j0K1OgirBaoYueFhSLgRLMcCc5gKfxbuxud9Ub020QlFWta0FJLWK7XVqoLG1fkCRGRKo9PWqlrU5HcN8IEhnZ6vdZUNUqT6m9CgjOnPCHhnzKYeqQlEem8g1C5n1UxZHpgGVQkQPU/6dFnUugrSqkICyt5brVNRvWSBDgLTKXAqFUQYEBFlidAG1dkaLgBmZAZLBSal5IVanlRh2VopUyZUQzADV3st6aRVqVtqSAA5NxgMaaNw4XNSpWj4ojvJDtvDQAJkqyyShPoUtn1suVBYklbvMYmWbMaqesdBFAeZgrAuDKEVRJIYqDNPbBvV5YhmP2gNI6B1xdwkggkR7ZHZoHE/6Hvq11knSusvttzScXshJFRSPXa8Esyj9Zi4UxNqKJ1rNOoGAIIIIkEZBB4IPcaDulpa7oFprdblaaM7GFUSdO6GPEO98yp5Yi2kRdPd2BCLE5BFyz2Zh7HQQn3hdqj1AsyBBOAPUFHPpj+IjfPOZGp296hT2e3Z6r8KLmPIgRnMg4iJJJgSY1G6dRQDz2Nyj4WkQVgEVM8FgEkfzKDjOgTqfVV6l1A0C3/l6bXVDkXkYVCMMDAiBBADDlZIFPhigahbcVRFSt6lBPwpwoTAbggkgkerj3KKXSbkFxMZNtoH0wy+n7Kpzp3pnTBSEnHcweTH6oAuP1n66sWIAknHJOgiG2ms8AdyST7RkzpihuzUJ9hzxaBAIuPdiDMcDv76qN/u2quBDWAxA5HfvADHuThR9c2/TaCIkEAKomI9IA75ycyZIyZPz0E47kBZJAHue8CT9oBzrO9xvH6puvLQxSyQQGgUeGchrRcxAA9LfUQdEfXOpzTHYO1pzHoB9Q5GSwt+YVonUjwx03yNuXth6hkn0zaCbJPpBwbs92OgsWC01WmvoVQAACOOIAGe/aNQa+88lS6i+o/oprcIYzEkCfSvLMSxAn5DT1WIvdgtNAWJj0gZzOF4/wn66EPE3XGWlW3KgrbTC0lKm+9h/DUqCSGvh/h/RHbQVnibxojE7akxfymmqcF6tWZtCCSBcIHsBOFQXZzUQvuLWeTeC5MwXLXOQjTGRA9Pyt4iz2mzimzELbSHqVhcSTksy1LyhJPJprycnGnfDNJhSr7m2bVNsn0zyxaJtAlRNvAIGgh7vcHbbiKJVXCm4OilQP0+ioqAYgghRHz7ky9LbcCjX6hf5aqPK2y/FUafVUIECmhxk/KJ5LGx21DaqlarFbdVPUquClCkxGCQ0LUZRwAIHbBB1cbMPVqlmN9Qg3OxC2gE+o5mmizyJA4AkwQk7XbVdzUSFCyCqBSVSmk/CBTIhRb8V+e65EX3Wa20o01SpXqX0wVikEv8AUQxXCnyhI9wYOSdPUN/t9psX3MmoXkBoCvXaTYlOBJuPw9zznQRuOnHZov5qgksDaKjGoSxWGEq1NTVaTEOzSSYBOgMOlA1Ka1KSEp67Zan5ihSP9mhRURfc/EC2ROlU3KwwaADkhgciMsFqQ1Y//caEAGNUdCnuVcV1jbhFVKO3i6KWJDEiVPpBAIDuS4tyIkbre7l0Q19qtQ8XqELAxH6XKF7oIFnouJFxkaCh3228pnpkyjAtLGAaRaT5jmCEn4mi6qSABHBH0Txe22peSadWqKZhSEYkLAIVo+Eifh5UEA5Gq3cqawBpStZCSaZ9JaLS7Kak1GdYEVagCg5XPEJN5TYAqquIHbcQJF0BaLQggzDy5uub4oAbJrmu64dBF6nvfKplsTwJ4k9z8hyfpoRpi4inBESHPuWeXWQZm/1jvDk/LS8R9Svq3AXBJWkufUxYU2H0ZiEM/wCFuNQfEDtt6GCLmGXiOBOR3hBGe2TEHQDf4j+M2EbejcQIuqDJaCABA5JOOM3Ds8Ah/DLoJ2W3L1FipVILSICEC2M5JE2xbMg+86z3onRfzG/RXBguWcem4kMfSZxF5PAJkPAMgrujUhShVtARIwIjtFwAVB8gJP20EvbuTzz8h/Unsv8AWdOb9SUIEZ/v/nrm0ox2iOP+3b75156luAic5OFAEsW7ADue/wBs40FX5QRINpbBI4Qf42J59/8ALTtWvdSYrb6oucwARGPmwMBfoccaq95UWnTNStkIZsUXC84AwJqOZGTgRgDVJud9U3Su0gKvwr6SqkgiWcHn7pHE8yFjT2Y3FVaVxtFveSaSxJJCrN5wZvEueCJBfVyYGI+2Pvn7gffQx+H2z/gPXwWqtarRyqkgmYugvdE9gveSbvr+1DbWohZ1vHqKG1owWF8G2QCJPvyNAOb/AHX5+qtOnDbem+JNy1qguBumZppzkQxAg40NfixuvXt9jTggzVqcHJa1CykN6ZuMQfhjWjdP2y7agCYUAAAAABVwAsDA+wGsq6ZU/P8AU6+7YXIpK05RjhQVUiGiLTcZI+IYPYO77w+70KdBZBJVSILAAGWYAOxGSDAprnkQNXPXul+RsqdPAaq4EMXLCmuXJLNi4R8KqZcxzq76SwqVVT1m2GIBUIJugEUyFJwTEYj76CfHvWjutwyUWuYk7emFP6OarEqDzxEzAHp0A8lUbncVK7Gyjt8rYgAZpgDIBLMZInPfOiPpNF96BejU9qzAeTTMPXZRkAmBaMksYVQCRnIrdv0sUqlLaqw/gzUqkZBaSqsSDgxkZPA9JOCXdN3DNRFzlQysxALI1pJIhhawFsR8PA9XsDqPW/NqGKF6dNqiuZO22tOTTCUaQtNetby7ERPsdEtKvdQUGo1aWuBey4xIWLFVV9QMY7c50GflfMrLRS1KdO2pUAtABYSGYKwJZaKl7muzVEklQdH/AEbbXfxCIGLVmQIUKAIxAGCMiQDzoI/U+mkKh7Cbp4Ej1DJgL8rlX3u+HUTq3VRQ23mtLZaMkz8C4FgkfQBe+RnRLv8AaCpTZD3H79j/AF/6RoK8bbE/kFSSYqG6YAIByTJgCRMvf2kE6AO8TdW/LbqlXpJFPc0xUMACIKyZiDypMiySSAxAJkf+K7SsBUO4q0i2WWnufJBMmWZIYlz3ZoJ5IGq/xTQNTY7c5lKpVoDE81EAIX1ZOFBIYkYtHNJ/4RSIlmYHPwshBgkcmoq9oNgtBBAJg6D6R1ReKOqGlQhSb6npXMf7xmDbjv7kc8avAdZ94n6gWqMywfUtKn7XE4mDJDknI9lx30DXh4Cq7HgIQgkEMTzUfgAGzBHup1D8a7nzaqoBaFHdQcmQABMSoDuAQQQY76JdlsxQ2xXnsD78z/u3EMf+LuSSQ9nDF6k3BnMFf0tTwoB7m2mKgMZhhEZ0En8M+mqatfcSfQy0lAYxKx6TiWElQJMEKDmTB11BnYwDZx2DGAQWAGAgKyLznOBxMDwz08bfaUKZtBh6z5hQSZVZPAFygfJNSdnTvqkREGcgx+k3BeSe1z/00FvRcJSnEcgLOSfrliT376p9zUdpcXEtKlkz5Y/kT3eeWOBH21dVNoGIJJx/f7jE8wTxqB1neCigA5IhVAPyzAHAH29yOdAPdRZbPKdUaY/h4YAfFxBua4TMH9swReQEpn+I7BUIm0MTlsfCAsnBHHHMOVnJBPMtHY3cTxhojvdHMCNS/C9DzK71TEUQUX/fYAsRPssCABF7aAqRae224EinSpJ8RgBVA5J4+eq3aMdxUFRgbcFRjCRIBImS3JzwY+ZpR1M9Rr+g/wDlKDwIJHn11IIIMWmmh49Qucey6uesbsUUFKnBqMCTmGI4vgZ+KBOAM5EaDPvxV8bTTNOkZUyoYGQ2CHOO36Qc8n7Lw3sF2+0RWqZeHM2gAnJE1AboUgYUkQM6GetbQVup7eiSAFtuPaSTUIuJkmBEi4/4iIYl29oI5FMSTUJUgCwWdx7y1oWHk5mD3BDrD0Om1Nx5jCpuCVpy0WzjF5EWopNwIEntnVP4doeVSO4rXAlYS4ljZAJIC5KlpmPLXjPfUfq++/OdQWmjqadE2JapjBmoywDEkMoChiBnAMjvi7qAFL8rTgk8hYCKqHMi63PF7uWFpwNBF6RuyEq12BvquqLJgKOAOAFiTGQDb+rRZut0qUhxaqzbABtUAxEekOYSQo+LlhOh3a7Hy6lBBkUwajCCsEiF7rEkseEBxzqd1AoawVvhSC0BT6skKAFADRkEgEsy/wAuQIfC23az1tNbcMHYhiRaSWLTcwEsMGIKooPI1oWzRVW1RAXA49s8fP8AedC3QaLrQbcso86oBYh7EwFQMYME2jkiFGirb0rECzMACe5Pc/c5++g872vZTJ+XOhDxgrHbUQxjJZjbIWSADJwsXSDBOMZyCHrTkqFBM84Bx2Hsf6EffVf1yjLoubVW0EAfFPAINwMDhRPe5QDIZ/4w2gTYMnZKh5EW3OGaRcLSZBIaSZF1q41B6J08vQVmrBZ4uqpTJXsQGpMSOwPpGIAgAkg8aqPyFTjISBKWkeZ2kFLR9knu5Gq7w3WFKiVY5LTP8aTKrBJVGJP+/DRGAtug1jqm4spnJBbAI5GMkd5Ak/WNAe826VNzRUBS9K92YR8RaxFzn4vacKO2iPf7o1KrEH4ZVQOSPTcfuxA5GI+oHfCMVGqbgmQ7sAcTYgZQV+XxfIRj5hceJt4tPbhQbSYC4LENAIYj9Uelvsc6FVoGEoheWpU5UgFfhtIMZEm9WPu4MwItev8AUBVrhR8VOSQpIc1CGAVSAfUJJExm3nTfhtFrbxPSCtFDVkjJa9lXn4fUCbMWsGHBGgMnwKhAOLaaxbwomZPzYjvxjOvO3YUlYxDNnPy7tdB/r9onTlXcinSF5yYwASSxyQAM8n7apaW7d2l1VXj4iCBjECQWMeo/CscxzoLfpu99DOxk59h/w8kDMdzE/Maoup1xUuY3MJ7xaOMLIgxJyA37yZj7vIUSxOQp+ICYJtAZ+8zjnnUCpWJVu/YtJuAmCt12CYBgvz+nOghV92QjECR7ZOSQAp9UntgmP8Or3Z7QUNmabZJRg0cs7D1EQB3OMDAHGg3p2/8AzO7o06drJTJZmHBCdlmJAa0EqoH1g6vKm4FeqbrbKRhQc/xByzT6QR2wxwSAMaC+6HSppSVgAqUk9MG4BewESGEDEE6o97vTXLswKiYtJEgfpuX4Ex/7hJ5hRdm63dEna1llj6LwfUGuH6SQwbsMenmBHYSFdaNC+UhbiOwBAkgWekSOfLDERljM6AI6JdV6tuK3qPlls5ESbQSzWkiA0k2jOcGNXW86o3lbmsmHVRSSFm0E+WLYSRcahIIReF+OLdDfg+ifLq1G/U85uAugkGTOQcwAz8RbMm738t0on+esMCSZNXv2VjAMMXbj5Ah78I9PFPbvUk+o2mTItHAJYjlgTBbM/AdRKO2v3Ks6S7MCoMQKYEpaEHcZ/hLcJILLkal9GZlo0kBFoglZ/VN9kAFpKqGKgAWiSouLBrd9SjfPABJJdpCqGOFVguVEAYLF8NIKdwm7IBqlSqB3tW2FUWgiZkwb5mXzMm4nUjoKDdbnKHyqfpESCz8EkC0qPsoMHvw5s28vaLUBAJWVMlSzMSwAkyJLAwoA+Z1P8K0EpLUd4spFpHPwgAkovpDSD7k/XQG+3F9dVkfwRew73uCqzn2vOfl7asnqwDzg+xPt2GoHQ6ZSjfVxUqnzKg/lJGE/4VAX/h01vt3eYXjEDIYtmcH6Dlce40Hjaoajh2IIHq7n6CSTA+Qj5j3rOr72WZ2EACcxhe1w9jzDEDPwt2st64pURTX43BwFLY/UYwRj3IiedZ9416n5G1tp/FUaxIt7g3WsuJ7QgJ92mNAt91qnutpWZLoRlAJB+MlCrCFuDECJm+D6FA4gDbU5IYLKmCGaqGBgSCtBrVySYYs+fUxPDdDpy0KNPbkBmC+bVUOw9WIFqkALavJcH0ZZZg3ey6bTqLfUSmbvg9TABIAAULVpJbMxYsfMmdBd9crWbd2A9ZSAIPxNaqiBJOXU5njnnT3RdmtKgiKMoBTlhMlQbgOxE8mTkng41zr9MQlMqDfUEqQIhBeVJjv7D2kad3Umkw5djaCWglmAVYzIAa0+4knjBAdr0wRUZio8yoWJzEHCBhANMFApVxkN9gbbweAlCtXM3VqhGcuy0/QpgfEZnI5jQ74opvcq0zDVGFJJz6WADKvCkBSZRogi4cySP8mEp06Kj0U1ChV4wseq2ADdBJJOSPfQWJUs1xugwLSxAHysSCRP8/z4BGmVeWIVuQPg7RGLl7lR/Nm3gGQWYAp4F4BmAe+TmwBMRB5HqJ+WuVuo06eapSFXLG0x3iYsHyGe2CeQ9Va5PvCjJJFgEgmTPl5iZE9scgBfiHxSFQIh9BHpK3XP+ohDEosky6gSB6ZmdP8AWatettmZkPlz6KY9VR2Y+iQVLU0kAkWgwDJXQrX20Es7Bq5IypmnREkQSG+NOALgonuQZAt/CjYm7cbl1CwFpooUKEGXIHJ/l5+eiLpVO8K0m4nBBKnkn/aSST7qn/TVZ4b2p2/SPUPVVubkZ8whVknEkAe/PfRD0TbGYPZQI7mJiSfW2e5Kie3fQM+LeqeRtRTp2vX3JASmQZZQVmROAFwZIEkk4nQh4v3LJsPW4uqAIWVoU3NJAYR6RBEKLJiAxAIJfF+2U72iBc1S1AqtHlKJbJgD2JNzAcQrEgaovHe0uNBSSS1WbCWEwhUEqCHeZ724woAk6Cs8HdLH5dHABEPgM4yZP+8MCSiwTEuwGrLxpRKdP2dIYEF2ExCilJ+H2L9wRmSNW+22qrt7AAYRlgZ+G70enGD+inIGSzTnXnxNmvtqfYbViR+oy1MHtcTiSQMRyvOgA9hTsrBGTNsAkYgKADexBVOyKhMsSRHoAY2W4dnr1J/S57zyAow4MsFAxDH+VgZFjSSpTfcvbShVJZlQsbmxRXOLQsCBcJb4nLYg9N2YplQIDMCvblrcSWUAyTKyp9OUXnQE2+Yr5NMHFFLmTIMU1ChTm4erIBtBK8d9Fux6RG22yP6Rer1lJgk+qoFgYzUKk+4kGdD3QelebWuZTACswFohQC1OlAAt5LsAP1gcGNEe6oX1FYrLrNrnMSYkSfTn6do0F1vd0WgA4GcEi7GZOBg+1/HGm9qQgYuCY4W0/wCsCQ0ZAOvKUZUMZJjnvHpEAmAQD2+mq/cbkMXUAMFORLEiCZ7Kog+5AwckCNBzd1ryxyZjDEEARj0AhQBM+s8ngaC6e2WvWO7qXMlEW0F5JKmGcFQMFoCimo7ZmdXXVJcClcCH7hiAqAiYtFt0EIIDHPOPTVdYIWygAQgKkiAExEKFfLY+TEFSCuY0EOkWquPSS9VxKJwseqCVBT0oO1zL7pmLDrnVGo1BTomlaFE+thmTj+GpBgQJLMfc9g70Lpxes/mKbF9MlZIAkkMS1qKMYdZ5tp8nUffbncLVeyoiKTIVnqOYgR/sUZVxGCbu5AmNBoG+6bUfdU2sJVVY3SBDZA4aczPb4RmYjh6Q/okN6ZMSPi4BkzkzPIHpj56IdLQBnU+iVqlXbk0yQhcuwt/ka0+o4MtjmCe/Il7rpdTEU2PGZVj6YI+IhQcDIGPtoo0tADbna7yLae3a7i92plQRaJm74SAcBPbXmh4VqB/OqK9Wqg9BYrC5i2nTBingDOCZ5OZO9LQZp1Po2/rAqKJp0zkqGpgnvBtYg5gRmczzqh3f4ebt1IXbWgrAl0lciIUOQCIBxbgH3jW06WgG+o9Fq200prKpH6gp9IhY+sDGO+fd7pXTHSLkjOcriJ7Amf3PHGl1Xrz0fOaAVpFRbxdNMvN3bJHbsffEOn4xZxIphYuJ9UyFuEcd40DG+8NVanUfPiFEQysLiIVYN02gQW9ME3DvOoXizwvXreX5dJiBULPDKCZWCRc3qnAlj9gOben4zJ/9IcA/F79vh1O3PWHQ1GwVSslILxhlpG6feXP9B9dBUUPD9VaVlhkgCZQxLMBIBUG0G60QoMQHI014l8MVXr0HpJcqUmRoKCcqQCHMESJmGggGDqUvjFou8sQQgtnuwLTMfMCPl89WnRuuGuxBULA954j5fP8AbQZ74i8L9Qq0wlPbtllZiatKMCDI80Fie5YsYAAMekQukfh9vkr0Wq0FNNCLhfTIAHqCgXCVujHpHa39WtHp+ImJT0r6vK9/1zP+X765X8QP5NyhQ1iMZkiXS7AkRBPeeNB46Z0eolMKQAxJZjIPqYliMR7x34A06elVJBifuMREZHH2Grbp9cvSVjyR/fAGpGgp62wqBIUETj0kFh2kFjBMfb5dtVjeH6xJBCkYKksCQckzItWY/SncZxJK9LQCT9A3EkgrgQuZJ4mDcCO/Lc5AGBpkeE6ouaFlomCLz9XhSfbJaPnoz0tAM0OgVVCjGBAF2F+HgwLeP0KCY5GoVPw1uMwAomQPzFWlzk+igQvJOck9ydGelo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8" name="Immagine 7" descr="cardan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306" y="3500438"/>
            <a:ext cx="1952625" cy="2343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428596" y="571480"/>
            <a:ext cx="8229600" cy="1828800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>
          <a:xfrm>
            <a:off x="928662" y="714356"/>
            <a:ext cx="7572428" cy="5072098"/>
          </a:xfrm>
        </p:spPr>
        <p:txBody>
          <a:bodyPr>
            <a:noAutofit/>
          </a:bodyPr>
          <a:lstStyle/>
          <a:p>
            <a:pPr algn="just"/>
            <a:r>
              <a:rPr lang="it-IT" sz="4000" i="1" dirty="0" smtClean="0"/>
              <a:t>La metà del numero totale di facce rappresenta sempre un’uguaglianza di possibilità; pertanto ci sono eguali possibilità che un dato numero esca o non esca in tre lanci, dal momento che il circuito totale viene completato in sei; o, ancora, che uno dei tre numeri esca in un lancio</a:t>
            </a:r>
            <a:r>
              <a:rPr lang="it-IT" sz="4000" dirty="0" smtClean="0"/>
              <a:t>. </a:t>
            </a:r>
            <a:endParaRPr lang="it-IT" sz="4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8229600" cy="1828800"/>
          </a:xfrm>
        </p:spPr>
        <p:txBody>
          <a:bodyPr/>
          <a:lstStyle/>
          <a:p>
            <a:r>
              <a:rPr lang="it-IT" dirty="0" smtClean="0"/>
              <a:t>GALILEO GALILEI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/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1357290" y="2786058"/>
            <a:ext cx="6400800" cy="1752600"/>
          </a:xfrm>
        </p:spPr>
        <p:txBody>
          <a:bodyPr>
            <a:normAutofit/>
          </a:bodyPr>
          <a:lstStyle/>
          <a:p>
            <a:r>
              <a:rPr lang="it-IT" sz="4000" dirty="0" smtClean="0"/>
              <a:t>Sopra le scoperte dei dadi (1630)</a:t>
            </a:r>
            <a:endParaRPr lang="it-IT" sz="40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000628" y="4429132"/>
            <a:ext cx="30718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  </a:t>
            </a:r>
            <a:r>
              <a:rPr lang="it-IT" i="1" dirty="0" smtClean="0"/>
              <a:t>Quando si parte il gioco de la zara,</a:t>
            </a:r>
            <a:br>
              <a:rPr lang="it-IT" i="1" dirty="0" smtClean="0"/>
            </a:br>
            <a:r>
              <a:rPr lang="it-IT" i="1" dirty="0" smtClean="0"/>
              <a:t>      colui che perde si </a:t>
            </a:r>
            <a:r>
              <a:rPr lang="it-IT" i="1" dirty="0" err="1" smtClean="0"/>
              <a:t>riman</a:t>
            </a:r>
            <a:r>
              <a:rPr lang="it-IT" i="1" dirty="0" smtClean="0"/>
              <a:t> dolente,</a:t>
            </a:r>
            <a:br>
              <a:rPr lang="it-IT" i="1" dirty="0" smtClean="0"/>
            </a:br>
            <a:r>
              <a:rPr lang="it-IT" i="1" dirty="0" smtClean="0"/>
              <a:t>   </a:t>
            </a:r>
            <a:r>
              <a:rPr lang="it-IT" b="1" i="1" dirty="0" smtClean="0"/>
              <a:t>tre</a:t>
            </a:r>
            <a:r>
              <a:rPr lang="it-IT" i="1" dirty="0" smtClean="0"/>
              <a:t> </a:t>
            </a:r>
            <a:r>
              <a:rPr lang="it-IT" i="1" dirty="0" err="1" smtClean="0"/>
              <a:t>repetendo</a:t>
            </a:r>
            <a:r>
              <a:rPr lang="it-IT" i="1" dirty="0" smtClean="0"/>
              <a:t> le volte, e tristo impara.</a:t>
            </a:r>
            <a:endParaRPr lang="it-IT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FIRENZE 12 ottobre 2013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428596" y="889844"/>
            <a:ext cx="84296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i="1" dirty="0" smtClean="0"/>
              <a:t>Che il 9 e il 10 si formino (e quel che di questi si dice intendasi de’ </a:t>
            </a:r>
            <a:r>
              <a:rPr lang="it-IT" sz="2400" i="1" dirty="0" err="1" smtClean="0"/>
              <a:t>lor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sossopri</a:t>
            </a:r>
            <a:r>
              <a:rPr lang="it-IT" sz="2400" i="1" dirty="0" smtClean="0"/>
              <a:t> 12 e 11) si formino dico con pari diversità di numeri, è manifesto; </a:t>
            </a:r>
            <a:r>
              <a:rPr lang="it-IT" sz="2400" i="1" dirty="0" err="1" smtClean="0"/>
              <a:t>imperocché</a:t>
            </a:r>
            <a:r>
              <a:rPr lang="it-IT" sz="2400" i="1" dirty="0" smtClean="0"/>
              <a:t> il 9 si compone con 1.2.6., 1.3.5., 1.4.4., 2.2.5., 2.3.4., 3.3.3. che sono sei triplicità, ed il 10 con 1.3.6., 1.4.5., 2.2.6., 2.3.5., 2.4.4., 3.3.4. e non in altri modi, che pur son sei combinazioni. Ora io per servire a chi m’ha comandato, che io debba </a:t>
            </a:r>
            <a:r>
              <a:rPr lang="it-IT" sz="2400" i="1" dirty="0" err="1" smtClean="0"/>
              <a:t>produr</a:t>
            </a:r>
            <a:r>
              <a:rPr lang="it-IT" sz="2400" i="1" dirty="0" smtClean="0"/>
              <a:t> ciò, che sopra tal difficoltà mi sovviene, esporrò il mio pensiero, con </a:t>
            </a:r>
            <a:r>
              <a:rPr lang="it-IT" sz="2400" i="1" dirty="0" err="1" smtClean="0"/>
              <a:t>isperanza</a:t>
            </a:r>
            <a:r>
              <a:rPr lang="it-IT" sz="2400" i="1" dirty="0" smtClean="0"/>
              <a:t>, non solamente di scorre questo dubbio, ma di aprire la strada a poter puntualissimamente scorger le ragioni, per le quali tutte le particolarità del giuoco sono state con grande </a:t>
            </a:r>
            <a:r>
              <a:rPr lang="it-IT" sz="2400" i="1" dirty="0" err="1" smtClean="0"/>
              <a:t>avvedimento</a:t>
            </a:r>
            <a:r>
              <a:rPr lang="it-IT" sz="2400" i="1" dirty="0" smtClean="0"/>
              <a:t> e giudizio compartite ed aggiustate.</a:t>
            </a:r>
            <a:endParaRPr lang="it-IT" sz="24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tice">
  <a:themeElements>
    <a:clrScheme name="Ve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e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e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</TotalTime>
  <Words>1233</Words>
  <Application>Microsoft Macintosh PowerPoint</Application>
  <PresentationFormat>Presentazione su schermo (4:3)</PresentationFormat>
  <Paragraphs>101</Paragraphs>
  <Slides>27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9" baseType="lpstr">
      <vt:lpstr>Vertice</vt:lpstr>
      <vt:lpstr>Equazione</vt:lpstr>
      <vt:lpstr>CAVALIERI,  DADI E SCOMMESSE</vt:lpstr>
      <vt:lpstr>FRA LUCA PACIOLI</vt:lpstr>
      <vt:lpstr>REGOLE DE L’ALZIBRA  (XIV Sec)</vt:lpstr>
      <vt:lpstr>Problema delle parti o dei punti</vt:lpstr>
      <vt:lpstr>Presentazione di PowerPoint</vt:lpstr>
      <vt:lpstr>GIROLAMO CARDANO</vt:lpstr>
      <vt:lpstr>Presentazione di PowerPoint</vt:lpstr>
      <vt:lpstr>GALILEO GALILEI</vt:lpstr>
      <vt:lpstr>Presentazione di PowerPoint</vt:lpstr>
      <vt:lpstr>Cavalieri, dadi e …</vt:lpstr>
      <vt:lpstr>Corrispondenza pascal - fermat </vt:lpstr>
      <vt:lpstr>Presentazione di PowerPoint</vt:lpstr>
      <vt:lpstr>Presentazione di PowerPoint</vt:lpstr>
      <vt:lpstr>Cristiaan huygens</vt:lpstr>
      <vt:lpstr>Presentazione di PowerPoint</vt:lpstr>
      <vt:lpstr>ExpeCtatio GEOMETRICA</vt:lpstr>
      <vt:lpstr>Presentazione di PowerPoint</vt:lpstr>
      <vt:lpstr>Jakob bernoulli</vt:lpstr>
      <vt:lpstr>Presentazione di PowerPoint</vt:lpstr>
      <vt:lpstr>STRUTTURA DELL’OPERA</vt:lpstr>
      <vt:lpstr>Presentazione di PowerPoint</vt:lpstr>
      <vt:lpstr>Presentazione di PowerPoint</vt:lpstr>
      <vt:lpstr>Abraham de moivre</vt:lpstr>
      <vt:lpstr>PIERRE SIMONE DE LAPLACE</vt:lpstr>
      <vt:lpstr>Presentazione di PowerPoint</vt:lpstr>
      <vt:lpstr>L’AGO DI BUFFON</vt:lpstr>
      <vt:lpstr>MARIO LAZZARINI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CAVALIERI,  DADI E SCOMMESSE</dc:title>
  <dc:creator>User</dc:creator>
  <cp:lastModifiedBy>MEDIATECA</cp:lastModifiedBy>
  <cp:revision>92</cp:revision>
  <dcterms:created xsi:type="dcterms:W3CDTF">2013-08-09T09:26:00Z</dcterms:created>
  <dcterms:modified xsi:type="dcterms:W3CDTF">2013-10-12T15:32:26Z</dcterms:modified>
</cp:coreProperties>
</file>