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0"/>
  </p:notesMasterIdLst>
  <p:sldIdLst>
    <p:sldId id="256" r:id="rId2"/>
    <p:sldId id="319" r:id="rId3"/>
    <p:sldId id="318" r:id="rId4"/>
    <p:sldId id="320" r:id="rId5"/>
    <p:sldId id="317" r:id="rId6"/>
    <p:sldId id="261" r:id="rId7"/>
    <p:sldId id="262" r:id="rId8"/>
    <p:sldId id="279" r:id="rId9"/>
    <p:sldId id="284" r:id="rId10"/>
    <p:sldId id="264" r:id="rId11"/>
    <p:sldId id="285" r:id="rId12"/>
    <p:sldId id="286" r:id="rId13"/>
    <p:sldId id="287" r:id="rId14"/>
    <p:sldId id="294" r:id="rId15"/>
    <p:sldId id="292" r:id="rId16"/>
    <p:sldId id="295" r:id="rId17"/>
    <p:sldId id="321" r:id="rId18"/>
    <p:sldId id="291" r:id="rId19"/>
    <p:sldId id="305" r:id="rId20"/>
    <p:sldId id="306" r:id="rId21"/>
    <p:sldId id="307" r:id="rId22"/>
    <p:sldId id="308" r:id="rId23"/>
    <p:sldId id="309" r:id="rId24"/>
    <p:sldId id="310" r:id="rId25"/>
    <p:sldId id="311" r:id="rId26"/>
    <p:sldId id="312" r:id="rId27"/>
    <p:sldId id="296" r:id="rId28"/>
    <p:sldId id="314" r:id="rId29"/>
    <p:sldId id="315" r:id="rId30"/>
    <p:sldId id="316" r:id="rId31"/>
    <p:sldId id="313" r:id="rId32"/>
    <p:sldId id="304" r:id="rId33"/>
    <p:sldId id="293" r:id="rId34"/>
    <p:sldId id="300" r:id="rId35"/>
    <p:sldId id="301" r:id="rId36"/>
    <p:sldId id="302" r:id="rId37"/>
    <p:sldId id="303" r:id="rId38"/>
    <p:sldId id="297"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A023"/>
    <a:srgbClr val="FFFF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494" autoAdjust="0"/>
  </p:normalViewPr>
  <p:slideViewPr>
    <p:cSldViewPr>
      <p:cViewPr>
        <p:scale>
          <a:sx n="70" d="100"/>
          <a:sy n="70" d="100"/>
        </p:scale>
        <p:origin x="660" y="-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50AF0C-199E-418D-8FCC-3A21920ADA6E}" type="doc">
      <dgm:prSet loTypeId="urn:microsoft.com/office/officeart/2005/8/layout/StepDownProcess" loCatId="process" qsTypeId="urn:microsoft.com/office/officeart/2005/8/quickstyle/simple5" qsCatId="simple" csTypeId="urn:microsoft.com/office/officeart/2005/8/colors/colorful1" csCatId="colorful" phldr="1"/>
      <dgm:spPr/>
      <dgm:t>
        <a:bodyPr/>
        <a:lstStyle/>
        <a:p>
          <a:endParaRPr lang="it-IT"/>
        </a:p>
      </dgm:t>
    </dgm:pt>
    <dgm:pt modelId="{F41993B1-EB44-4E17-9B3F-2B127FC68EA7}">
      <dgm:prSet phldrT="[Testo]"/>
      <dgm:spPr/>
      <dgm:t>
        <a:bodyPr/>
        <a:lstStyle/>
        <a:p>
          <a:r>
            <a:rPr lang="it-IT" dirty="0"/>
            <a:t>Legge 107/2015</a:t>
          </a:r>
        </a:p>
      </dgm:t>
    </dgm:pt>
    <dgm:pt modelId="{72079145-CAEA-477B-B9BE-289C454CAACB}" type="parTrans" cxnId="{2A7891EB-C77D-4514-8BF9-7868D6BE398F}">
      <dgm:prSet/>
      <dgm:spPr/>
      <dgm:t>
        <a:bodyPr/>
        <a:lstStyle/>
        <a:p>
          <a:endParaRPr lang="it-IT"/>
        </a:p>
      </dgm:t>
    </dgm:pt>
    <dgm:pt modelId="{29EB7CAF-26D7-4A72-8488-AA4D89FDB36B}" type="sibTrans" cxnId="{2A7891EB-C77D-4514-8BF9-7868D6BE398F}">
      <dgm:prSet/>
      <dgm:spPr/>
      <dgm:t>
        <a:bodyPr/>
        <a:lstStyle/>
        <a:p>
          <a:endParaRPr lang="it-IT"/>
        </a:p>
      </dgm:t>
    </dgm:pt>
    <dgm:pt modelId="{670166E8-DB9D-4F3F-BD13-D892A6B387FB}">
      <dgm:prSet phldrT="[Testo]" custT="1"/>
      <dgm:spPr/>
      <dgm:t>
        <a:bodyPr/>
        <a:lstStyle/>
        <a:p>
          <a:r>
            <a:rPr lang="it-IT" sz="1600" dirty="0"/>
            <a:t>Delega il governo ad adeguare la normativa in materia di valutazione e certificazione delle competenze degli studenti, nonché degli esami di Stato</a:t>
          </a:r>
        </a:p>
      </dgm:t>
    </dgm:pt>
    <dgm:pt modelId="{7A336C98-CED2-4872-B5C3-1DC6867CCDB5}" type="parTrans" cxnId="{18D404B4-5D94-403B-AFE0-AD196B71156A}">
      <dgm:prSet/>
      <dgm:spPr/>
      <dgm:t>
        <a:bodyPr/>
        <a:lstStyle/>
        <a:p>
          <a:endParaRPr lang="it-IT"/>
        </a:p>
      </dgm:t>
    </dgm:pt>
    <dgm:pt modelId="{4931E184-08D1-481A-A467-0DAF02D67973}" type="sibTrans" cxnId="{18D404B4-5D94-403B-AFE0-AD196B71156A}">
      <dgm:prSet/>
      <dgm:spPr/>
      <dgm:t>
        <a:bodyPr/>
        <a:lstStyle/>
        <a:p>
          <a:endParaRPr lang="it-IT"/>
        </a:p>
      </dgm:t>
    </dgm:pt>
    <dgm:pt modelId="{A17B6582-FB50-4E89-B29A-F626C222F333}">
      <dgm:prSet phldrT="[Testo]"/>
      <dgm:spPr/>
      <dgm:t>
        <a:bodyPr/>
        <a:lstStyle/>
        <a:p>
          <a:r>
            <a:rPr lang="it-IT" dirty="0" err="1"/>
            <a:t>D.Lgs.</a:t>
          </a:r>
          <a:r>
            <a:rPr lang="it-IT" dirty="0"/>
            <a:t> 62/2017</a:t>
          </a:r>
        </a:p>
      </dgm:t>
    </dgm:pt>
    <dgm:pt modelId="{F2324D35-F90F-438A-A984-C2EC53D0279B}" type="parTrans" cxnId="{3BA970FC-900D-4A7B-801B-6432676F2CD7}">
      <dgm:prSet/>
      <dgm:spPr/>
      <dgm:t>
        <a:bodyPr/>
        <a:lstStyle/>
        <a:p>
          <a:endParaRPr lang="it-IT"/>
        </a:p>
      </dgm:t>
    </dgm:pt>
    <dgm:pt modelId="{BE0E1D2E-04D2-419C-BA4F-CEB23B85AE81}" type="sibTrans" cxnId="{3BA970FC-900D-4A7B-801B-6432676F2CD7}">
      <dgm:prSet/>
      <dgm:spPr/>
      <dgm:t>
        <a:bodyPr/>
        <a:lstStyle/>
        <a:p>
          <a:endParaRPr lang="it-IT"/>
        </a:p>
      </dgm:t>
    </dgm:pt>
    <dgm:pt modelId="{99501BE3-74AF-4BA6-B4CE-AA6AF69A31FB}">
      <dgm:prSet phldrT="[Testo]"/>
      <dgm:spPr/>
      <dgm:t>
        <a:bodyPr/>
        <a:lstStyle/>
        <a:p>
          <a:r>
            <a:rPr lang="it-IT" dirty="0"/>
            <a:t>Rivede i principi generali relativi a valutazione e certificazione delle competenze;</a:t>
          </a:r>
        </a:p>
      </dgm:t>
    </dgm:pt>
    <dgm:pt modelId="{317E492D-D255-40C5-8E7C-79BA2E1FF320}" type="parTrans" cxnId="{317EFDBC-F475-4A3C-A0CB-37D6D1F7A77F}">
      <dgm:prSet/>
      <dgm:spPr/>
      <dgm:t>
        <a:bodyPr/>
        <a:lstStyle/>
        <a:p>
          <a:endParaRPr lang="it-IT"/>
        </a:p>
      </dgm:t>
    </dgm:pt>
    <dgm:pt modelId="{48B67B21-99DF-4217-B657-E5421CA84D94}" type="sibTrans" cxnId="{317EFDBC-F475-4A3C-A0CB-37D6D1F7A77F}">
      <dgm:prSet/>
      <dgm:spPr/>
      <dgm:t>
        <a:bodyPr/>
        <a:lstStyle/>
        <a:p>
          <a:endParaRPr lang="it-IT"/>
        </a:p>
      </dgm:t>
    </dgm:pt>
    <dgm:pt modelId="{4993A6E1-D257-4AC6-8FB3-A52EB6DF972B}">
      <dgm:prSet phldrT="[Testo]"/>
      <dgm:spPr/>
      <dgm:t>
        <a:bodyPr/>
        <a:lstStyle/>
        <a:p>
          <a:r>
            <a:rPr lang="it-IT" dirty="0"/>
            <a:t>D.M. 741</a:t>
          </a:r>
        </a:p>
      </dgm:t>
    </dgm:pt>
    <dgm:pt modelId="{7B066B7E-A2EE-40AB-966B-DDC6CD4DDEAA}" type="parTrans" cxnId="{53E6289E-C467-4C81-A213-FEDA9D231461}">
      <dgm:prSet/>
      <dgm:spPr/>
      <dgm:t>
        <a:bodyPr/>
        <a:lstStyle/>
        <a:p>
          <a:endParaRPr lang="it-IT"/>
        </a:p>
      </dgm:t>
    </dgm:pt>
    <dgm:pt modelId="{120EFC04-7BD3-4984-81A5-514AEF6F4321}" type="sibTrans" cxnId="{53E6289E-C467-4C81-A213-FEDA9D231461}">
      <dgm:prSet/>
      <dgm:spPr/>
      <dgm:t>
        <a:bodyPr/>
        <a:lstStyle/>
        <a:p>
          <a:endParaRPr lang="it-IT"/>
        </a:p>
      </dgm:t>
    </dgm:pt>
    <dgm:pt modelId="{A2BB3CDC-C084-4F5C-AC9C-2BDBAECD0991}">
      <dgm:prSet phldrT="[Testo]" custT="1"/>
      <dgm:spPr/>
      <dgm:t>
        <a:bodyPr/>
        <a:lstStyle/>
        <a:p>
          <a:r>
            <a:rPr lang="it-IT" sz="1600" dirty="0"/>
            <a:t>Detta le norme di dettaglio in materia di Esame di Stato primo ciclo</a:t>
          </a:r>
        </a:p>
      </dgm:t>
    </dgm:pt>
    <dgm:pt modelId="{5D18BD0A-AD96-4593-95CE-39DAB2E3F411}" type="parTrans" cxnId="{C3529481-5737-45CE-8546-EE3B7B19FDE0}">
      <dgm:prSet/>
      <dgm:spPr/>
      <dgm:t>
        <a:bodyPr/>
        <a:lstStyle/>
        <a:p>
          <a:endParaRPr lang="it-IT"/>
        </a:p>
      </dgm:t>
    </dgm:pt>
    <dgm:pt modelId="{2DECA1BE-7DEE-49DD-8FAB-59561284A080}" type="sibTrans" cxnId="{C3529481-5737-45CE-8546-EE3B7B19FDE0}">
      <dgm:prSet/>
      <dgm:spPr/>
      <dgm:t>
        <a:bodyPr/>
        <a:lstStyle/>
        <a:p>
          <a:endParaRPr lang="it-IT"/>
        </a:p>
      </dgm:t>
    </dgm:pt>
    <dgm:pt modelId="{EC2917D7-27CA-43C4-B419-85E9CD89A287}">
      <dgm:prSet phldrT="[Testo]"/>
      <dgm:spPr/>
      <dgm:t>
        <a:bodyPr/>
        <a:lstStyle/>
        <a:p>
          <a:r>
            <a:rPr lang="it-IT" dirty="0"/>
            <a:t>Riforma gli esami di Stato (primo e secondo ciclo).</a:t>
          </a:r>
        </a:p>
      </dgm:t>
    </dgm:pt>
    <dgm:pt modelId="{94F0D88D-526E-4E97-A21F-1A227A8CAF55}" type="parTrans" cxnId="{2DD31DDD-8770-4793-802C-2C25E8BE06D7}">
      <dgm:prSet/>
      <dgm:spPr/>
      <dgm:t>
        <a:bodyPr/>
        <a:lstStyle/>
        <a:p>
          <a:endParaRPr lang="it-IT"/>
        </a:p>
      </dgm:t>
    </dgm:pt>
    <dgm:pt modelId="{1AC9162E-DBA9-4D79-B43F-94BDBD96C16F}" type="sibTrans" cxnId="{2DD31DDD-8770-4793-802C-2C25E8BE06D7}">
      <dgm:prSet/>
      <dgm:spPr/>
      <dgm:t>
        <a:bodyPr/>
        <a:lstStyle/>
        <a:p>
          <a:endParaRPr lang="it-IT"/>
        </a:p>
      </dgm:t>
    </dgm:pt>
    <dgm:pt modelId="{37831B12-7C72-4283-982F-0E4900349C17}" type="pres">
      <dgm:prSet presAssocID="{1350AF0C-199E-418D-8FCC-3A21920ADA6E}" presName="rootnode" presStyleCnt="0">
        <dgm:presLayoutVars>
          <dgm:chMax/>
          <dgm:chPref/>
          <dgm:dir/>
          <dgm:animLvl val="lvl"/>
        </dgm:presLayoutVars>
      </dgm:prSet>
      <dgm:spPr/>
    </dgm:pt>
    <dgm:pt modelId="{164AD396-1E0A-4CC8-A117-13C9440A257A}" type="pres">
      <dgm:prSet presAssocID="{F41993B1-EB44-4E17-9B3F-2B127FC68EA7}" presName="composite" presStyleCnt="0"/>
      <dgm:spPr/>
    </dgm:pt>
    <dgm:pt modelId="{970C3422-68A8-4462-9814-28949D8C1B82}" type="pres">
      <dgm:prSet presAssocID="{F41993B1-EB44-4E17-9B3F-2B127FC68EA7}" presName="bentUpArrow1" presStyleLbl="alignImgPlace1" presStyleIdx="0" presStyleCnt="2"/>
      <dgm:spPr/>
    </dgm:pt>
    <dgm:pt modelId="{0D0052DB-E537-4370-B919-C0D40C5EB42B}" type="pres">
      <dgm:prSet presAssocID="{F41993B1-EB44-4E17-9B3F-2B127FC68EA7}" presName="ParentText" presStyleLbl="node1" presStyleIdx="0" presStyleCnt="3">
        <dgm:presLayoutVars>
          <dgm:chMax val="1"/>
          <dgm:chPref val="1"/>
          <dgm:bulletEnabled val="1"/>
        </dgm:presLayoutVars>
      </dgm:prSet>
      <dgm:spPr/>
    </dgm:pt>
    <dgm:pt modelId="{90FCFE9C-5E6A-4D07-BB39-1A799F35D69E}" type="pres">
      <dgm:prSet presAssocID="{F41993B1-EB44-4E17-9B3F-2B127FC68EA7}" presName="ChildText" presStyleLbl="revTx" presStyleIdx="0" presStyleCnt="3" custScaleX="144464" custLinFactNeighborX="23929">
        <dgm:presLayoutVars>
          <dgm:chMax val="0"/>
          <dgm:chPref val="0"/>
          <dgm:bulletEnabled val="1"/>
        </dgm:presLayoutVars>
      </dgm:prSet>
      <dgm:spPr/>
    </dgm:pt>
    <dgm:pt modelId="{4731F5B5-C625-4FDB-8C03-D9EACB1417C7}" type="pres">
      <dgm:prSet presAssocID="{29EB7CAF-26D7-4A72-8488-AA4D89FDB36B}" presName="sibTrans" presStyleCnt="0"/>
      <dgm:spPr/>
    </dgm:pt>
    <dgm:pt modelId="{6BC93DB9-A3BC-4BF0-862C-53606F4F3491}" type="pres">
      <dgm:prSet presAssocID="{A17B6582-FB50-4E89-B29A-F626C222F333}" presName="composite" presStyleCnt="0"/>
      <dgm:spPr/>
    </dgm:pt>
    <dgm:pt modelId="{53853C32-3ED5-4802-B4EA-322C93EDEEEF}" type="pres">
      <dgm:prSet presAssocID="{A17B6582-FB50-4E89-B29A-F626C222F333}" presName="bentUpArrow1" presStyleLbl="alignImgPlace1" presStyleIdx="1" presStyleCnt="2"/>
      <dgm:spPr/>
    </dgm:pt>
    <dgm:pt modelId="{464404EE-3919-428B-9D90-77E5512CB4F1}" type="pres">
      <dgm:prSet presAssocID="{A17B6582-FB50-4E89-B29A-F626C222F333}" presName="ParentText" presStyleLbl="node1" presStyleIdx="1" presStyleCnt="3">
        <dgm:presLayoutVars>
          <dgm:chMax val="1"/>
          <dgm:chPref val="1"/>
          <dgm:bulletEnabled val="1"/>
        </dgm:presLayoutVars>
      </dgm:prSet>
      <dgm:spPr/>
    </dgm:pt>
    <dgm:pt modelId="{47C3C225-335A-4FF3-937D-21687A6AF6BC}" type="pres">
      <dgm:prSet presAssocID="{A17B6582-FB50-4E89-B29A-F626C222F333}" presName="ChildText" presStyleLbl="revTx" presStyleIdx="1" presStyleCnt="3" custScaleX="164274" custLinFactNeighborX="33807">
        <dgm:presLayoutVars>
          <dgm:chMax val="0"/>
          <dgm:chPref val="0"/>
          <dgm:bulletEnabled val="1"/>
        </dgm:presLayoutVars>
      </dgm:prSet>
      <dgm:spPr/>
    </dgm:pt>
    <dgm:pt modelId="{85904AA8-5CF7-455C-9585-7E9A9FD3A57E}" type="pres">
      <dgm:prSet presAssocID="{BE0E1D2E-04D2-419C-BA4F-CEB23B85AE81}" presName="sibTrans" presStyleCnt="0"/>
      <dgm:spPr/>
    </dgm:pt>
    <dgm:pt modelId="{14C7E39D-16B3-4E07-A9E0-45A12B0ECEDE}" type="pres">
      <dgm:prSet presAssocID="{4993A6E1-D257-4AC6-8FB3-A52EB6DF972B}" presName="composite" presStyleCnt="0"/>
      <dgm:spPr/>
    </dgm:pt>
    <dgm:pt modelId="{690B850A-5D4D-4AA1-8E2F-96DDA2152E57}" type="pres">
      <dgm:prSet presAssocID="{4993A6E1-D257-4AC6-8FB3-A52EB6DF972B}" presName="ParentText" presStyleLbl="node1" presStyleIdx="2" presStyleCnt="3">
        <dgm:presLayoutVars>
          <dgm:chMax val="1"/>
          <dgm:chPref val="1"/>
          <dgm:bulletEnabled val="1"/>
        </dgm:presLayoutVars>
      </dgm:prSet>
      <dgm:spPr/>
    </dgm:pt>
    <dgm:pt modelId="{DB76110A-B874-46B1-AA0F-BF9D17214FFB}" type="pres">
      <dgm:prSet presAssocID="{4993A6E1-D257-4AC6-8FB3-A52EB6DF972B}" presName="FinalChildText" presStyleLbl="revTx" presStyleIdx="2" presStyleCnt="3">
        <dgm:presLayoutVars>
          <dgm:chMax val="0"/>
          <dgm:chPref val="0"/>
          <dgm:bulletEnabled val="1"/>
        </dgm:presLayoutVars>
      </dgm:prSet>
      <dgm:spPr/>
    </dgm:pt>
  </dgm:ptLst>
  <dgm:cxnLst>
    <dgm:cxn modelId="{8BFF8906-182D-44BC-993D-235EB9951B44}" type="presOf" srcId="{670166E8-DB9D-4F3F-BD13-D892A6B387FB}" destId="{90FCFE9C-5E6A-4D07-BB39-1A799F35D69E}" srcOrd="0" destOrd="0" presId="urn:microsoft.com/office/officeart/2005/8/layout/StepDownProcess"/>
    <dgm:cxn modelId="{D43D6A2A-E4C2-49C2-AD50-30BBE3AE69C7}" type="presOf" srcId="{EC2917D7-27CA-43C4-B419-85E9CD89A287}" destId="{47C3C225-335A-4FF3-937D-21687A6AF6BC}" srcOrd="0" destOrd="1" presId="urn:microsoft.com/office/officeart/2005/8/layout/StepDownProcess"/>
    <dgm:cxn modelId="{81C64A31-9494-41F9-86EC-76E2EE2354BF}" type="presOf" srcId="{F41993B1-EB44-4E17-9B3F-2B127FC68EA7}" destId="{0D0052DB-E537-4370-B919-C0D40C5EB42B}" srcOrd="0" destOrd="0" presId="urn:microsoft.com/office/officeart/2005/8/layout/StepDownProcess"/>
    <dgm:cxn modelId="{8ABA645B-647B-4180-BFF2-FFCC107945CF}" type="presOf" srcId="{99501BE3-74AF-4BA6-B4CE-AA6AF69A31FB}" destId="{47C3C225-335A-4FF3-937D-21687A6AF6BC}" srcOrd="0" destOrd="0" presId="urn:microsoft.com/office/officeart/2005/8/layout/StepDownProcess"/>
    <dgm:cxn modelId="{3CADC57C-AD70-4E90-8F69-E1100382B8A7}" type="presOf" srcId="{4993A6E1-D257-4AC6-8FB3-A52EB6DF972B}" destId="{690B850A-5D4D-4AA1-8E2F-96DDA2152E57}" srcOrd="0" destOrd="0" presId="urn:microsoft.com/office/officeart/2005/8/layout/StepDownProcess"/>
    <dgm:cxn modelId="{C3529481-5737-45CE-8546-EE3B7B19FDE0}" srcId="{4993A6E1-D257-4AC6-8FB3-A52EB6DF972B}" destId="{A2BB3CDC-C084-4F5C-AC9C-2BDBAECD0991}" srcOrd="0" destOrd="0" parTransId="{5D18BD0A-AD96-4593-95CE-39DAB2E3F411}" sibTransId="{2DECA1BE-7DEE-49DD-8FAB-59561284A080}"/>
    <dgm:cxn modelId="{53E6289E-C467-4C81-A213-FEDA9D231461}" srcId="{1350AF0C-199E-418D-8FCC-3A21920ADA6E}" destId="{4993A6E1-D257-4AC6-8FB3-A52EB6DF972B}" srcOrd="2" destOrd="0" parTransId="{7B066B7E-A2EE-40AB-966B-DDC6CD4DDEAA}" sibTransId="{120EFC04-7BD3-4984-81A5-514AEF6F4321}"/>
    <dgm:cxn modelId="{18D404B4-5D94-403B-AFE0-AD196B71156A}" srcId="{F41993B1-EB44-4E17-9B3F-2B127FC68EA7}" destId="{670166E8-DB9D-4F3F-BD13-D892A6B387FB}" srcOrd="0" destOrd="0" parTransId="{7A336C98-CED2-4872-B5C3-1DC6867CCDB5}" sibTransId="{4931E184-08D1-481A-A467-0DAF02D67973}"/>
    <dgm:cxn modelId="{317EFDBC-F475-4A3C-A0CB-37D6D1F7A77F}" srcId="{A17B6582-FB50-4E89-B29A-F626C222F333}" destId="{99501BE3-74AF-4BA6-B4CE-AA6AF69A31FB}" srcOrd="0" destOrd="0" parTransId="{317E492D-D255-40C5-8E7C-79BA2E1FF320}" sibTransId="{48B67B21-99DF-4217-B657-E5421CA84D94}"/>
    <dgm:cxn modelId="{2DD31DDD-8770-4793-802C-2C25E8BE06D7}" srcId="{A17B6582-FB50-4E89-B29A-F626C222F333}" destId="{EC2917D7-27CA-43C4-B419-85E9CD89A287}" srcOrd="1" destOrd="0" parTransId="{94F0D88D-526E-4E97-A21F-1A227A8CAF55}" sibTransId="{1AC9162E-DBA9-4D79-B43F-94BDBD96C16F}"/>
    <dgm:cxn modelId="{6F59B2E7-9A46-476A-9F5F-7DCF69C6D68C}" type="presOf" srcId="{A2BB3CDC-C084-4F5C-AC9C-2BDBAECD0991}" destId="{DB76110A-B874-46B1-AA0F-BF9D17214FFB}" srcOrd="0" destOrd="0" presId="urn:microsoft.com/office/officeart/2005/8/layout/StepDownProcess"/>
    <dgm:cxn modelId="{2A7891EB-C77D-4514-8BF9-7868D6BE398F}" srcId="{1350AF0C-199E-418D-8FCC-3A21920ADA6E}" destId="{F41993B1-EB44-4E17-9B3F-2B127FC68EA7}" srcOrd="0" destOrd="0" parTransId="{72079145-CAEA-477B-B9BE-289C454CAACB}" sibTransId="{29EB7CAF-26D7-4A72-8488-AA4D89FDB36B}"/>
    <dgm:cxn modelId="{3104B5F7-7C0D-4FD2-AEAE-7BA498008C66}" type="presOf" srcId="{1350AF0C-199E-418D-8FCC-3A21920ADA6E}" destId="{37831B12-7C72-4283-982F-0E4900349C17}" srcOrd="0" destOrd="0" presId="urn:microsoft.com/office/officeart/2005/8/layout/StepDownProcess"/>
    <dgm:cxn modelId="{E3172EFB-3568-44CF-AF90-AE6FF17F908A}" type="presOf" srcId="{A17B6582-FB50-4E89-B29A-F626C222F333}" destId="{464404EE-3919-428B-9D90-77E5512CB4F1}" srcOrd="0" destOrd="0" presId="urn:microsoft.com/office/officeart/2005/8/layout/StepDownProcess"/>
    <dgm:cxn modelId="{3BA970FC-900D-4A7B-801B-6432676F2CD7}" srcId="{1350AF0C-199E-418D-8FCC-3A21920ADA6E}" destId="{A17B6582-FB50-4E89-B29A-F626C222F333}" srcOrd="1" destOrd="0" parTransId="{F2324D35-F90F-438A-A984-C2EC53D0279B}" sibTransId="{BE0E1D2E-04D2-419C-BA4F-CEB23B85AE81}"/>
    <dgm:cxn modelId="{557C901F-26A6-4373-9C78-F5463183EB3F}" type="presParOf" srcId="{37831B12-7C72-4283-982F-0E4900349C17}" destId="{164AD396-1E0A-4CC8-A117-13C9440A257A}" srcOrd="0" destOrd="0" presId="urn:microsoft.com/office/officeart/2005/8/layout/StepDownProcess"/>
    <dgm:cxn modelId="{0A2DCE71-505F-4D70-AC54-2AA8E2A73B99}" type="presParOf" srcId="{164AD396-1E0A-4CC8-A117-13C9440A257A}" destId="{970C3422-68A8-4462-9814-28949D8C1B82}" srcOrd="0" destOrd="0" presId="urn:microsoft.com/office/officeart/2005/8/layout/StepDownProcess"/>
    <dgm:cxn modelId="{C13724E1-AD24-418A-BC3D-4AD3CD0ABA6D}" type="presParOf" srcId="{164AD396-1E0A-4CC8-A117-13C9440A257A}" destId="{0D0052DB-E537-4370-B919-C0D40C5EB42B}" srcOrd="1" destOrd="0" presId="urn:microsoft.com/office/officeart/2005/8/layout/StepDownProcess"/>
    <dgm:cxn modelId="{F532B253-FE72-4CB1-8BC4-46BE9141EB0A}" type="presParOf" srcId="{164AD396-1E0A-4CC8-A117-13C9440A257A}" destId="{90FCFE9C-5E6A-4D07-BB39-1A799F35D69E}" srcOrd="2" destOrd="0" presId="urn:microsoft.com/office/officeart/2005/8/layout/StepDownProcess"/>
    <dgm:cxn modelId="{F6A23C62-1722-4A94-8ECE-515963AA2EBC}" type="presParOf" srcId="{37831B12-7C72-4283-982F-0E4900349C17}" destId="{4731F5B5-C625-4FDB-8C03-D9EACB1417C7}" srcOrd="1" destOrd="0" presId="urn:microsoft.com/office/officeart/2005/8/layout/StepDownProcess"/>
    <dgm:cxn modelId="{A768B1F1-95C0-4822-800F-BAD4F3DCF86F}" type="presParOf" srcId="{37831B12-7C72-4283-982F-0E4900349C17}" destId="{6BC93DB9-A3BC-4BF0-862C-53606F4F3491}" srcOrd="2" destOrd="0" presId="urn:microsoft.com/office/officeart/2005/8/layout/StepDownProcess"/>
    <dgm:cxn modelId="{39A30C42-E0F3-4BC0-B226-39B2C2C9A681}" type="presParOf" srcId="{6BC93DB9-A3BC-4BF0-862C-53606F4F3491}" destId="{53853C32-3ED5-4802-B4EA-322C93EDEEEF}" srcOrd="0" destOrd="0" presId="urn:microsoft.com/office/officeart/2005/8/layout/StepDownProcess"/>
    <dgm:cxn modelId="{2040DE77-FADB-400E-9463-7168D13D320F}" type="presParOf" srcId="{6BC93DB9-A3BC-4BF0-862C-53606F4F3491}" destId="{464404EE-3919-428B-9D90-77E5512CB4F1}" srcOrd="1" destOrd="0" presId="urn:microsoft.com/office/officeart/2005/8/layout/StepDownProcess"/>
    <dgm:cxn modelId="{7D95DC8D-85B2-4041-8003-6D0FADFC6AAF}" type="presParOf" srcId="{6BC93DB9-A3BC-4BF0-862C-53606F4F3491}" destId="{47C3C225-335A-4FF3-937D-21687A6AF6BC}" srcOrd="2" destOrd="0" presId="urn:microsoft.com/office/officeart/2005/8/layout/StepDownProcess"/>
    <dgm:cxn modelId="{27B2DC4F-5E2C-420A-A344-1523CC50513F}" type="presParOf" srcId="{37831B12-7C72-4283-982F-0E4900349C17}" destId="{85904AA8-5CF7-455C-9585-7E9A9FD3A57E}" srcOrd="3" destOrd="0" presId="urn:microsoft.com/office/officeart/2005/8/layout/StepDownProcess"/>
    <dgm:cxn modelId="{349E8D9A-0928-4789-BF46-5077AD6F12E7}" type="presParOf" srcId="{37831B12-7C72-4283-982F-0E4900349C17}" destId="{14C7E39D-16B3-4E07-A9E0-45A12B0ECEDE}" srcOrd="4" destOrd="0" presId="urn:microsoft.com/office/officeart/2005/8/layout/StepDownProcess"/>
    <dgm:cxn modelId="{90D94E96-2FC4-4850-BD1B-CF6EEDE9A2D8}" type="presParOf" srcId="{14C7E39D-16B3-4E07-A9E0-45A12B0ECEDE}" destId="{690B850A-5D4D-4AA1-8E2F-96DDA2152E57}" srcOrd="0" destOrd="0" presId="urn:microsoft.com/office/officeart/2005/8/layout/StepDownProcess"/>
    <dgm:cxn modelId="{7A792A00-C766-462E-A7CE-3944AA3B31A1}" type="presParOf" srcId="{14C7E39D-16B3-4E07-A9E0-45A12B0ECEDE}" destId="{DB76110A-B874-46B1-AA0F-BF9D17214FFB}"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0C3422-68A8-4462-9814-28949D8C1B82}">
      <dsp:nvSpPr>
        <dsp:cNvPr id="0" name=""/>
        <dsp:cNvSpPr/>
      </dsp:nvSpPr>
      <dsp:spPr>
        <a:xfrm rot="5400000">
          <a:off x="409108" y="2211835"/>
          <a:ext cx="1513314" cy="1722854"/>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0D0052DB-E537-4370-B919-C0D40C5EB42B}">
      <dsp:nvSpPr>
        <dsp:cNvPr id="0" name=""/>
        <dsp:cNvSpPr/>
      </dsp:nvSpPr>
      <dsp:spPr>
        <a:xfrm>
          <a:off x="8172" y="534296"/>
          <a:ext cx="2547530" cy="1783188"/>
        </a:xfrm>
        <a:prstGeom prst="roundRect">
          <a:avLst>
            <a:gd name="adj" fmla="val 1667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it-IT" sz="4500" kern="1200" dirty="0"/>
            <a:t>Legge 107/2015</a:t>
          </a:r>
        </a:p>
      </dsp:txBody>
      <dsp:txXfrm>
        <a:off x="95236" y="621360"/>
        <a:ext cx="2373402" cy="1609060"/>
      </dsp:txXfrm>
    </dsp:sp>
    <dsp:sp modelId="{90FCFE9C-5E6A-4D07-BB39-1A799F35D69E}">
      <dsp:nvSpPr>
        <dsp:cNvPr id="0" name=""/>
        <dsp:cNvSpPr/>
      </dsp:nvSpPr>
      <dsp:spPr>
        <a:xfrm>
          <a:off x="2587144" y="704364"/>
          <a:ext cx="2676673" cy="14412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it-IT" sz="1600" kern="1200" dirty="0"/>
            <a:t>Delega il governo ad adeguare la normativa in materia di valutazione e certificazione delle competenze degli studenti, nonché degli esami di Stato</a:t>
          </a:r>
        </a:p>
      </dsp:txBody>
      <dsp:txXfrm>
        <a:off x="2587144" y="704364"/>
        <a:ext cx="2676673" cy="1441251"/>
      </dsp:txXfrm>
    </dsp:sp>
    <dsp:sp modelId="{53853C32-3ED5-4802-B4EA-322C93EDEEEF}">
      <dsp:nvSpPr>
        <dsp:cNvPr id="0" name=""/>
        <dsp:cNvSpPr/>
      </dsp:nvSpPr>
      <dsp:spPr>
        <a:xfrm rot="5400000">
          <a:off x="2719003" y="4214944"/>
          <a:ext cx="1513314" cy="1722854"/>
        </a:xfrm>
        <a:prstGeom prst="bentUpArrow">
          <a:avLst>
            <a:gd name="adj1" fmla="val 32840"/>
            <a:gd name="adj2" fmla="val 25000"/>
            <a:gd name="adj3" fmla="val 35780"/>
          </a:avLst>
        </a:prstGeom>
        <a:solidFill>
          <a:schemeClr val="accent1">
            <a:tint val="50000"/>
            <a:hueOff val="-1307226"/>
            <a:satOff val="-71269"/>
            <a:lumOff val="5808"/>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464404EE-3919-428B-9D90-77E5512CB4F1}">
      <dsp:nvSpPr>
        <dsp:cNvPr id="0" name=""/>
        <dsp:cNvSpPr/>
      </dsp:nvSpPr>
      <dsp:spPr>
        <a:xfrm>
          <a:off x="2318067" y="2537405"/>
          <a:ext cx="2547530" cy="1783188"/>
        </a:xfrm>
        <a:prstGeom prst="roundRect">
          <a:avLst>
            <a:gd name="adj" fmla="val 1667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it-IT" sz="4500" kern="1200" dirty="0" err="1"/>
            <a:t>D.Lgs.</a:t>
          </a:r>
          <a:r>
            <a:rPr lang="it-IT" sz="4500" kern="1200" dirty="0"/>
            <a:t> 62/2017</a:t>
          </a:r>
        </a:p>
      </dsp:txBody>
      <dsp:txXfrm>
        <a:off x="2405131" y="2624469"/>
        <a:ext cx="2373402" cy="1609060"/>
      </dsp:txXfrm>
    </dsp:sp>
    <dsp:sp modelId="{47C3C225-335A-4FF3-937D-21687A6AF6BC}">
      <dsp:nvSpPr>
        <dsp:cNvPr id="0" name=""/>
        <dsp:cNvSpPr/>
      </dsp:nvSpPr>
      <dsp:spPr>
        <a:xfrm>
          <a:off x="4896540" y="2707473"/>
          <a:ext cx="3043719" cy="14412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ctr" anchorCtr="0">
          <a:noAutofit/>
        </a:bodyPr>
        <a:lstStyle/>
        <a:p>
          <a:pPr marL="171450" lvl="1" indent="-171450" algn="l" defTabSz="711200">
            <a:lnSpc>
              <a:spcPct val="90000"/>
            </a:lnSpc>
            <a:spcBef>
              <a:spcPct val="0"/>
            </a:spcBef>
            <a:spcAft>
              <a:spcPct val="15000"/>
            </a:spcAft>
            <a:buChar char="•"/>
          </a:pPr>
          <a:r>
            <a:rPr lang="it-IT" sz="1600" kern="1200" dirty="0"/>
            <a:t>Rivede i principi generali relativi a valutazione e certificazione delle competenze;</a:t>
          </a:r>
        </a:p>
        <a:p>
          <a:pPr marL="171450" lvl="1" indent="-171450" algn="l" defTabSz="711200">
            <a:lnSpc>
              <a:spcPct val="90000"/>
            </a:lnSpc>
            <a:spcBef>
              <a:spcPct val="0"/>
            </a:spcBef>
            <a:spcAft>
              <a:spcPct val="15000"/>
            </a:spcAft>
            <a:buChar char="•"/>
          </a:pPr>
          <a:r>
            <a:rPr lang="it-IT" sz="1600" kern="1200" dirty="0"/>
            <a:t>Riforma gli esami di Stato (primo e secondo ciclo).</a:t>
          </a:r>
        </a:p>
      </dsp:txBody>
      <dsp:txXfrm>
        <a:off x="4896540" y="2707473"/>
        <a:ext cx="3043719" cy="1441251"/>
      </dsp:txXfrm>
    </dsp:sp>
    <dsp:sp modelId="{690B850A-5D4D-4AA1-8E2F-96DDA2152E57}">
      <dsp:nvSpPr>
        <dsp:cNvPr id="0" name=""/>
        <dsp:cNvSpPr/>
      </dsp:nvSpPr>
      <dsp:spPr>
        <a:xfrm>
          <a:off x="4627963" y="4540514"/>
          <a:ext cx="2547530" cy="1783188"/>
        </a:xfrm>
        <a:prstGeom prst="roundRect">
          <a:avLst>
            <a:gd name="adj" fmla="val 1667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it-IT" sz="4500" kern="1200" dirty="0"/>
            <a:t>D.M. 741</a:t>
          </a:r>
        </a:p>
      </dsp:txBody>
      <dsp:txXfrm>
        <a:off x="4715027" y="4627578"/>
        <a:ext cx="2373402" cy="1609060"/>
      </dsp:txXfrm>
    </dsp:sp>
    <dsp:sp modelId="{DB76110A-B874-46B1-AA0F-BF9D17214FFB}">
      <dsp:nvSpPr>
        <dsp:cNvPr id="0" name=""/>
        <dsp:cNvSpPr/>
      </dsp:nvSpPr>
      <dsp:spPr>
        <a:xfrm>
          <a:off x="7175493" y="4710582"/>
          <a:ext cx="1852830" cy="14412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it-IT" sz="1600" kern="1200" dirty="0"/>
            <a:t>Detta le norme di dettaglio in materia di Esame di Stato primo ciclo</a:t>
          </a:r>
        </a:p>
      </dsp:txBody>
      <dsp:txXfrm>
        <a:off x="7175493" y="4710582"/>
        <a:ext cx="1852830" cy="1441251"/>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BFACBF-7F62-4FC2-A369-AA260C221BB4}" type="datetimeFigureOut">
              <a:rPr lang="it-IT" smtClean="0"/>
              <a:t>04/10/2019</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4A29C7-1C0B-4657-81F2-23D3E7DF303A}" type="slidenum">
              <a:rPr lang="it-IT" smtClean="0"/>
              <a:t>‹N›</a:t>
            </a:fld>
            <a:endParaRPr lang="it-IT"/>
          </a:p>
        </p:txBody>
      </p:sp>
    </p:spTree>
    <p:extLst>
      <p:ext uri="{BB962C8B-B14F-4D97-AF65-F5344CB8AC3E}">
        <p14:creationId xmlns:p14="http://schemas.microsoft.com/office/powerpoint/2010/main" val="4188805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B7C3F878-F5E8-489B-AC8A-64F2A7E22C28}" type="datetimeFigureOut">
              <a:rPr lang="en-US" smtClean="0"/>
              <a:pPr/>
              <a:t>10/4/2019</a:t>
            </a:fld>
            <a:endParaRPr lang="en-US"/>
          </a:p>
        </p:txBody>
      </p:sp>
      <p:sp>
        <p:nvSpPr>
          <p:cNvPr id="5" name="Segnaposto piè di pagina 4"/>
          <p:cNvSpPr>
            <a:spLocks noGrp="1"/>
          </p:cNvSpPr>
          <p:nvPr>
            <p:ph type="ftr" sz="quarter" idx="11"/>
          </p:nvPr>
        </p:nvSpPr>
        <p:spPr/>
        <p:txBody>
          <a:bodyPr/>
          <a:lstStyle/>
          <a:p>
            <a:endParaRPr lang="en-US" dirty="0"/>
          </a:p>
        </p:txBody>
      </p:sp>
      <p:sp>
        <p:nvSpPr>
          <p:cNvPr id="6" name="Segnaposto numero diapositiva 5"/>
          <p:cNvSpPr>
            <a:spLocks noGrp="1"/>
          </p:cNvSpPr>
          <p:nvPr>
            <p:ph type="sldNum" sz="quarter" idx="12"/>
          </p:nvPr>
        </p:nvSpPr>
        <p:spPr/>
        <p:txBody>
          <a:bodyPr/>
          <a:lstStyle/>
          <a:p>
            <a:fld id="{651FC063-5EA9-49AF-AFAF-D68C9E82B23B}" type="slidenum">
              <a:rPr lang="en-US" smtClean="0"/>
              <a:pPr/>
              <a:t>‹N›</a:t>
            </a:fld>
            <a:endParaRPr lang="en-US"/>
          </a:p>
        </p:txBody>
      </p:sp>
    </p:spTree>
    <p:extLst>
      <p:ext uri="{BB962C8B-B14F-4D97-AF65-F5344CB8AC3E}">
        <p14:creationId xmlns:p14="http://schemas.microsoft.com/office/powerpoint/2010/main" val="38746795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B7C3F878-F5E8-489B-AC8A-64F2A7E22C28}" type="datetimeFigureOut">
              <a:rPr lang="en-US" smtClean="0"/>
              <a:pPr/>
              <a:t>10/4/2019</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651FC063-5EA9-49AF-AFAF-D68C9E82B23B}" type="slidenum">
              <a:rPr lang="en-US" smtClean="0"/>
              <a:pPr/>
              <a:t>‹N›</a:t>
            </a:fld>
            <a:endParaRPr lang="en-US"/>
          </a:p>
        </p:txBody>
      </p:sp>
    </p:spTree>
    <p:extLst>
      <p:ext uri="{BB962C8B-B14F-4D97-AF65-F5344CB8AC3E}">
        <p14:creationId xmlns:p14="http://schemas.microsoft.com/office/powerpoint/2010/main" val="28679014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B7C3F878-F5E8-489B-AC8A-64F2A7E22C28}" type="datetimeFigureOut">
              <a:rPr lang="en-US" smtClean="0"/>
              <a:pPr/>
              <a:t>10/4/2019</a:t>
            </a:fld>
            <a:endParaRPr lang="en-US" dirty="0"/>
          </a:p>
        </p:txBody>
      </p:sp>
      <p:sp>
        <p:nvSpPr>
          <p:cNvPr id="5" name="Segnaposto piè di pagina 4"/>
          <p:cNvSpPr>
            <a:spLocks noGrp="1"/>
          </p:cNvSpPr>
          <p:nvPr>
            <p:ph type="ftr" sz="quarter" idx="11"/>
          </p:nvPr>
        </p:nvSpPr>
        <p:spPr/>
        <p:txBody>
          <a:bodyPr/>
          <a:lstStyle/>
          <a:p>
            <a:endParaRPr lang="en-US" dirty="0"/>
          </a:p>
        </p:txBody>
      </p:sp>
      <p:sp>
        <p:nvSpPr>
          <p:cNvPr id="6" name="Segnaposto numero diapositiva 5"/>
          <p:cNvSpPr>
            <a:spLocks noGrp="1"/>
          </p:cNvSpPr>
          <p:nvPr>
            <p:ph type="sldNum" sz="quarter" idx="12"/>
          </p:nvPr>
        </p:nvSpPr>
        <p:spPr/>
        <p:txBody>
          <a:bodyPr/>
          <a:lstStyle/>
          <a:p>
            <a:fld id="{651FC063-5EA9-49AF-AFAF-D68C9E82B23B}" type="slidenum">
              <a:rPr lang="en-US" smtClean="0"/>
              <a:pPr/>
              <a:t>‹N›</a:t>
            </a:fld>
            <a:endParaRPr lang="en-US" dirty="0"/>
          </a:p>
        </p:txBody>
      </p:sp>
    </p:spTree>
    <p:extLst>
      <p:ext uri="{BB962C8B-B14F-4D97-AF65-F5344CB8AC3E}">
        <p14:creationId xmlns:p14="http://schemas.microsoft.com/office/powerpoint/2010/main" val="42044719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B7C3F878-F5E8-489B-AC8A-64F2A7E22C28}" type="datetimeFigureOut">
              <a:rPr lang="en-US" smtClean="0"/>
              <a:pPr/>
              <a:t>10/4/2019</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651FC063-5EA9-49AF-AFAF-D68C9E82B23B}" type="slidenum">
              <a:rPr lang="en-US" smtClean="0"/>
              <a:pPr/>
              <a:t>‹N›</a:t>
            </a:fld>
            <a:endParaRPr lang="en-US"/>
          </a:p>
        </p:txBody>
      </p:sp>
    </p:spTree>
    <p:extLst>
      <p:ext uri="{BB962C8B-B14F-4D97-AF65-F5344CB8AC3E}">
        <p14:creationId xmlns:p14="http://schemas.microsoft.com/office/powerpoint/2010/main" val="3682951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B7C3F878-F5E8-489B-AC8A-64F2A7E22C28}" type="datetimeFigureOut">
              <a:rPr lang="en-US" smtClean="0"/>
              <a:pPr/>
              <a:t>10/4/2019</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651FC063-5EA9-49AF-AFAF-D68C9E82B23B}" type="slidenum">
              <a:rPr lang="en-US" smtClean="0"/>
              <a:pPr/>
              <a:t>‹N›</a:t>
            </a:fld>
            <a:endParaRPr lang="en-US"/>
          </a:p>
        </p:txBody>
      </p:sp>
    </p:spTree>
    <p:extLst>
      <p:ext uri="{BB962C8B-B14F-4D97-AF65-F5344CB8AC3E}">
        <p14:creationId xmlns:p14="http://schemas.microsoft.com/office/powerpoint/2010/main" val="8111309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B7C3F878-F5E8-489B-AC8A-64F2A7E22C28}" type="datetimeFigureOut">
              <a:rPr lang="en-US" smtClean="0"/>
              <a:pPr/>
              <a:t>10/4/2019</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651FC063-5EA9-49AF-AFAF-D68C9E82B23B}" type="slidenum">
              <a:rPr lang="en-US" smtClean="0"/>
              <a:pPr/>
              <a:t>‹N›</a:t>
            </a:fld>
            <a:endParaRPr lang="en-US"/>
          </a:p>
        </p:txBody>
      </p:sp>
    </p:spTree>
    <p:extLst>
      <p:ext uri="{BB962C8B-B14F-4D97-AF65-F5344CB8AC3E}">
        <p14:creationId xmlns:p14="http://schemas.microsoft.com/office/powerpoint/2010/main" val="30043417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B7C3F878-F5E8-489B-AC8A-64F2A7E22C28}" type="datetimeFigureOut">
              <a:rPr lang="en-US" smtClean="0"/>
              <a:pPr/>
              <a:t>10/4/2019</a:t>
            </a:fld>
            <a:endParaRPr lang="en-US"/>
          </a:p>
        </p:txBody>
      </p:sp>
      <p:sp>
        <p:nvSpPr>
          <p:cNvPr id="8" name="Segnaposto piè di pagina 7"/>
          <p:cNvSpPr>
            <a:spLocks noGrp="1"/>
          </p:cNvSpPr>
          <p:nvPr>
            <p:ph type="ftr" sz="quarter" idx="11"/>
          </p:nvPr>
        </p:nvSpPr>
        <p:spPr/>
        <p:txBody>
          <a:bodyPr/>
          <a:lstStyle/>
          <a:p>
            <a:endParaRPr lang="en-US"/>
          </a:p>
        </p:txBody>
      </p:sp>
      <p:sp>
        <p:nvSpPr>
          <p:cNvPr id="9" name="Segnaposto numero diapositiva 8"/>
          <p:cNvSpPr>
            <a:spLocks noGrp="1"/>
          </p:cNvSpPr>
          <p:nvPr>
            <p:ph type="sldNum" sz="quarter" idx="12"/>
          </p:nvPr>
        </p:nvSpPr>
        <p:spPr/>
        <p:txBody>
          <a:bodyPr/>
          <a:lstStyle/>
          <a:p>
            <a:fld id="{651FC063-5EA9-49AF-AFAF-D68C9E82B23B}" type="slidenum">
              <a:rPr lang="en-US" smtClean="0"/>
              <a:pPr/>
              <a:t>‹N›</a:t>
            </a:fld>
            <a:endParaRPr lang="en-US"/>
          </a:p>
        </p:txBody>
      </p:sp>
    </p:spTree>
    <p:extLst>
      <p:ext uri="{BB962C8B-B14F-4D97-AF65-F5344CB8AC3E}">
        <p14:creationId xmlns:p14="http://schemas.microsoft.com/office/powerpoint/2010/main" val="33684503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B7C3F878-F5E8-489B-AC8A-64F2A7E22C28}" type="datetimeFigureOut">
              <a:rPr lang="en-US" smtClean="0"/>
              <a:pPr/>
              <a:t>10/4/2019</a:t>
            </a:fld>
            <a:endParaRPr lang="en-US"/>
          </a:p>
        </p:txBody>
      </p:sp>
      <p:sp>
        <p:nvSpPr>
          <p:cNvPr id="4" name="Segnaposto piè di pagina 3"/>
          <p:cNvSpPr>
            <a:spLocks noGrp="1"/>
          </p:cNvSpPr>
          <p:nvPr>
            <p:ph type="ftr" sz="quarter" idx="11"/>
          </p:nvPr>
        </p:nvSpPr>
        <p:spPr/>
        <p:txBody>
          <a:bodyPr/>
          <a:lstStyle/>
          <a:p>
            <a:endParaRPr lang="en-US"/>
          </a:p>
        </p:txBody>
      </p:sp>
      <p:sp>
        <p:nvSpPr>
          <p:cNvPr id="5" name="Segnaposto numero diapositiva 4"/>
          <p:cNvSpPr>
            <a:spLocks noGrp="1"/>
          </p:cNvSpPr>
          <p:nvPr>
            <p:ph type="sldNum" sz="quarter" idx="12"/>
          </p:nvPr>
        </p:nvSpPr>
        <p:spPr/>
        <p:txBody>
          <a:bodyPr/>
          <a:lstStyle/>
          <a:p>
            <a:fld id="{651FC063-5EA9-49AF-AFAF-D68C9E82B23B}" type="slidenum">
              <a:rPr lang="en-US" smtClean="0"/>
              <a:pPr/>
              <a:t>‹N›</a:t>
            </a:fld>
            <a:endParaRPr lang="en-US"/>
          </a:p>
        </p:txBody>
      </p:sp>
    </p:spTree>
    <p:extLst>
      <p:ext uri="{BB962C8B-B14F-4D97-AF65-F5344CB8AC3E}">
        <p14:creationId xmlns:p14="http://schemas.microsoft.com/office/powerpoint/2010/main" val="16970282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B7C3F878-F5E8-489B-AC8A-64F2A7E22C28}" type="datetimeFigureOut">
              <a:rPr lang="en-US" smtClean="0"/>
              <a:pPr/>
              <a:t>10/4/2019</a:t>
            </a:fld>
            <a:endParaRPr lang="en-US"/>
          </a:p>
        </p:txBody>
      </p:sp>
      <p:sp>
        <p:nvSpPr>
          <p:cNvPr id="3" name="Segnaposto piè di pagina 2"/>
          <p:cNvSpPr>
            <a:spLocks noGrp="1"/>
          </p:cNvSpPr>
          <p:nvPr>
            <p:ph type="ftr" sz="quarter" idx="11"/>
          </p:nvPr>
        </p:nvSpPr>
        <p:spPr/>
        <p:txBody>
          <a:bodyPr/>
          <a:lstStyle/>
          <a:p>
            <a:endParaRPr lang="en-US"/>
          </a:p>
        </p:txBody>
      </p:sp>
      <p:sp>
        <p:nvSpPr>
          <p:cNvPr id="4" name="Segnaposto numero diapositiva 3"/>
          <p:cNvSpPr>
            <a:spLocks noGrp="1"/>
          </p:cNvSpPr>
          <p:nvPr>
            <p:ph type="sldNum" sz="quarter" idx="12"/>
          </p:nvPr>
        </p:nvSpPr>
        <p:spPr/>
        <p:txBody>
          <a:bodyPr/>
          <a:lstStyle/>
          <a:p>
            <a:fld id="{651FC063-5EA9-49AF-AFAF-D68C9E82B23B}" type="slidenum">
              <a:rPr lang="en-US" smtClean="0"/>
              <a:pPr/>
              <a:t>‹N›</a:t>
            </a:fld>
            <a:endParaRPr lang="en-US"/>
          </a:p>
        </p:txBody>
      </p:sp>
    </p:spTree>
    <p:extLst>
      <p:ext uri="{BB962C8B-B14F-4D97-AF65-F5344CB8AC3E}">
        <p14:creationId xmlns:p14="http://schemas.microsoft.com/office/powerpoint/2010/main" val="4461536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B7C3F878-F5E8-489B-AC8A-64F2A7E22C28}" type="datetimeFigureOut">
              <a:rPr lang="en-US" smtClean="0"/>
              <a:pPr/>
              <a:t>10/4/2019</a:t>
            </a:fld>
            <a:endParaRPr lang="en-US"/>
          </a:p>
        </p:txBody>
      </p:sp>
      <p:sp>
        <p:nvSpPr>
          <p:cNvPr id="6" name="Segnaposto piè di pagina 5"/>
          <p:cNvSpPr>
            <a:spLocks noGrp="1"/>
          </p:cNvSpPr>
          <p:nvPr>
            <p:ph type="ftr" sz="quarter" idx="11"/>
          </p:nvPr>
        </p:nvSpPr>
        <p:spPr/>
        <p:txBody>
          <a:bodyPr/>
          <a:lstStyle/>
          <a:p>
            <a:endParaRPr lang="en-US" dirty="0"/>
          </a:p>
        </p:txBody>
      </p:sp>
      <p:sp>
        <p:nvSpPr>
          <p:cNvPr id="7" name="Segnaposto numero diapositiva 6"/>
          <p:cNvSpPr>
            <a:spLocks noGrp="1"/>
          </p:cNvSpPr>
          <p:nvPr>
            <p:ph type="sldNum" sz="quarter" idx="12"/>
          </p:nvPr>
        </p:nvSpPr>
        <p:spPr/>
        <p:txBody>
          <a:bodyPr/>
          <a:lstStyle/>
          <a:p>
            <a:fld id="{651FC063-5EA9-49AF-AFAF-D68C9E82B23B}" type="slidenum">
              <a:rPr lang="en-US" smtClean="0"/>
              <a:pPr/>
              <a:t>‹N›</a:t>
            </a:fld>
            <a:endParaRPr lang="en-US"/>
          </a:p>
        </p:txBody>
      </p:sp>
    </p:spTree>
    <p:extLst>
      <p:ext uri="{BB962C8B-B14F-4D97-AF65-F5344CB8AC3E}">
        <p14:creationId xmlns:p14="http://schemas.microsoft.com/office/powerpoint/2010/main" val="35458961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B7C3F878-F5E8-489B-AC8A-64F2A7E22C28}" type="datetimeFigureOut">
              <a:rPr lang="en-US" smtClean="0"/>
              <a:pPr/>
              <a:t>10/4/2019</a:t>
            </a:fld>
            <a:endParaRPr lang="en-US"/>
          </a:p>
        </p:txBody>
      </p:sp>
      <p:sp>
        <p:nvSpPr>
          <p:cNvPr id="6" name="Segnaposto piè di pagina 5"/>
          <p:cNvSpPr>
            <a:spLocks noGrp="1"/>
          </p:cNvSpPr>
          <p:nvPr>
            <p:ph type="ftr" sz="quarter" idx="11"/>
          </p:nvPr>
        </p:nvSpPr>
        <p:spPr/>
        <p:txBody>
          <a:bodyPr/>
          <a:lstStyle/>
          <a:p>
            <a:endParaRPr lang="en-US" dirty="0"/>
          </a:p>
        </p:txBody>
      </p:sp>
      <p:sp>
        <p:nvSpPr>
          <p:cNvPr id="7" name="Segnaposto numero diapositiva 6"/>
          <p:cNvSpPr>
            <a:spLocks noGrp="1"/>
          </p:cNvSpPr>
          <p:nvPr>
            <p:ph type="sldNum" sz="quarter" idx="12"/>
          </p:nvPr>
        </p:nvSpPr>
        <p:spPr/>
        <p:txBody>
          <a:bodyPr/>
          <a:lstStyle/>
          <a:p>
            <a:fld id="{651FC063-5EA9-49AF-AFAF-D68C9E82B23B}" type="slidenum">
              <a:rPr lang="en-US" smtClean="0"/>
              <a:pPr/>
              <a:t>‹N›</a:t>
            </a:fld>
            <a:endParaRPr lang="en-US"/>
          </a:p>
        </p:txBody>
      </p:sp>
    </p:spTree>
    <p:extLst>
      <p:ext uri="{BB962C8B-B14F-4D97-AF65-F5344CB8AC3E}">
        <p14:creationId xmlns:p14="http://schemas.microsoft.com/office/powerpoint/2010/main" val="38019629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C3F878-F5E8-489B-AC8A-64F2A7E22C28}" type="datetimeFigureOut">
              <a:rPr lang="en-US" smtClean="0"/>
              <a:pPr/>
              <a:t>10/4/2019</a:t>
            </a:fld>
            <a:endParaRPr lang="en-US" dirty="0"/>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1FC063-5EA9-49AF-AFAF-D68C9E82B23B}" type="slidenum">
              <a:rPr lang="en-US" smtClean="0"/>
              <a:pPr/>
              <a:t>‹N›</a:t>
            </a:fld>
            <a:endParaRPr lang="en-US" dirty="0"/>
          </a:p>
        </p:txBody>
      </p:sp>
    </p:spTree>
    <p:extLst>
      <p:ext uri="{BB962C8B-B14F-4D97-AF65-F5344CB8AC3E}">
        <p14:creationId xmlns:p14="http://schemas.microsoft.com/office/powerpoint/2010/main" val="164023310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ccia a destra 3"/>
          <p:cNvSpPr/>
          <p:nvPr/>
        </p:nvSpPr>
        <p:spPr>
          <a:xfrm>
            <a:off x="1115616" y="1700808"/>
            <a:ext cx="6984776" cy="25922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ctrTitle"/>
          </p:nvPr>
        </p:nvSpPr>
        <p:spPr>
          <a:xfrm>
            <a:off x="971600" y="2060848"/>
            <a:ext cx="6984776" cy="1828090"/>
          </a:xfrm>
        </p:spPr>
        <p:txBody>
          <a:bodyPr>
            <a:noAutofit/>
          </a:bodyPr>
          <a:lstStyle/>
          <a:p>
            <a:r>
              <a:rPr lang="it-IT" sz="3200" spc="-150" dirty="0"/>
              <a:t>Tra concreto e astratto, finzione e realtà: </a:t>
            </a:r>
            <a:r>
              <a:rPr lang="it-IT" sz="2000" dirty="0"/>
              <a:t>riflessioni attorno alle prove dell’Esame di Stato primo ciclo</a:t>
            </a:r>
          </a:p>
        </p:txBody>
      </p:sp>
      <p:sp>
        <p:nvSpPr>
          <p:cNvPr id="3" name="Sottotitolo 2"/>
          <p:cNvSpPr>
            <a:spLocks noGrp="1"/>
          </p:cNvSpPr>
          <p:nvPr>
            <p:ph type="subTitle" idx="1"/>
          </p:nvPr>
        </p:nvSpPr>
        <p:spPr>
          <a:xfrm>
            <a:off x="1115616" y="3736622"/>
            <a:ext cx="6323763" cy="2644706"/>
          </a:xfrm>
        </p:spPr>
        <p:txBody>
          <a:bodyPr>
            <a:normAutofit/>
          </a:bodyPr>
          <a:lstStyle/>
          <a:p>
            <a:r>
              <a:rPr lang="it-IT" sz="2000" dirty="0">
                <a:solidFill>
                  <a:schemeClr val="tx1">
                    <a:lumMod val="85000"/>
                    <a:lumOff val="15000"/>
                  </a:schemeClr>
                </a:solidFill>
              </a:rPr>
              <a:t>Emanuele Contu – I.S. «Puecher – Olivetti» Rho</a:t>
            </a:r>
          </a:p>
          <a:p>
            <a:endParaRPr lang="it-IT" sz="2000" dirty="0">
              <a:solidFill>
                <a:schemeClr val="tx1">
                  <a:lumMod val="85000"/>
                  <a:lumOff val="15000"/>
                </a:schemeClr>
              </a:solidFill>
            </a:endParaRPr>
          </a:p>
          <a:p>
            <a:endParaRPr lang="it-IT" sz="2000" dirty="0">
              <a:solidFill>
                <a:schemeClr val="tx1">
                  <a:lumMod val="85000"/>
                  <a:lumOff val="15000"/>
                </a:schemeClr>
              </a:solidFill>
            </a:endParaRPr>
          </a:p>
          <a:p>
            <a:endParaRPr lang="it-IT" sz="1900" dirty="0">
              <a:solidFill>
                <a:schemeClr val="tx1">
                  <a:lumMod val="85000"/>
                  <a:lumOff val="15000"/>
                </a:schemeClr>
              </a:solidFill>
            </a:endParaRPr>
          </a:p>
          <a:p>
            <a:endParaRPr lang="it-IT" sz="1900" dirty="0">
              <a:solidFill>
                <a:schemeClr val="tx1">
                  <a:lumMod val="85000"/>
                  <a:lumOff val="15000"/>
                </a:schemeClr>
              </a:solidFill>
            </a:endParaRPr>
          </a:p>
          <a:p>
            <a:endParaRPr lang="it-IT" sz="1900" dirty="0">
              <a:solidFill>
                <a:schemeClr val="tx1">
                  <a:lumMod val="85000"/>
                  <a:lumOff val="15000"/>
                </a:schemeClr>
              </a:solidFill>
            </a:endParaRPr>
          </a:p>
          <a:p>
            <a:r>
              <a:rPr lang="it-IT" sz="2100" spc="300" dirty="0">
                <a:solidFill>
                  <a:schemeClr val="tx1">
                    <a:lumMod val="85000"/>
                    <a:lumOff val="15000"/>
                  </a:schemeClr>
                </a:solidFill>
              </a:rPr>
              <a:t>Bologna – 5 ottobre 2019</a:t>
            </a:r>
            <a:endParaRPr lang="it-IT" sz="1900" spc="300" dirty="0">
              <a:solidFill>
                <a:schemeClr val="tx1">
                  <a:lumMod val="85000"/>
                  <a:lumOff val="15000"/>
                </a:schemeClr>
              </a:solidFill>
            </a:endParaRPr>
          </a:p>
        </p:txBody>
      </p:sp>
    </p:spTree>
    <p:extLst>
      <p:ext uri="{BB962C8B-B14F-4D97-AF65-F5344CB8AC3E}">
        <p14:creationId xmlns:p14="http://schemas.microsoft.com/office/powerpoint/2010/main" val="16273546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D. </a:t>
            </a:r>
            <a:r>
              <a:rPr lang="it-IT" dirty="0" err="1"/>
              <a:t>Lgs</a:t>
            </a:r>
            <a:r>
              <a:rPr lang="it-IT" dirty="0"/>
              <a:t>. 13 aprile 2017, n. 62</a:t>
            </a:r>
            <a:br>
              <a:rPr lang="it-IT" dirty="0"/>
            </a:br>
            <a:endParaRPr lang="it-IT" dirty="0"/>
          </a:p>
        </p:txBody>
      </p:sp>
      <p:sp>
        <p:nvSpPr>
          <p:cNvPr id="3" name="Segnaposto contenuto 2"/>
          <p:cNvSpPr>
            <a:spLocks noGrp="1"/>
          </p:cNvSpPr>
          <p:nvPr>
            <p:ph idx="1"/>
          </p:nvPr>
        </p:nvSpPr>
        <p:spPr>
          <a:xfrm>
            <a:off x="3575050" y="273050"/>
            <a:ext cx="5568950" cy="6584950"/>
          </a:xfrm>
        </p:spPr>
        <p:txBody>
          <a:bodyPr>
            <a:noAutofit/>
          </a:bodyPr>
          <a:lstStyle/>
          <a:p>
            <a:pPr marL="0" indent="0">
              <a:buNone/>
            </a:pPr>
            <a:r>
              <a:rPr lang="it-IT" sz="1800" b="1" dirty="0"/>
              <a:t>Norme in materia di valutazione e certificazione delle competenze nel primo ciclo ed esami di Stato, a norma dell'articolo 1, commi 180 e 181, lettera i), della legge 13 luglio 2015, n. 107.</a:t>
            </a:r>
          </a:p>
          <a:p>
            <a:pPr marL="0" indent="0">
              <a:buNone/>
            </a:pPr>
            <a:endParaRPr lang="it-IT" sz="1800" b="1" dirty="0"/>
          </a:p>
          <a:p>
            <a:pPr marL="0" indent="0">
              <a:buNone/>
            </a:pPr>
            <a:endParaRPr lang="it-IT" sz="1800" dirty="0"/>
          </a:p>
          <a:p>
            <a:pPr marL="0" indent="0">
              <a:buNone/>
            </a:pPr>
            <a:endParaRPr lang="it-IT" sz="1050" dirty="0"/>
          </a:p>
          <a:p>
            <a:pPr marL="0" indent="0">
              <a:buNone/>
            </a:pPr>
            <a:endParaRPr lang="it-IT" sz="1600" dirty="0"/>
          </a:p>
        </p:txBody>
      </p:sp>
      <p:grpSp>
        <p:nvGrpSpPr>
          <p:cNvPr id="6" name="Gruppo 5"/>
          <p:cNvGrpSpPr/>
          <p:nvPr/>
        </p:nvGrpSpPr>
        <p:grpSpPr>
          <a:xfrm>
            <a:off x="611560" y="2920998"/>
            <a:ext cx="2547530" cy="1783188"/>
            <a:chOff x="2318067" y="2537405"/>
            <a:chExt cx="2547530" cy="1783188"/>
          </a:xfrm>
        </p:grpSpPr>
        <p:sp>
          <p:nvSpPr>
            <p:cNvPr id="7" name="Rettangolo arrotondato 6"/>
            <p:cNvSpPr/>
            <p:nvPr/>
          </p:nvSpPr>
          <p:spPr>
            <a:xfrm>
              <a:off x="2318067" y="2537405"/>
              <a:ext cx="2547530" cy="1783188"/>
            </a:xfrm>
            <a:prstGeom prst="roundRect">
              <a:avLst>
                <a:gd name="adj" fmla="val 16670"/>
              </a:avLst>
            </a:pr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sp>
        <p:sp>
          <p:nvSpPr>
            <p:cNvPr id="8" name="Rettangolo 7"/>
            <p:cNvSpPr/>
            <p:nvPr/>
          </p:nvSpPr>
          <p:spPr>
            <a:xfrm>
              <a:off x="2405131" y="2624469"/>
              <a:ext cx="2373402" cy="16090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1450" tIns="171450" rIns="171450" bIns="171450" numCol="1" spcCol="1270" anchor="ctr" anchorCtr="0">
              <a:noAutofit/>
            </a:bodyPr>
            <a:lstStyle/>
            <a:p>
              <a:pPr lvl="0" algn="ctr" defTabSz="2000250">
                <a:lnSpc>
                  <a:spcPct val="90000"/>
                </a:lnSpc>
                <a:spcBef>
                  <a:spcPct val="0"/>
                </a:spcBef>
              </a:pPr>
              <a:r>
                <a:rPr lang="it-IT" sz="4500" kern="1200" dirty="0" err="1"/>
                <a:t>D.Lgs.</a:t>
              </a:r>
              <a:r>
                <a:rPr lang="it-IT" sz="4500" kern="1200" dirty="0"/>
                <a:t> 62/2017</a:t>
              </a:r>
            </a:p>
            <a:p>
              <a:pPr lvl="0" algn="ctr" defTabSz="2000250">
                <a:lnSpc>
                  <a:spcPct val="90000"/>
                </a:lnSpc>
                <a:spcBef>
                  <a:spcPct val="0"/>
                </a:spcBef>
                <a:spcAft>
                  <a:spcPct val="35000"/>
                </a:spcAft>
              </a:pPr>
              <a:r>
                <a:rPr lang="it-IT" sz="2400" dirty="0"/>
                <a:t>(Art. 1)</a:t>
              </a:r>
              <a:endParaRPr lang="it-IT" sz="2400" kern="1200" dirty="0"/>
            </a:p>
          </p:txBody>
        </p:sp>
      </p:grpSp>
      <p:sp>
        <p:nvSpPr>
          <p:cNvPr id="9" name="Freccia a destra 8"/>
          <p:cNvSpPr/>
          <p:nvPr/>
        </p:nvSpPr>
        <p:spPr>
          <a:xfrm>
            <a:off x="3347864" y="1659254"/>
            <a:ext cx="864096" cy="5636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arrotondato 9"/>
          <p:cNvSpPr/>
          <p:nvPr/>
        </p:nvSpPr>
        <p:spPr>
          <a:xfrm>
            <a:off x="4572000" y="1628800"/>
            <a:ext cx="4320480" cy="6245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bg1"/>
                </a:solidFill>
              </a:rPr>
              <a:t>La valutazione ha per oggetto il processo formativo e i risultati di apprendimento</a:t>
            </a:r>
            <a:endParaRPr lang="it-IT" dirty="0">
              <a:solidFill>
                <a:schemeClr val="bg1"/>
              </a:solidFill>
            </a:endParaRPr>
          </a:p>
        </p:txBody>
      </p:sp>
      <p:sp>
        <p:nvSpPr>
          <p:cNvPr id="14" name="Rettangolo arrotondato 13"/>
          <p:cNvSpPr/>
          <p:nvPr/>
        </p:nvSpPr>
        <p:spPr>
          <a:xfrm>
            <a:off x="4572000" y="2420888"/>
            <a:ext cx="4320480" cy="81699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accent1"/>
                </a:solidFill>
              </a:rPr>
              <a:t>La valutazione ha finalità formativa e orientativa</a:t>
            </a:r>
            <a:endParaRPr lang="it-IT" dirty="0">
              <a:solidFill>
                <a:schemeClr val="accent1"/>
              </a:solidFill>
            </a:endParaRPr>
          </a:p>
        </p:txBody>
      </p:sp>
      <p:sp>
        <p:nvSpPr>
          <p:cNvPr id="16" name="Rettangolo arrotondato 15"/>
          <p:cNvSpPr/>
          <p:nvPr/>
        </p:nvSpPr>
        <p:spPr>
          <a:xfrm>
            <a:off x="4572000" y="3404096"/>
            <a:ext cx="4320480" cy="8169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bg1"/>
                </a:solidFill>
              </a:rPr>
              <a:t>La valutazione concorre al miglioramento</a:t>
            </a:r>
          </a:p>
          <a:p>
            <a:pPr algn="ctr"/>
            <a:r>
              <a:rPr lang="it-IT" b="1" dirty="0">
                <a:solidFill>
                  <a:schemeClr val="bg1"/>
                </a:solidFill>
              </a:rPr>
              <a:t>degli apprendimenti e al successo formativo degli stessi</a:t>
            </a:r>
          </a:p>
        </p:txBody>
      </p:sp>
      <p:sp>
        <p:nvSpPr>
          <p:cNvPr id="17" name="Rettangolo arrotondato 16"/>
          <p:cNvSpPr/>
          <p:nvPr/>
        </p:nvSpPr>
        <p:spPr>
          <a:xfrm>
            <a:off x="4572000" y="4340200"/>
            <a:ext cx="4320480" cy="81699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accent1"/>
                </a:solidFill>
              </a:rPr>
              <a:t>La valutazione documenta lo sviluppo dell'identità personale</a:t>
            </a:r>
            <a:endParaRPr lang="it-IT" dirty="0">
              <a:solidFill>
                <a:schemeClr val="accent1"/>
              </a:solidFill>
            </a:endParaRPr>
          </a:p>
        </p:txBody>
      </p:sp>
      <p:sp>
        <p:nvSpPr>
          <p:cNvPr id="18" name="Rettangolo arrotondato 17"/>
          <p:cNvSpPr/>
          <p:nvPr/>
        </p:nvSpPr>
        <p:spPr>
          <a:xfrm>
            <a:off x="4572000" y="5301208"/>
            <a:ext cx="4320480" cy="8169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bg1"/>
                </a:solidFill>
              </a:rPr>
              <a:t>La valutazione promuove la autovalutazione di ciascuno</a:t>
            </a:r>
            <a:endParaRPr lang="it-IT" dirty="0">
              <a:solidFill>
                <a:schemeClr val="bg1"/>
              </a:solidFill>
            </a:endParaRPr>
          </a:p>
        </p:txBody>
      </p:sp>
      <p:sp>
        <p:nvSpPr>
          <p:cNvPr id="19" name="Freccia a destra 18"/>
          <p:cNvSpPr/>
          <p:nvPr/>
        </p:nvSpPr>
        <p:spPr>
          <a:xfrm>
            <a:off x="3347864" y="3530786"/>
            <a:ext cx="864096" cy="5636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Freccia a destra 19"/>
          <p:cNvSpPr/>
          <p:nvPr/>
        </p:nvSpPr>
        <p:spPr>
          <a:xfrm>
            <a:off x="3347864" y="5427898"/>
            <a:ext cx="864096" cy="5636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Freccia a destra 20"/>
          <p:cNvSpPr/>
          <p:nvPr/>
        </p:nvSpPr>
        <p:spPr>
          <a:xfrm>
            <a:off x="3349155" y="2547578"/>
            <a:ext cx="864096" cy="56361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Freccia a destra 21"/>
          <p:cNvSpPr/>
          <p:nvPr/>
        </p:nvSpPr>
        <p:spPr>
          <a:xfrm>
            <a:off x="3349155" y="4466890"/>
            <a:ext cx="864096" cy="56361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9953594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left)">
                                      <p:cBhvr>
                                        <p:cTn id="16" dur="500"/>
                                        <p:tgtEl>
                                          <p:spTgt spid="21"/>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500"/>
                                        <p:tgtEl>
                                          <p:spTgt spid="19"/>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left)">
                                      <p:cBhvr>
                                        <p:cTn id="34" dur="500"/>
                                        <p:tgtEl>
                                          <p:spTgt spid="22"/>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left)">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left)">
                                      <p:cBhvr>
                                        <p:cTn id="43" dur="500"/>
                                        <p:tgtEl>
                                          <p:spTgt spid="20"/>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4" grpId="0" animBg="1"/>
      <p:bldP spid="16" grpId="0" animBg="1"/>
      <p:bldP spid="17" grpId="0" animBg="1"/>
      <p:bldP spid="18" grpId="0" animBg="1"/>
      <p:bldP spid="19" grpId="0" animBg="1"/>
      <p:bldP spid="20" grpId="0" animBg="1"/>
      <p:bldP spid="21" grpId="0" animBg="1"/>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D. </a:t>
            </a:r>
            <a:r>
              <a:rPr lang="it-IT" dirty="0" err="1"/>
              <a:t>Lgs</a:t>
            </a:r>
            <a:r>
              <a:rPr lang="it-IT" dirty="0"/>
              <a:t>. 13 aprile 2017, n. 62</a:t>
            </a:r>
            <a:br>
              <a:rPr lang="it-IT" dirty="0"/>
            </a:br>
            <a:endParaRPr lang="it-IT" dirty="0"/>
          </a:p>
        </p:txBody>
      </p:sp>
      <p:sp>
        <p:nvSpPr>
          <p:cNvPr id="3" name="Segnaposto contenuto 2"/>
          <p:cNvSpPr>
            <a:spLocks noGrp="1"/>
          </p:cNvSpPr>
          <p:nvPr>
            <p:ph idx="1"/>
          </p:nvPr>
        </p:nvSpPr>
        <p:spPr>
          <a:xfrm>
            <a:off x="3575050" y="273050"/>
            <a:ext cx="5568950" cy="6584950"/>
          </a:xfrm>
        </p:spPr>
        <p:txBody>
          <a:bodyPr>
            <a:noAutofit/>
          </a:bodyPr>
          <a:lstStyle/>
          <a:p>
            <a:pPr marL="0" indent="0">
              <a:buNone/>
            </a:pPr>
            <a:r>
              <a:rPr lang="it-IT" sz="1800" b="1" dirty="0"/>
              <a:t>Norme in materia di valutazione e certificazione delle competenze nel primo ciclo ed esami di Stato, a norma dell'articolo 1, commi 180 e 181, lettera i), della legge 13 luglio 2015, n. 107.</a:t>
            </a:r>
          </a:p>
          <a:p>
            <a:pPr marL="0" indent="0">
              <a:buNone/>
            </a:pPr>
            <a:endParaRPr lang="it-IT" sz="1800" b="1" dirty="0"/>
          </a:p>
          <a:p>
            <a:pPr marL="0" indent="0">
              <a:buNone/>
            </a:pPr>
            <a:endParaRPr lang="it-IT" sz="1800" dirty="0"/>
          </a:p>
          <a:p>
            <a:pPr marL="0" indent="0">
              <a:buNone/>
            </a:pPr>
            <a:endParaRPr lang="it-IT" sz="1050" dirty="0"/>
          </a:p>
          <a:p>
            <a:pPr marL="0" indent="0">
              <a:buNone/>
            </a:pPr>
            <a:endParaRPr lang="it-IT" sz="1600" dirty="0"/>
          </a:p>
        </p:txBody>
      </p:sp>
      <p:grpSp>
        <p:nvGrpSpPr>
          <p:cNvPr id="6" name="Gruppo 5"/>
          <p:cNvGrpSpPr/>
          <p:nvPr/>
        </p:nvGrpSpPr>
        <p:grpSpPr>
          <a:xfrm>
            <a:off x="611560" y="2920998"/>
            <a:ext cx="2547530" cy="1783188"/>
            <a:chOff x="2318067" y="2537405"/>
            <a:chExt cx="2547530" cy="1783188"/>
          </a:xfrm>
        </p:grpSpPr>
        <p:sp>
          <p:nvSpPr>
            <p:cNvPr id="7" name="Rettangolo arrotondato 6"/>
            <p:cNvSpPr/>
            <p:nvPr/>
          </p:nvSpPr>
          <p:spPr>
            <a:xfrm>
              <a:off x="2318067" y="2537405"/>
              <a:ext cx="2547530" cy="1783188"/>
            </a:xfrm>
            <a:prstGeom prst="roundRect">
              <a:avLst>
                <a:gd name="adj" fmla="val 16670"/>
              </a:avLst>
            </a:pr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sp>
        <p:sp>
          <p:nvSpPr>
            <p:cNvPr id="8" name="Rettangolo 7"/>
            <p:cNvSpPr/>
            <p:nvPr/>
          </p:nvSpPr>
          <p:spPr>
            <a:xfrm>
              <a:off x="2405131" y="2624469"/>
              <a:ext cx="2373402" cy="16090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1450" tIns="171450" rIns="171450" bIns="171450" numCol="1" spcCol="1270" anchor="ctr" anchorCtr="0">
              <a:noAutofit/>
            </a:bodyPr>
            <a:lstStyle/>
            <a:p>
              <a:pPr lvl="0" algn="ctr" defTabSz="2000250">
                <a:lnSpc>
                  <a:spcPct val="90000"/>
                </a:lnSpc>
                <a:spcBef>
                  <a:spcPct val="0"/>
                </a:spcBef>
              </a:pPr>
              <a:r>
                <a:rPr lang="it-IT" sz="4500" kern="1200" dirty="0" err="1"/>
                <a:t>D.Lgs.</a:t>
              </a:r>
              <a:r>
                <a:rPr lang="it-IT" sz="4500" kern="1200" dirty="0"/>
                <a:t> 62/2017</a:t>
              </a:r>
            </a:p>
            <a:p>
              <a:pPr lvl="0" algn="ctr" defTabSz="2000250">
                <a:lnSpc>
                  <a:spcPct val="90000"/>
                </a:lnSpc>
                <a:spcBef>
                  <a:spcPct val="0"/>
                </a:spcBef>
                <a:spcAft>
                  <a:spcPct val="35000"/>
                </a:spcAft>
              </a:pPr>
              <a:r>
                <a:rPr lang="it-IT" sz="2400" dirty="0"/>
                <a:t>(Art. 8)</a:t>
              </a:r>
              <a:endParaRPr lang="it-IT" sz="2400" kern="1200" dirty="0"/>
            </a:p>
          </p:txBody>
        </p:sp>
      </p:grpSp>
      <p:sp>
        <p:nvSpPr>
          <p:cNvPr id="16" name="Rettangolo arrotondato 15"/>
          <p:cNvSpPr/>
          <p:nvPr/>
        </p:nvSpPr>
        <p:spPr>
          <a:xfrm>
            <a:off x="4572000" y="2661253"/>
            <a:ext cx="4320480" cy="2304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a:solidFill>
                  <a:schemeClr val="bg1"/>
                </a:solidFill>
              </a:rPr>
              <a:t>Le prove d’esame sono finalizzate a verificare le competenze descritte nel profilo finale dello studente secondo le Indicazioni nazionali per il curricolo</a:t>
            </a:r>
          </a:p>
        </p:txBody>
      </p:sp>
      <p:sp>
        <p:nvSpPr>
          <p:cNvPr id="19" name="Freccia a destra 18"/>
          <p:cNvSpPr/>
          <p:nvPr/>
        </p:nvSpPr>
        <p:spPr>
          <a:xfrm>
            <a:off x="3347864" y="3467441"/>
            <a:ext cx="864096" cy="6903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0419984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p:cNvSpPr/>
          <p:nvPr/>
        </p:nvSpPr>
        <p:spPr>
          <a:xfrm>
            <a:off x="1043608" y="44624"/>
            <a:ext cx="7416824" cy="892552"/>
          </a:xfrm>
          <a:prstGeom prst="rect">
            <a:avLst/>
          </a:prstGeom>
        </p:spPr>
        <p:txBody>
          <a:bodyPr wrap="square">
            <a:spAutoFit/>
          </a:bodyPr>
          <a:lstStyle/>
          <a:p>
            <a:pPr algn="ctr"/>
            <a:r>
              <a:rPr lang="it-IT" sz="3200" b="1" spc="300" dirty="0">
                <a:solidFill>
                  <a:srgbClr val="C00000"/>
                </a:solidFill>
                <a:latin typeface="+mj-lt"/>
                <a:ea typeface="Verdana" panose="020B0604030504040204" pitchFamily="34" charset="0"/>
                <a:cs typeface="Verdana" panose="020B0604030504040204" pitchFamily="34" charset="0"/>
              </a:rPr>
              <a:t>Il profilo dello studente </a:t>
            </a:r>
          </a:p>
          <a:p>
            <a:pPr algn="ctr"/>
            <a:r>
              <a:rPr lang="it-IT" sz="2000" b="1" spc="300" dirty="0">
                <a:solidFill>
                  <a:srgbClr val="C00000"/>
                </a:solidFill>
                <a:latin typeface="+mj-lt"/>
                <a:ea typeface="Verdana" panose="020B0604030504040204" pitchFamily="34" charset="0"/>
                <a:cs typeface="Verdana" panose="020B0604030504040204" pitchFamily="34" charset="0"/>
              </a:rPr>
              <a:t>al termine del primo ciclo</a:t>
            </a:r>
            <a:endParaRPr lang="it-IT" sz="2000" b="1" dirty="0">
              <a:solidFill>
                <a:srgbClr val="C00000"/>
              </a:solidFill>
              <a:latin typeface="+mj-lt"/>
              <a:ea typeface="Verdana" panose="020B0604030504040204" pitchFamily="34" charset="0"/>
              <a:cs typeface="Verdana" panose="020B0604030504040204" pitchFamily="34" charset="0"/>
            </a:endParaRPr>
          </a:p>
        </p:txBody>
      </p:sp>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7506" y="1082273"/>
            <a:ext cx="3140997" cy="54159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ttangolo arrotondato 8"/>
          <p:cNvSpPr/>
          <p:nvPr/>
        </p:nvSpPr>
        <p:spPr>
          <a:xfrm>
            <a:off x="3059832" y="1508787"/>
            <a:ext cx="3096344" cy="384043"/>
          </a:xfrm>
          <a:prstGeom prst="roundRect">
            <a:avLst/>
          </a:prstGeom>
          <a:solidFill>
            <a:srgbClr val="FFFF00">
              <a:alpha val="45882"/>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p:cNvSpPr txBox="1"/>
          <p:nvPr/>
        </p:nvSpPr>
        <p:spPr>
          <a:xfrm>
            <a:off x="179512" y="836712"/>
            <a:ext cx="2520280" cy="1600438"/>
          </a:xfrm>
          <a:prstGeom prst="rect">
            <a:avLst/>
          </a:prstGeom>
          <a:noFill/>
          <a:ln w="28575">
            <a:solidFill>
              <a:srgbClr val="FFC000"/>
            </a:solidFill>
          </a:ln>
        </p:spPr>
        <p:txBody>
          <a:bodyPr wrap="square" rtlCol="0">
            <a:spAutoFit/>
          </a:bodyPr>
          <a:lstStyle/>
          <a:p>
            <a:r>
              <a:rPr lang="it-IT" sz="1400" dirty="0"/>
              <a:t>…è in grado di iniziare ad affrontare in autonomia e con responsabilità le situazioni di vita tipiche della propria età, riflettendo ed esprimendo la propria personalità in tutte le sue dimensioni.</a:t>
            </a:r>
          </a:p>
        </p:txBody>
      </p:sp>
      <p:cxnSp>
        <p:nvCxnSpPr>
          <p:cNvPr id="12" name="Connettore 2 11"/>
          <p:cNvCxnSpPr>
            <a:stCxn id="9" idx="1"/>
            <a:endCxn id="10" idx="3"/>
          </p:cNvCxnSpPr>
          <p:nvPr/>
        </p:nvCxnSpPr>
        <p:spPr>
          <a:xfrm flipH="1" flipV="1">
            <a:off x="2699792" y="1636931"/>
            <a:ext cx="360040" cy="63878"/>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22" name="Rettangolo arrotondato 21"/>
          <p:cNvSpPr/>
          <p:nvPr/>
        </p:nvSpPr>
        <p:spPr>
          <a:xfrm>
            <a:off x="3059832" y="2564904"/>
            <a:ext cx="3096344" cy="384043"/>
          </a:xfrm>
          <a:prstGeom prst="roundRect">
            <a:avLst/>
          </a:prstGeom>
          <a:solidFill>
            <a:srgbClr val="92D050">
              <a:alpha val="45882"/>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4" name="Connettore 2 23"/>
          <p:cNvCxnSpPr>
            <a:stCxn id="22" idx="3"/>
            <a:endCxn id="26" idx="2"/>
          </p:cNvCxnSpPr>
          <p:nvPr/>
        </p:nvCxnSpPr>
        <p:spPr>
          <a:xfrm flipV="1">
            <a:off x="6156176" y="2506253"/>
            <a:ext cx="1404156" cy="250673"/>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26" name="CasellaDiTesto 25"/>
          <p:cNvSpPr txBox="1"/>
          <p:nvPr/>
        </p:nvSpPr>
        <p:spPr>
          <a:xfrm>
            <a:off x="6300192" y="1121258"/>
            <a:ext cx="2520280" cy="1384995"/>
          </a:xfrm>
          <a:prstGeom prst="rect">
            <a:avLst/>
          </a:prstGeom>
          <a:noFill/>
          <a:ln w="28575">
            <a:solidFill>
              <a:srgbClr val="92D050"/>
            </a:solidFill>
          </a:ln>
        </p:spPr>
        <p:txBody>
          <a:bodyPr wrap="square" rtlCol="0">
            <a:spAutoFit/>
          </a:bodyPr>
          <a:lstStyle/>
          <a:p>
            <a:r>
              <a:rPr lang="it-IT" sz="1400" dirty="0"/>
              <a:t>Dimostra una padronanza della lingua italiana tale da consentirgli […] di esprimere le proprie idee, di adottare un registro linguistico appropriato alle diverse situazioni.</a:t>
            </a:r>
          </a:p>
        </p:txBody>
      </p:sp>
      <p:sp>
        <p:nvSpPr>
          <p:cNvPr id="28" name="Rettangolo arrotondato 27"/>
          <p:cNvSpPr/>
          <p:nvPr/>
        </p:nvSpPr>
        <p:spPr>
          <a:xfrm>
            <a:off x="3059832" y="3041471"/>
            <a:ext cx="3096344" cy="384043"/>
          </a:xfrm>
          <a:prstGeom prst="roundRect">
            <a:avLst/>
          </a:prstGeom>
          <a:solidFill>
            <a:srgbClr val="FFFF00">
              <a:alpha val="45882"/>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CasellaDiTesto 28"/>
          <p:cNvSpPr txBox="1"/>
          <p:nvPr/>
        </p:nvSpPr>
        <p:spPr>
          <a:xfrm>
            <a:off x="251520" y="2564904"/>
            <a:ext cx="2520280" cy="1600438"/>
          </a:xfrm>
          <a:prstGeom prst="rect">
            <a:avLst/>
          </a:prstGeom>
          <a:noFill/>
          <a:ln w="28575">
            <a:solidFill>
              <a:srgbClr val="FFC000"/>
            </a:solidFill>
          </a:ln>
        </p:spPr>
        <p:txBody>
          <a:bodyPr wrap="square" rtlCol="0">
            <a:spAutoFit/>
          </a:bodyPr>
          <a:lstStyle/>
          <a:p>
            <a:r>
              <a:rPr lang="it-IT" sz="1400" dirty="0"/>
              <a:t>…è in grado di esprimersi a livello elementare in lingua inglese e di affrontare una comunicazione essenziale, in semplici situazioni di vita quotidiana, in una seconda lingua europea.</a:t>
            </a:r>
          </a:p>
        </p:txBody>
      </p:sp>
      <p:cxnSp>
        <p:nvCxnSpPr>
          <p:cNvPr id="30" name="Connettore 2 29"/>
          <p:cNvCxnSpPr>
            <a:stCxn id="28" idx="1"/>
            <a:endCxn id="29" idx="3"/>
          </p:cNvCxnSpPr>
          <p:nvPr/>
        </p:nvCxnSpPr>
        <p:spPr>
          <a:xfrm flipH="1">
            <a:off x="2771800" y="3233493"/>
            <a:ext cx="288032" cy="131630"/>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34" name="Rettangolo arrotondato 33"/>
          <p:cNvSpPr/>
          <p:nvPr/>
        </p:nvSpPr>
        <p:spPr>
          <a:xfrm>
            <a:off x="3059832" y="3525011"/>
            <a:ext cx="3096344" cy="480053"/>
          </a:xfrm>
          <a:prstGeom prst="roundRect">
            <a:avLst/>
          </a:prstGeom>
          <a:solidFill>
            <a:srgbClr val="92D050">
              <a:alpha val="45882"/>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6" name="CasellaDiTesto 35"/>
          <p:cNvSpPr txBox="1"/>
          <p:nvPr/>
        </p:nvSpPr>
        <p:spPr>
          <a:xfrm>
            <a:off x="6588224" y="2780928"/>
            <a:ext cx="2520280" cy="3108543"/>
          </a:xfrm>
          <a:prstGeom prst="rect">
            <a:avLst/>
          </a:prstGeom>
          <a:noFill/>
          <a:ln w="28575">
            <a:solidFill>
              <a:srgbClr val="92D050"/>
            </a:solidFill>
          </a:ln>
        </p:spPr>
        <p:txBody>
          <a:bodyPr wrap="square" rtlCol="0">
            <a:spAutoFit/>
          </a:bodyPr>
          <a:lstStyle/>
          <a:p>
            <a:r>
              <a:rPr lang="it-IT" sz="1400" dirty="0"/>
              <a:t>…di analizzare dati e fatti della realtà e di verificare l’attendibilità delle analisi quantitative e statistiche proposte da altri. Il possesso di un pensiero razionale gli consente di affrontare problemi e situazioni sulla base di elementi certi e di avere consapevolezza dei limiti delle affermazioni che riguardano questioni complesse che non si prestano a spiegazioni univoche.</a:t>
            </a:r>
          </a:p>
        </p:txBody>
      </p:sp>
      <p:sp>
        <p:nvSpPr>
          <p:cNvPr id="38" name="Rettangolo arrotondato 37"/>
          <p:cNvSpPr/>
          <p:nvPr/>
        </p:nvSpPr>
        <p:spPr>
          <a:xfrm>
            <a:off x="3059832" y="4296583"/>
            <a:ext cx="3096344" cy="476567"/>
          </a:xfrm>
          <a:prstGeom prst="roundRect">
            <a:avLst/>
          </a:prstGeom>
          <a:solidFill>
            <a:srgbClr val="FFFF00">
              <a:alpha val="45882"/>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9" name="CasellaDiTesto 38"/>
          <p:cNvSpPr txBox="1"/>
          <p:nvPr/>
        </p:nvSpPr>
        <p:spPr>
          <a:xfrm>
            <a:off x="107504" y="4254187"/>
            <a:ext cx="2664296" cy="954107"/>
          </a:xfrm>
          <a:prstGeom prst="rect">
            <a:avLst/>
          </a:prstGeom>
          <a:noFill/>
          <a:ln w="28575">
            <a:solidFill>
              <a:srgbClr val="FFC000"/>
            </a:solidFill>
          </a:ln>
        </p:spPr>
        <p:txBody>
          <a:bodyPr wrap="square" rtlCol="0">
            <a:spAutoFit/>
          </a:bodyPr>
          <a:lstStyle/>
          <a:p>
            <a:r>
              <a:rPr lang="it-IT" sz="1400" dirty="0"/>
              <a:t>…usa con consapevolezza le tecnologie della comunicazione per ricercare e analizzare dati ed informazioni...</a:t>
            </a:r>
          </a:p>
        </p:txBody>
      </p:sp>
      <p:cxnSp>
        <p:nvCxnSpPr>
          <p:cNvPr id="40" name="Connettore 2 39"/>
          <p:cNvCxnSpPr>
            <a:stCxn id="38" idx="1"/>
            <a:endCxn id="39" idx="3"/>
          </p:cNvCxnSpPr>
          <p:nvPr/>
        </p:nvCxnSpPr>
        <p:spPr>
          <a:xfrm flipH="1">
            <a:off x="2771800" y="4534867"/>
            <a:ext cx="288032" cy="196374"/>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41" name="Rettangolo arrotondato 40"/>
          <p:cNvSpPr/>
          <p:nvPr/>
        </p:nvSpPr>
        <p:spPr>
          <a:xfrm>
            <a:off x="3059832" y="4869160"/>
            <a:ext cx="3096344" cy="288032"/>
          </a:xfrm>
          <a:prstGeom prst="roundRect">
            <a:avLst/>
          </a:prstGeom>
          <a:solidFill>
            <a:srgbClr val="92D050">
              <a:alpha val="45882"/>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2" name="CasellaDiTesto 41"/>
          <p:cNvSpPr txBox="1"/>
          <p:nvPr/>
        </p:nvSpPr>
        <p:spPr>
          <a:xfrm>
            <a:off x="72008" y="5301208"/>
            <a:ext cx="2339752" cy="1384995"/>
          </a:xfrm>
          <a:prstGeom prst="rect">
            <a:avLst/>
          </a:prstGeom>
          <a:noFill/>
          <a:ln w="28575">
            <a:solidFill>
              <a:srgbClr val="92D050"/>
            </a:solidFill>
          </a:ln>
        </p:spPr>
        <p:txBody>
          <a:bodyPr wrap="square" rtlCol="0">
            <a:spAutoFit/>
          </a:bodyPr>
          <a:lstStyle/>
          <a:p>
            <a:r>
              <a:rPr lang="it-IT" sz="1400" dirty="0"/>
              <a:t>Possiede un patrimonio di conoscenze e di nozioni di base ed è allo stesso tempo capace di ricercare e di procurarsi velocemente nuove informazioni…</a:t>
            </a:r>
          </a:p>
        </p:txBody>
      </p:sp>
      <p:sp>
        <p:nvSpPr>
          <p:cNvPr id="46" name="Rettangolo arrotondato 45"/>
          <p:cNvSpPr/>
          <p:nvPr/>
        </p:nvSpPr>
        <p:spPr>
          <a:xfrm>
            <a:off x="3059832" y="5740805"/>
            <a:ext cx="3096344" cy="310583"/>
          </a:xfrm>
          <a:prstGeom prst="roundRect">
            <a:avLst/>
          </a:prstGeom>
          <a:solidFill>
            <a:srgbClr val="FFFF00">
              <a:alpha val="45882"/>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7" name="CasellaDiTesto 46"/>
          <p:cNvSpPr txBox="1"/>
          <p:nvPr/>
        </p:nvSpPr>
        <p:spPr>
          <a:xfrm>
            <a:off x="6804248" y="6146140"/>
            <a:ext cx="2016224" cy="523220"/>
          </a:xfrm>
          <a:prstGeom prst="rect">
            <a:avLst/>
          </a:prstGeom>
          <a:noFill/>
          <a:ln w="28575">
            <a:solidFill>
              <a:srgbClr val="FFC000"/>
            </a:solidFill>
          </a:ln>
        </p:spPr>
        <p:txBody>
          <a:bodyPr wrap="square" rtlCol="0">
            <a:spAutoFit/>
          </a:bodyPr>
          <a:lstStyle/>
          <a:p>
            <a:r>
              <a:rPr lang="it-IT" sz="1400" dirty="0"/>
              <a:t>Dimostra originalità e spirito di iniziativa.</a:t>
            </a:r>
          </a:p>
        </p:txBody>
      </p:sp>
      <p:cxnSp>
        <p:nvCxnSpPr>
          <p:cNvPr id="48" name="Connettore 2 47"/>
          <p:cNvCxnSpPr>
            <a:stCxn id="46" idx="3"/>
            <a:endCxn id="47" idx="1"/>
          </p:cNvCxnSpPr>
          <p:nvPr/>
        </p:nvCxnSpPr>
        <p:spPr>
          <a:xfrm>
            <a:off x="6156176" y="5896097"/>
            <a:ext cx="648072" cy="511653"/>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8" name="Connettore 4 17"/>
          <p:cNvCxnSpPr>
            <a:stCxn id="41" idx="1"/>
            <a:endCxn id="42" idx="3"/>
          </p:cNvCxnSpPr>
          <p:nvPr/>
        </p:nvCxnSpPr>
        <p:spPr>
          <a:xfrm rot="10800000" flipV="1">
            <a:off x="2411760" y="5013176"/>
            <a:ext cx="648072" cy="980530"/>
          </a:xfrm>
          <a:prstGeom prst="bentConnector3">
            <a:avLst>
              <a:gd name="adj1" fmla="val 17017"/>
            </a:avLst>
          </a:prstGeom>
          <a:ln w="28575">
            <a:solidFill>
              <a:srgbClr val="92D050"/>
            </a:solidFill>
            <a:tailEnd type="arrow"/>
          </a:ln>
        </p:spPr>
        <p:style>
          <a:lnRef idx="1">
            <a:schemeClr val="accent4"/>
          </a:lnRef>
          <a:fillRef idx="0">
            <a:schemeClr val="accent4"/>
          </a:fillRef>
          <a:effectRef idx="0">
            <a:schemeClr val="accent4"/>
          </a:effectRef>
          <a:fontRef idx="minor">
            <a:schemeClr val="tx1"/>
          </a:fontRef>
        </p:style>
      </p:cxnSp>
      <p:cxnSp>
        <p:nvCxnSpPr>
          <p:cNvPr id="45" name="Connettore 4 44"/>
          <p:cNvCxnSpPr>
            <a:stCxn id="15" idx="3"/>
            <a:endCxn id="36" idx="1"/>
          </p:cNvCxnSpPr>
          <p:nvPr/>
        </p:nvCxnSpPr>
        <p:spPr>
          <a:xfrm>
            <a:off x="6178503" y="3790266"/>
            <a:ext cx="409721" cy="544934"/>
          </a:xfrm>
          <a:prstGeom prst="bentConnector3">
            <a:avLst>
              <a:gd name="adj1" fmla="val 50000"/>
            </a:avLst>
          </a:prstGeom>
          <a:ln w="28575">
            <a:solidFill>
              <a:srgbClr val="92D050"/>
            </a:solidFill>
            <a:tailEnd type="arrow"/>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7223608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left)">
                                      <p:cBhvr>
                                        <p:cTn id="24" dur="500"/>
                                        <p:tgtEl>
                                          <p:spTgt spid="24"/>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left)">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500"/>
                                        <p:tgtEl>
                                          <p:spTgt spid="28"/>
                                        </p:tgtEl>
                                      </p:cBhvr>
                                    </p:animEffect>
                                  </p:childTnLst>
                                </p:cTn>
                              </p:par>
                            </p:childTnLst>
                          </p:cTn>
                        </p:par>
                        <p:par>
                          <p:cTn id="34" fill="hold">
                            <p:stCondLst>
                              <p:cond delay="500"/>
                            </p:stCondLst>
                            <p:childTnLst>
                              <p:par>
                                <p:cTn id="35" presetID="22" presetClass="entr" presetSubtype="2" fill="hold" nodeType="after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ipe(right)">
                                      <p:cBhvr>
                                        <p:cTn id="37" dur="500"/>
                                        <p:tgtEl>
                                          <p:spTgt spid="30"/>
                                        </p:tgtEl>
                                      </p:cBhvr>
                                    </p:animEffect>
                                  </p:childTnLst>
                                </p:cTn>
                              </p:par>
                            </p:childTnLst>
                          </p:cTn>
                        </p:par>
                        <p:par>
                          <p:cTn id="38" fill="hold">
                            <p:stCondLst>
                              <p:cond delay="1000"/>
                            </p:stCondLst>
                            <p:childTnLst>
                              <p:par>
                                <p:cTn id="39" presetID="22" presetClass="entr" presetSubtype="2"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wipe(right)">
                                      <p:cBhvr>
                                        <p:cTn id="41" dur="500"/>
                                        <p:tgtEl>
                                          <p:spTgt spid="2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fade">
                                      <p:cBhvr>
                                        <p:cTn id="46" dur="500"/>
                                        <p:tgtEl>
                                          <p:spTgt spid="34"/>
                                        </p:tgtEl>
                                      </p:cBhvr>
                                    </p:animEffect>
                                  </p:childTnLst>
                                </p:cTn>
                              </p:par>
                            </p:childTnLst>
                          </p:cTn>
                        </p:par>
                        <p:par>
                          <p:cTn id="47" fill="hold">
                            <p:stCondLst>
                              <p:cond delay="500"/>
                            </p:stCondLst>
                            <p:childTnLst>
                              <p:par>
                                <p:cTn id="48" presetID="10" presetClass="entr" presetSubtype="0" fill="hold" nodeType="afterEffect">
                                  <p:stCondLst>
                                    <p:cond delay="0"/>
                                  </p:stCondLst>
                                  <p:childTnLst>
                                    <p:set>
                                      <p:cBhvr>
                                        <p:cTn id="49" dur="1" fill="hold">
                                          <p:stCondLst>
                                            <p:cond delay="0"/>
                                          </p:stCondLst>
                                        </p:cTn>
                                        <p:tgtEl>
                                          <p:spTgt spid="45"/>
                                        </p:tgtEl>
                                        <p:attrNameLst>
                                          <p:attrName>style.visibility</p:attrName>
                                        </p:attrNameLst>
                                      </p:cBhvr>
                                      <p:to>
                                        <p:strVal val="visible"/>
                                      </p:to>
                                    </p:set>
                                    <p:animEffect transition="in" filter="fade">
                                      <p:cBhvr>
                                        <p:cTn id="50" dur="500"/>
                                        <p:tgtEl>
                                          <p:spTgt spid="45"/>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wipe(left)">
                                      <p:cBhvr>
                                        <p:cTn id="53" dur="500"/>
                                        <p:tgtEl>
                                          <p:spTgt spid="36"/>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fade">
                                      <p:cBhvr>
                                        <p:cTn id="58" dur="500"/>
                                        <p:tgtEl>
                                          <p:spTgt spid="38"/>
                                        </p:tgtEl>
                                      </p:cBhvr>
                                    </p:animEffect>
                                  </p:childTnLst>
                                </p:cTn>
                              </p:par>
                            </p:childTnLst>
                          </p:cTn>
                        </p:par>
                        <p:par>
                          <p:cTn id="59" fill="hold">
                            <p:stCondLst>
                              <p:cond delay="500"/>
                            </p:stCondLst>
                            <p:childTnLst>
                              <p:par>
                                <p:cTn id="60" presetID="22" presetClass="entr" presetSubtype="2" fill="hold" nodeType="after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wipe(right)">
                                      <p:cBhvr>
                                        <p:cTn id="62" dur="500"/>
                                        <p:tgtEl>
                                          <p:spTgt spid="40"/>
                                        </p:tgtEl>
                                      </p:cBhvr>
                                    </p:animEffect>
                                  </p:childTnLst>
                                </p:cTn>
                              </p:par>
                            </p:childTnLst>
                          </p:cTn>
                        </p:par>
                        <p:par>
                          <p:cTn id="63" fill="hold">
                            <p:stCondLst>
                              <p:cond delay="1000"/>
                            </p:stCondLst>
                            <p:childTnLst>
                              <p:par>
                                <p:cTn id="64" presetID="22" presetClass="entr" presetSubtype="2"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Effect transition="in" filter="wipe(right)">
                                      <p:cBhvr>
                                        <p:cTn id="66" dur="500"/>
                                        <p:tgtEl>
                                          <p:spTgt spid="39"/>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fade">
                                      <p:cBhvr>
                                        <p:cTn id="71" dur="500"/>
                                        <p:tgtEl>
                                          <p:spTgt spid="41"/>
                                        </p:tgtEl>
                                      </p:cBhvr>
                                    </p:animEffect>
                                  </p:childTnLst>
                                </p:cTn>
                              </p:par>
                            </p:childTnLst>
                          </p:cTn>
                        </p:par>
                        <p:par>
                          <p:cTn id="72" fill="hold">
                            <p:stCondLst>
                              <p:cond delay="500"/>
                            </p:stCondLst>
                            <p:childTnLst>
                              <p:par>
                                <p:cTn id="73" presetID="22" presetClass="entr" presetSubtype="1" fill="hold" nodeType="after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wipe(up)">
                                      <p:cBhvr>
                                        <p:cTn id="75" dur="500"/>
                                        <p:tgtEl>
                                          <p:spTgt spid="18"/>
                                        </p:tgtEl>
                                      </p:cBhvr>
                                    </p:animEffect>
                                  </p:childTnLst>
                                </p:cTn>
                              </p:par>
                            </p:childTnLst>
                          </p:cTn>
                        </p:par>
                        <p:par>
                          <p:cTn id="76" fill="hold">
                            <p:stCondLst>
                              <p:cond delay="100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nodeType="click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wipe(left)">
                                      <p:cBhvr>
                                        <p:cTn id="84" dur="500"/>
                                        <p:tgtEl>
                                          <p:spTgt spid="48"/>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Effect transition="in" filter="fade">
                                      <p:cBhvr>
                                        <p:cTn id="87" dur="500"/>
                                        <p:tgtEl>
                                          <p:spTgt spid="46"/>
                                        </p:tgtEl>
                                      </p:cBhvr>
                                    </p:animEffect>
                                  </p:childTnLst>
                                </p:cTn>
                              </p:par>
                            </p:childTnLst>
                          </p:cTn>
                        </p:par>
                        <p:par>
                          <p:cTn id="88" fill="hold">
                            <p:stCondLst>
                              <p:cond delay="50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2" grpId="0" animBg="1"/>
      <p:bldP spid="26" grpId="0" animBg="1"/>
      <p:bldP spid="28" grpId="0" animBg="1"/>
      <p:bldP spid="29" grpId="0" animBg="1"/>
      <p:bldP spid="34" grpId="0" animBg="1"/>
      <p:bldP spid="36" grpId="0" animBg="1"/>
      <p:bldP spid="38" grpId="0" animBg="1"/>
      <p:bldP spid="39" grpId="0" animBg="1"/>
      <p:bldP spid="41" grpId="0" animBg="1"/>
      <p:bldP spid="42" grpId="0" animBg="1"/>
      <p:bldP spid="46" grpId="0" animBg="1"/>
      <p:bldP spid="4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2050" name="Picture 2" descr="Risultati immagini per microscope observation"/>
          <p:cNvPicPr>
            <a:picLocks noChangeAspect="1" noChangeArrowheads="1"/>
          </p:cNvPicPr>
          <p:nvPr/>
        </p:nvPicPr>
        <p:blipFill rotWithShape="1">
          <a:blip r:embed="rId2">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rcRect l="26067"/>
          <a:stretch/>
        </p:blipFill>
        <p:spPr bwMode="auto">
          <a:xfrm>
            <a:off x="0" y="-27384"/>
            <a:ext cx="9180512" cy="6984776"/>
          </a:xfrm>
          <a:prstGeom prst="rect">
            <a:avLst/>
          </a:prstGeom>
          <a:noFill/>
          <a:extLst>
            <a:ext uri="{909E8E84-426E-40DD-AFC4-6F175D3DCCD1}">
              <a14:hiddenFill xmlns:a14="http://schemas.microsoft.com/office/drawing/2010/main">
                <a:solidFill>
                  <a:srgbClr val="FFFFFF"/>
                </a:solidFill>
              </a14:hiddenFill>
            </a:ext>
          </a:extLst>
        </p:spPr>
      </p:pic>
      <p:sp>
        <p:nvSpPr>
          <p:cNvPr id="5" name="Rettangolo arrotondato 4"/>
          <p:cNvSpPr/>
          <p:nvPr/>
        </p:nvSpPr>
        <p:spPr>
          <a:xfrm>
            <a:off x="2015716" y="2024844"/>
            <a:ext cx="5112568" cy="2808312"/>
          </a:xfrm>
          <a:prstGeom prst="roundRect">
            <a:avLst/>
          </a:prstGeom>
          <a:solidFill>
            <a:srgbClr val="FF0000">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dirty="0"/>
              <a:t>Le prove d’esame – i tre scritti e il colloquio orale – dovrebbero permetterci di osservare nei candidati queste competenze.</a:t>
            </a:r>
          </a:p>
        </p:txBody>
      </p:sp>
    </p:spTree>
    <p:extLst>
      <p:ext uri="{BB962C8B-B14F-4D97-AF65-F5344CB8AC3E}">
        <p14:creationId xmlns:p14="http://schemas.microsoft.com/office/powerpoint/2010/main" val="15499585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magine correlata"/>
          <p:cNvPicPr>
            <a:picLocks noChangeAspect="1" noChangeArrowheads="1"/>
          </p:cNvPicPr>
          <p:nvPr/>
        </p:nvPicPr>
        <p:blipFill>
          <a:blip r:embed="rId2">
            <a:extLst>
              <a:ext uri="{BEBA8EAE-BF5A-486C-A8C5-ECC9F3942E4B}">
                <a14:imgProps xmlns:a14="http://schemas.microsoft.com/office/drawing/2010/main">
                  <a14:imgLayer r:embed="rId3">
                    <a14:imgEffect>
                      <a14:artisticCrisscrossEtching/>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2376000" y="-45000"/>
            <a:ext cx="13896000" cy="6948000"/>
          </a:xfrm>
          <a:prstGeom prst="rect">
            <a:avLst/>
          </a:prstGeom>
          <a:noFill/>
          <a:extLst>
            <a:ext uri="{909E8E84-426E-40DD-AFC4-6F175D3DCCD1}">
              <a14:hiddenFill xmlns:a14="http://schemas.microsoft.com/office/drawing/2010/main">
                <a:solidFill>
                  <a:srgbClr val="FFFFFF"/>
                </a:solidFill>
              </a14:hiddenFill>
            </a:ext>
          </a:extLst>
        </p:spPr>
      </p:pic>
      <p:sp>
        <p:nvSpPr>
          <p:cNvPr id="2" name="Rettangolo arrotondato 1"/>
          <p:cNvSpPr/>
          <p:nvPr/>
        </p:nvSpPr>
        <p:spPr>
          <a:xfrm>
            <a:off x="503548" y="3933056"/>
            <a:ext cx="8136904" cy="1872208"/>
          </a:xfrm>
          <a:prstGeom prst="roundRect">
            <a:avLst/>
          </a:prstGeom>
          <a:solidFill>
            <a:srgbClr val="FF0000">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Titolo 3"/>
          <p:cNvSpPr>
            <a:spLocks noGrp="1"/>
          </p:cNvSpPr>
          <p:nvPr>
            <p:ph type="title"/>
          </p:nvPr>
        </p:nvSpPr>
        <p:spPr>
          <a:xfrm>
            <a:off x="722312" y="4406900"/>
            <a:ext cx="8170167" cy="1362075"/>
          </a:xfrm>
        </p:spPr>
        <p:txBody>
          <a:bodyPr>
            <a:normAutofit/>
          </a:bodyPr>
          <a:lstStyle/>
          <a:p>
            <a:r>
              <a:rPr lang="it-IT" sz="3600" dirty="0">
                <a:solidFill>
                  <a:schemeClr val="bg1"/>
                </a:solidFill>
              </a:rPr>
              <a:t>Prove d’esame e competenze:</a:t>
            </a:r>
            <a:br>
              <a:rPr lang="it-IT" sz="3600" dirty="0">
                <a:solidFill>
                  <a:schemeClr val="bg1"/>
                </a:solidFill>
              </a:rPr>
            </a:br>
            <a:r>
              <a:rPr lang="it-IT" sz="3600" dirty="0">
                <a:solidFill>
                  <a:schemeClr val="bg1"/>
                </a:solidFill>
              </a:rPr>
              <a:t>facciamo qualche ipotesi</a:t>
            </a:r>
          </a:p>
        </p:txBody>
      </p:sp>
      <p:sp>
        <p:nvSpPr>
          <p:cNvPr id="5" name="Segnaposto testo 4"/>
          <p:cNvSpPr>
            <a:spLocks noGrp="1"/>
          </p:cNvSpPr>
          <p:nvPr>
            <p:ph type="body" idx="1"/>
          </p:nvPr>
        </p:nvSpPr>
        <p:spPr/>
        <p:txBody>
          <a:bodyPr/>
          <a:lstStyle/>
          <a:p>
            <a:r>
              <a:rPr lang="it-IT" b="1" dirty="0">
                <a:solidFill>
                  <a:schemeClr val="bg1"/>
                </a:solidFill>
              </a:rPr>
              <a:t>Dalla teoria alla pratica</a:t>
            </a:r>
          </a:p>
        </p:txBody>
      </p:sp>
    </p:spTree>
    <p:extLst>
      <p:ext uri="{BB962C8B-B14F-4D97-AF65-F5344CB8AC3E}">
        <p14:creationId xmlns:p14="http://schemas.microsoft.com/office/powerpoint/2010/main" val="34906827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84"/>
            <a:ext cx="8229600" cy="1143000"/>
          </a:xfrm>
        </p:spPr>
        <p:txBody>
          <a:bodyPr>
            <a:noAutofit/>
          </a:bodyPr>
          <a:lstStyle/>
          <a:p>
            <a:r>
              <a:rPr lang="it-IT" sz="3200" b="1" dirty="0">
                <a:solidFill>
                  <a:srgbClr val="C00000"/>
                </a:solidFill>
              </a:rPr>
              <a:t>L’alunno competente: una definizione</a:t>
            </a:r>
          </a:p>
        </p:txBody>
      </p:sp>
      <p:sp>
        <p:nvSpPr>
          <p:cNvPr id="6" name="AutoShape 2" descr="Risultati immagini per coerenza"/>
          <p:cNvSpPr>
            <a:spLocks noChangeAspect="1" noChangeArrowheads="1"/>
          </p:cNvSpPr>
          <p:nvPr/>
        </p:nvSpPr>
        <p:spPr bwMode="auto">
          <a:xfrm>
            <a:off x="155575" y="-192617"/>
            <a:ext cx="3048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8" name="CasellaDiTesto 7"/>
          <p:cNvSpPr txBox="1"/>
          <p:nvPr/>
        </p:nvSpPr>
        <p:spPr>
          <a:xfrm>
            <a:off x="35496" y="1255400"/>
            <a:ext cx="5610711" cy="2677656"/>
          </a:xfrm>
          <a:prstGeom prst="rect">
            <a:avLst/>
          </a:prstGeom>
          <a:noFill/>
        </p:spPr>
        <p:txBody>
          <a:bodyPr wrap="square" rtlCol="0">
            <a:spAutoFit/>
          </a:bodyPr>
          <a:lstStyle/>
          <a:p>
            <a:r>
              <a:rPr lang="it-IT" sz="2800" dirty="0"/>
              <a:t>È competente chi possiede </a:t>
            </a:r>
            <a:r>
              <a:rPr lang="it-IT" sz="2800" b="1" dirty="0"/>
              <a:t>conoscenze</a:t>
            </a:r>
            <a:r>
              <a:rPr lang="it-IT" sz="2800" dirty="0"/>
              <a:t> e padroneggia </a:t>
            </a:r>
            <a:r>
              <a:rPr lang="it-IT" sz="2800" b="1" dirty="0"/>
              <a:t>abilità</a:t>
            </a:r>
            <a:r>
              <a:rPr lang="it-IT" sz="2800" dirty="0"/>
              <a:t> adeguate alla </a:t>
            </a:r>
            <a:r>
              <a:rPr lang="it-IT" sz="2800" b="1" dirty="0"/>
              <a:t>questione-problema</a:t>
            </a:r>
            <a:r>
              <a:rPr lang="it-IT" sz="2800" dirty="0"/>
              <a:t> che deve affrontare e, messo in </a:t>
            </a:r>
            <a:r>
              <a:rPr lang="it-IT" sz="2800" b="1" dirty="0"/>
              <a:t>contesto</a:t>
            </a:r>
            <a:r>
              <a:rPr lang="it-IT" sz="2800" dirty="0"/>
              <a:t>, riesce a utilizzarli con </a:t>
            </a:r>
            <a:r>
              <a:rPr lang="it-IT" sz="2800" b="1" dirty="0"/>
              <a:t>successo</a:t>
            </a:r>
            <a:r>
              <a:rPr lang="it-IT" sz="2800" dirty="0"/>
              <a:t>.</a:t>
            </a:r>
          </a:p>
        </p:txBody>
      </p:sp>
      <p:sp>
        <p:nvSpPr>
          <p:cNvPr id="7" name="CasellaDiTesto 6"/>
          <p:cNvSpPr txBox="1"/>
          <p:nvPr/>
        </p:nvSpPr>
        <p:spPr>
          <a:xfrm>
            <a:off x="2555776" y="4566607"/>
            <a:ext cx="6616351" cy="2246769"/>
          </a:xfrm>
          <a:prstGeom prst="rect">
            <a:avLst/>
          </a:prstGeom>
          <a:noFill/>
        </p:spPr>
        <p:txBody>
          <a:bodyPr wrap="square" rtlCol="0">
            <a:spAutoFit/>
          </a:bodyPr>
          <a:lstStyle/>
          <a:p>
            <a:pPr algn="r"/>
            <a:r>
              <a:rPr lang="it-IT" sz="2800" dirty="0"/>
              <a:t>Per testare una competenza, dobbiamo creare un contesto e porre una </a:t>
            </a:r>
            <a:r>
              <a:rPr lang="it-IT" sz="2800" b="1" dirty="0"/>
              <a:t>questione-problema</a:t>
            </a:r>
            <a:r>
              <a:rPr lang="it-IT" sz="2800" dirty="0"/>
              <a:t> adeguata ai nostri alunni e che richieda l’utilizzo di conoscenze e abilità in maniera intenzionale.</a:t>
            </a:r>
          </a:p>
        </p:txBody>
      </p:sp>
      <p:sp>
        <p:nvSpPr>
          <p:cNvPr id="4" name="Freccia curva 3"/>
          <p:cNvSpPr/>
          <p:nvPr/>
        </p:nvSpPr>
        <p:spPr>
          <a:xfrm rot="5400000">
            <a:off x="5485164" y="2011779"/>
            <a:ext cx="2520280" cy="261841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30872903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wipe(up)">
                                      <p:cBhvr>
                                        <p:cTn id="16"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200" b="1" dirty="0">
                <a:solidFill>
                  <a:srgbClr val="C00000"/>
                </a:solidFill>
              </a:rPr>
              <a:t>Matematica: quesiti non automatici</a:t>
            </a:r>
          </a:p>
        </p:txBody>
      </p:sp>
      <p:sp>
        <p:nvSpPr>
          <p:cNvPr id="6" name="AutoShape 2" descr="Risultati immagini per coerenza"/>
          <p:cNvSpPr>
            <a:spLocks noChangeAspect="1" noChangeArrowheads="1"/>
          </p:cNvSpPr>
          <p:nvPr/>
        </p:nvSpPr>
        <p:spPr bwMode="auto">
          <a:xfrm>
            <a:off x="155575" y="-192617"/>
            <a:ext cx="3048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8" name="CasellaDiTesto 7"/>
          <p:cNvSpPr txBox="1"/>
          <p:nvPr/>
        </p:nvSpPr>
        <p:spPr>
          <a:xfrm>
            <a:off x="1553577" y="1416833"/>
            <a:ext cx="5610711" cy="5324535"/>
          </a:xfrm>
          <a:prstGeom prst="rect">
            <a:avLst/>
          </a:prstGeom>
          <a:noFill/>
        </p:spPr>
        <p:txBody>
          <a:bodyPr wrap="square" rtlCol="0">
            <a:spAutoFit/>
          </a:bodyPr>
          <a:lstStyle/>
          <a:p>
            <a:r>
              <a:rPr lang="it-IT" sz="2000" dirty="0"/>
              <a:t>È dato lo sviluppo piano di un parallelepipedo di misure indicate in cm.</a:t>
            </a:r>
          </a:p>
          <a:p>
            <a:endParaRPr lang="it-IT" sz="2000" dirty="0"/>
          </a:p>
          <a:p>
            <a:endParaRPr lang="it-IT" sz="2000" dirty="0"/>
          </a:p>
          <a:p>
            <a:endParaRPr lang="it-IT" sz="2000" dirty="0"/>
          </a:p>
          <a:p>
            <a:endParaRPr lang="it-IT" sz="2000" dirty="0"/>
          </a:p>
          <a:p>
            <a:endParaRPr lang="it-IT" sz="2000" dirty="0"/>
          </a:p>
          <a:p>
            <a:endParaRPr lang="it-IT" sz="2000" dirty="0"/>
          </a:p>
          <a:p>
            <a:endParaRPr lang="it-IT" sz="2000" dirty="0"/>
          </a:p>
          <a:p>
            <a:endParaRPr lang="it-IT" sz="2000" dirty="0"/>
          </a:p>
          <a:p>
            <a:endParaRPr lang="it-IT" sz="2000" dirty="0"/>
          </a:p>
          <a:p>
            <a:endParaRPr lang="it-IT" sz="2000" dirty="0"/>
          </a:p>
          <a:p>
            <a:pPr marL="457200" lvl="0" indent="-457200">
              <a:buFont typeface="+mj-lt"/>
              <a:buAutoNum type="arabicPeriod"/>
            </a:pPr>
            <a:r>
              <a:rPr lang="it-IT" sz="2000" dirty="0"/>
              <a:t>Determina la sua superficie.</a:t>
            </a:r>
          </a:p>
          <a:p>
            <a:pPr marL="457200" lvl="0" indent="-457200">
              <a:buFont typeface="+mj-lt"/>
              <a:buAutoNum type="arabicPeriod"/>
            </a:pPr>
            <a:r>
              <a:rPr lang="it-IT" sz="2000" u="sng" dirty="0"/>
              <a:t>Immagina di chiudere lo sviluppo a formare un contenitore</a:t>
            </a:r>
            <a:r>
              <a:rPr lang="it-IT" sz="2000" dirty="0"/>
              <a:t>. Disegnalo.</a:t>
            </a:r>
          </a:p>
          <a:p>
            <a:pPr marL="457200" lvl="0" indent="-457200">
              <a:buFont typeface="+mj-lt"/>
              <a:buAutoNum type="arabicPeriod"/>
            </a:pPr>
            <a:r>
              <a:rPr lang="it-IT" sz="2000" dirty="0"/>
              <a:t>Il contenitore è pieno di olio. Quanto ne contiene?</a:t>
            </a:r>
          </a:p>
        </p:txBody>
      </p:sp>
      <p:pic>
        <p:nvPicPr>
          <p:cNvPr id="14" name="Immagin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53577" y="2205168"/>
            <a:ext cx="6036846" cy="2736000"/>
          </a:xfrm>
          <a:prstGeom prst="rect">
            <a:avLst/>
          </a:prstGeom>
          <a:noFill/>
          <a:ln>
            <a:noFill/>
          </a:ln>
        </p:spPr>
      </p:pic>
      <p:sp>
        <p:nvSpPr>
          <p:cNvPr id="3" name="CasellaDiTesto 2"/>
          <p:cNvSpPr txBox="1"/>
          <p:nvPr/>
        </p:nvSpPr>
        <p:spPr>
          <a:xfrm rot="16200000">
            <a:off x="-591720" y="3691241"/>
            <a:ext cx="2199829" cy="523220"/>
          </a:xfrm>
          <a:prstGeom prst="rect">
            <a:avLst/>
          </a:prstGeom>
          <a:noFill/>
        </p:spPr>
        <p:txBody>
          <a:bodyPr wrap="square" rtlCol="0">
            <a:spAutoFit/>
          </a:bodyPr>
          <a:lstStyle/>
          <a:p>
            <a:r>
              <a:rPr lang="it-IT" sz="2800" b="1" dirty="0">
                <a:solidFill>
                  <a:schemeClr val="accent1"/>
                </a:solidFill>
              </a:rPr>
              <a:t>Esempio n. 1</a:t>
            </a:r>
          </a:p>
        </p:txBody>
      </p:sp>
    </p:spTree>
    <p:extLst>
      <p:ext uri="{BB962C8B-B14F-4D97-AF65-F5344CB8AC3E}">
        <p14:creationId xmlns:p14="http://schemas.microsoft.com/office/powerpoint/2010/main" val="38567645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xEl>
                                              <p:pRg st="11" end="11"/>
                                            </p:txEl>
                                          </p:spTgt>
                                        </p:tgtEl>
                                        <p:attrNameLst>
                                          <p:attrName>style.visibility</p:attrName>
                                        </p:attrNameLst>
                                      </p:cBhvr>
                                      <p:to>
                                        <p:strVal val="visible"/>
                                      </p:to>
                                    </p:set>
                                    <p:animEffect transition="in" filter="fade">
                                      <p:cBhvr>
                                        <p:cTn id="11" dur="500"/>
                                        <p:tgtEl>
                                          <p:spTgt spid="8">
                                            <p:txEl>
                                              <p:pRg st="11" end="1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xEl>
                                              <p:pRg st="12" end="12"/>
                                            </p:txEl>
                                          </p:spTgt>
                                        </p:tgtEl>
                                        <p:attrNameLst>
                                          <p:attrName>style.visibility</p:attrName>
                                        </p:attrNameLst>
                                      </p:cBhvr>
                                      <p:to>
                                        <p:strVal val="visible"/>
                                      </p:to>
                                    </p:set>
                                    <p:animEffect transition="in" filter="fade">
                                      <p:cBhvr>
                                        <p:cTn id="15" dur="500"/>
                                        <p:tgtEl>
                                          <p:spTgt spid="8">
                                            <p:txEl>
                                              <p:pRg st="12" end="1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
                                            <p:txEl>
                                              <p:pRg st="13" end="13"/>
                                            </p:txEl>
                                          </p:spTgt>
                                        </p:tgtEl>
                                        <p:attrNameLst>
                                          <p:attrName>style.visibility</p:attrName>
                                        </p:attrNameLst>
                                      </p:cBhvr>
                                      <p:to>
                                        <p:strVal val="visible"/>
                                      </p:to>
                                    </p:set>
                                    <p:animEffect transition="in" filter="fade">
                                      <p:cBhvr>
                                        <p:cTn id="19" dur="500"/>
                                        <p:tgtEl>
                                          <p:spTgt spid="8">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88640"/>
            <a:ext cx="8229600" cy="1143000"/>
          </a:xfrm>
        </p:spPr>
        <p:txBody>
          <a:bodyPr>
            <a:noAutofit/>
          </a:bodyPr>
          <a:lstStyle/>
          <a:p>
            <a:r>
              <a:rPr lang="it-IT" sz="3200" b="1" dirty="0">
                <a:solidFill>
                  <a:srgbClr val="C00000"/>
                </a:solidFill>
              </a:rPr>
              <a:t>Matematica: quesiti non automatici</a:t>
            </a:r>
          </a:p>
        </p:txBody>
      </p:sp>
      <p:sp>
        <p:nvSpPr>
          <p:cNvPr id="6" name="AutoShape 2" descr="Risultati immagini per coerenza"/>
          <p:cNvSpPr>
            <a:spLocks noChangeAspect="1" noChangeArrowheads="1"/>
          </p:cNvSpPr>
          <p:nvPr/>
        </p:nvSpPr>
        <p:spPr bwMode="auto">
          <a:xfrm>
            <a:off x="155575" y="-192617"/>
            <a:ext cx="3048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8" name="CasellaDiTesto 7"/>
          <p:cNvSpPr txBox="1"/>
          <p:nvPr/>
        </p:nvSpPr>
        <p:spPr>
          <a:xfrm>
            <a:off x="1553577" y="3374990"/>
            <a:ext cx="6474807" cy="2862322"/>
          </a:xfrm>
          <a:prstGeom prst="rect">
            <a:avLst/>
          </a:prstGeom>
          <a:noFill/>
        </p:spPr>
        <p:txBody>
          <a:bodyPr wrap="square" rtlCol="0">
            <a:spAutoFit/>
          </a:bodyPr>
          <a:lstStyle/>
          <a:p>
            <a:pPr lvl="0"/>
            <a:r>
              <a:rPr lang="it-IT" sz="2000" dirty="0"/>
              <a:t>Considera il barattolo del disegno che ha raggio di base 2 dm e il volume di 35 decimetri cubi. Trova la sua altezza (considera una sola cifra decimale senza arrotondare – oppure – approssima per difetto ai decimi).</a:t>
            </a:r>
          </a:p>
          <a:p>
            <a:pPr lvl="0"/>
            <a:endParaRPr lang="it-IT" sz="2000" dirty="0"/>
          </a:p>
          <a:p>
            <a:pPr lvl="0"/>
            <a:r>
              <a:rPr lang="it-IT" sz="2000" dirty="0"/>
              <a:t>Si travasa il contenuto di olio dal primo contenitore al barattolo cilindrico. </a:t>
            </a:r>
            <a:r>
              <a:rPr lang="it-IT" sz="2000" u="sng" dirty="0"/>
              <a:t>Riusciremo a far stare tutto l’olio?</a:t>
            </a:r>
            <a:r>
              <a:rPr lang="it-IT" sz="2000" dirty="0"/>
              <a:t> In tal caso calcola l’altezza cui arriva, altrimenti calcola il volume di quello che fuoriesce.</a:t>
            </a:r>
          </a:p>
        </p:txBody>
      </p:sp>
      <p:sp>
        <p:nvSpPr>
          <p:cNvPr id="3" name="CasellaDiTesto 2"/>
          <p:cNvSpPr txBox="1"/>
          <p:nvPr/>
        </p:nvSpPr>
        <p:spPr>
          <a:xfrm rot="16200000">
            <a:off x="-591720" y="3691241"/>
            <a:ext cx="2199829" cy="523220"/>
          </a:xfrm>
          <a:prstGeom prst="rect">
            <a:avLst/>
          </a:prstGeom>
          <a:noFill/>
        </p:spPr>
        <p:txBody>
          <a:bodyPr wrap="square" rtlCol="0">
            <a:spAutoFit/>
          </a:bodyPr>
          <a:lstStyle/>
          <a:p>
            <a:r>
              <a:rPr lang="it-IT" sz="2800" b="1" dirty="0">
                <a:solidFill>
                  <a:schemeClr val="accent1"/>
                </a:solidFill>
              </a:rPr>
              <a:t>Esempio n. 1</a:t>
            </a:r>
          </a:p>
        </p:txBody>
      </p:sp>
      <p:pic>
        <p:nvPicPr>
          <p:cNvPr id="16" name="Immagine 15"/>
          <p:cNvPicPr>
            <a:picLocks noChangeAspect="1"/>
          </p:cNvPicPr>
          <p:nvPr/>
        </p:nvPicPr>
        <p:blipFill>
          <a:blip r:embed="rId2">
            <a:biLevel thresh="75000"/>
            <a:extLst>
              <a:ext uri="{28A0092B-C50C-407E-A947-70E740481C1C}">
                <a14:useLocalDpi xmlns:a14="http://schemas.microsoft.com/office/drawing/2010/main" val="0"/>
              </a:ext>
            </a:extLst>
          </a:blip>
          <a:srcRect/>
          <a:stretch>
            <a:fillRect/>
          </a:stretch>
        </p:blipFill>
        <p:spPr bwMode="auto">
          <a:xfrm>
            <a:off x="3589570" y="1488727"/>
            <a:ext cx="2402819" cy="1872000"/>
          </a:xfrm>
          <a:prstGeom prst="rect">
            <a:avLst/>
          </a:prstGeom>
          <a:noFill/>
          <a:ln>
            <a:noFill/>
          </a:ln>
        </p:spPr>
      </p:pic>
    </p:spTree>
    <p:extLst>
      <p:ext uri="{BB962C8B-B14F-4D97-AF65-F5344CB8AC3E}">
        <p14:creationId xmlns:p14="http://schemas.microsoft.com/office/powerpoint/2010/main" val="34107171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animEffect transition="in" filter="fade">
                                      <p:cBhvr>
                                        <p:cTn id="11"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88640"/>
            <a:ext cx="8229600" cy="1143000"/>
          </a:xfrm>
        </p:spPr>
        <p:txBody>
          <a:bodyPr>
            <a:noAutofit/>
          </a:bodyPr>
          <a:lstStyle/>
          <a:p>
            <a:r>
              <a:rPr lang="it-IT" sz="3200" b="1" dirty="0">
                <a:solidFill>
                  <a:srgbClr val="C00000"/>
                </a:solidFill>
              </a:rPr>
              <a:t>Un esperimento sul linguaggio</a:t>
            </a:r>
          </a:p>
        </p:txBody>
      </p:sp>
      <p:sp>
        <p:nvSpPr>
          <p:cNvPr id="6" name="AutoShape 2" descr="Risultati immagini per coerenza"/>
          <p:cNvSpPr>
            <a:spLocks noChangeAspect="1" noChangeArrowheads="1"/>
          </p:cNvSpPr>
          <p:nvPr/>
        </p:nvSpPr>
        <p:spPr bwMode="auto">
          <a:xfrm>
            <a:off x="155575" y="-192617"/>
            <a:ext cx="3048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8" name="CasellaDiTesto 7"/>
          <p:cNvSpPr txBox="1"/>
          <p:nvPr/>
        </p:nvSpPr>
        <p:spPr>
          <a:xfrm>
            <a:off x="1" y="4505052"/>
            <a:ext cx="9144000" cy="1938992"/>
          </a:xfrm>
          <a:prstGeom prst="rect">
            <a:avLst/>
          </a:prstGeom>
          <a:noFill/>
        </p:spPr>
        <p:txBody>
          <a:bodyPr wrap="square" rtlCol="0">
            <a:spAutoFit/>
          </a:bodyPr>
          <a:lstStyle/>
          <a:p>
            <a:pPr lvl="0"/>
            <a:r>
              <a:rPr lang="it-IT" sz="2400" dirty="0"/>
              <a:t>La figura rappresenta un gioco di logica: ci sono tre pioli e tre dischi di grandezza decrescente posti sul piolo a sinistra. Obiettivo del gioco è spostare i tre dischi dal piolo di sinistra a quello di destra. Occorre rispettare due regole: si può muovere un solo disco alla volta e non si può collocare un disco più grande sopra uno più piccolo.</a:t>
            </a:r>
          </a:p>
        </p:txBody>
      </p:sp>
      <p:sp>
        <p:nvSpPr>
          <p:cNvPr id="4" name="Rettangolo con angoli arrotondati 3">
            <a:extLst>
              <a:ext uri="{FF2B5EF4-FFF2-40B4-BE49-F238E27FC236}">
                <a16:creationId xmlns:a16="http://schemas.microsoft.com/office/drawing/2014/main" id="{29392BBF-7C56-4F6E-B189-70E0D8BCE8C2}"/>
              </a:ext>
            </a:extLst>
          </p:cNvPr>
          <p:cNvSpPr/>
          <p:nvPr/>
        </p:nvSpPr>
        <p:spPr>
          <a:xfrm>
            <a:off x="611560" y="3789040"/>
            <a:ext cx="7776864"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con angoli arrotondati 4">
            <a:extLst>
              <a:ext uri="{FF2B5EF4-FFF2-40B4-BE49-F238E27FC236}">
                <a16:creationId xmlns:a16="http://schemas.microsoft.com/office/drawing/2014/main" id="{719F6B33-40D4-4971-9DA5-7F7FFAF5E3F7}"/>
              </a:ext>
            </a:extLst>
          </p:cNvPr>
          <p:cNvSpPr/>
          <p:nvPr/>
        </p:nvSpPr>
        <p:spPr>
          <a:xfrm>
            <a:off x="1835696" y="1331640"/>
            <a:ext cx="432048" cy="2457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con angoli arrotondati 8">
            <a:extLst>
              <a:ext uri="{FF2B5EF4-FFF2-40B4-BE49-F238E27FC236}">
                <a16:creationId xmlns:a16="http://schemas.microsoft.com/office/drawing/2014/main" id="{BEE861AE-1E18-42B6-B1C1-CDB2C677342E}"/>
              </a:ext>
            </a:extLst>
          </p:cNvPr>
          <p:cNvSpPr/>
          <p:nvPr/>
        </p:nvSpPr>
        <p:spPr>
          <a:xfrm>
            <a:off x="4391980" y="1322512"/>
            <a:ext cx="432048" cy="2457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con angoli arrotondati 9">
            <a:extLst>
              <a:ext uri="{FF2B5EF4-FFF2-40B4-BE49-F238E27FC236}">
                <a16:creationId xmlns:a16="http://schemas.microsoft.com/office/drawing/2014/main" id="{29B53E4A-AE64-41FC-BD68-2691D43845D5}"/>
              </a:ext>
            </a:extLst>
          </p:cNvPr>
          <p:cNvSpPr/>
          <p:nvPr/>
        </p:nvSpPr>
        <p:spPr>
          <a:xfrm>
            <a:off x="6948264" y="1340768"/>
            <a:ext cx="432048" cy="2457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con angoli arrotondati 6">
            <a:extLst>
              <a:ext uri="{FF2B5EF4-FFF2-40B4-BE49-F238E27FC236}">
                <a16:creationId xmlns:a16="http://schemas.microsoft.com/office/drawing/2014/main" id="{D915CD72-15DD-4D9D-8613-01EFEF45A0BE}"/>
              </a:ext>
            </a:extLst>
          </p:cNvPr>
          <p:cNvSpPr/>
          <p:nvPr/>
        </p:nvSpPr>
        <p:spPr>
          <a:xfrm>
            <a:off x="1043608" y="3429000"/>
            <a:ext cx="1944216" cy="35091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con angoli arrotondati 11">
            <a:extLst>
              <a:ext uri="{FF2B5EF4-FFF2-40B4-BE49-F238E27FC236}">
                <a16:creationId xmlns:a16="http://schemas.microsoft.com/office/drawing/2014/main" id="{71204F2D-EBB7-47C2-A666-4AA88AA570D8}"/>
              </a:ext>
            </a:extLst>
          </p:cNvPr>
          <p:cNvSpPr/>
          <p:nvPr/>
        </p:nvSpPr>
        <p:spPr>
          <a:xfrm>
            <a:off x="1301821" y="3078088"/>
            <a:ext cx="1512168" cy="350912"/>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con angoli arrotondati 12">
            <a:extLst>
              <a:ext uri="{FF2B5EF4-FFF2-40B4-BE49-F238E27FC236}">
                <a16:creationId xmlns:a16="http://schemas.microsoft.com/office/drawing/2014/main" id="{746D596D-745C-40BE-991E-C3EE65C0B880}"/>
              </a:ext>
            </a:extLst>
          </p:cNvPr>
          <p:cNvSpPr/>
          <p:nvPr/>
        </p:nvSpPr>
        <p:spPr>
          <a:xfrm>
            <a:off x="1547664" y="2718048"/>
            <a:ext cx="1008112" cy="350912"/>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4283455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descr="Risultati immagini per coerenza"/>
          <p:cNvSpPr>
            <a:spLocks noChangeAspect="1" noChangeArrowheads="1"/>
          </p:cNvSpPr>
          <p:nvPr/>
        </p:nvSpPr>
        <p:spPr bwMode="auto">
          <a:xfrm>
            <a:off x="155575" y="-192617"/>
            <a:ext cx="3048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4" name="Rettangolo con angoli arrotondati 3">
            <a:extLst>
              <a:ext uri="{FF2B5EF4-FFF2-40B4-BE49-F238E27FC236}">
                <a16:creationId xmlns:a16="http://schemas.microsoft.com/office/drawing/2014/main" id="{29392BBF-7C56-4F6E-B189-70E0D8BCE8C2}"/>
              </a:ext>
            </a:extLst>
          </p:cNvPr>
          <p:cNvSpPr/>
          <p:nvPr/>
        </p:nvSpPr>
        <p:spPr>
          <a:xfrm>
            <a:off x="611560" y="4455368"/>
            <a:ext cx="7776864"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con angoli arrotondati 4">
            <a:extLst>
              <a:ext uri="{FF2B5EF4-FFF2-40B4-BE49-F238E27FC236}">
                <a16:creationId xmlns:a16="http://schemas.microsoft.com/office/drawing/2014/main" id="{719F6B33-40D4-4971-9DA5-7F7FFAF5E3F7}"/>
              </a:ext>
            </a:extLst>
          </p:cNvPr>
          <p:cNvSpPr/>
          <p:nvPr/>
        </p:nvSpPr>
        <p:spPr>
          <a:xfrm>
            <a:off x="1835696" y="1997968"/>
            <a:ext cx="432048" cy="2457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con angoli arrotondati 8">
            <a:extLst>
              <a:ext uri="{FF2B5EF4-FFF2-40B4-BE49-F238E27FC236}">
                <a16:creationId xmlns:a16="http://schemas.microsoft.com/office/drawing/2014/main" id="{BEE861AE-1E18-42B6-B1C1-CDB2C677342E}"/>
              </a:ext>
            </a:extLst>
          </p:cNvPr>
          <p:cNvSpPr/>
          <p:nvPr/>
        </p:nvSpPr>
        <p:spPr>
          <a:xfrm>
            <a:off x="4391980" y="1988840"/>
            <a:ext cx="432048" cy="2457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con angoli arrotondati 9">
            <a:extLst>
              <a:ext uri="{FF2B5EF4-FFF2-40B4-BE49-F238E27FC236}">
                <a16:creationId xmlns:a16="http://schemas.microsoft.com/office/drawing/2014/main" id="{29B53E4A-AE64-41FC-BD68-2691D43845D5}"/>
              </a:ext>
            </a:extLst>
          </p:cNvPr>
          <p:cNvSpPr/>
          <p:nvPr/>
        </p:nvSpPr>
        <p:spPr>
          <a:xfrm>
            <a:off x="6948264" y="2007096"/>
            <a:ext cx="432048" cy="2457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con angoli arrotondati 6">
            <a:extLst>
              <a:ext uri="{FF2B5EF4-FFF2-40B4-BE49-F238E27FC236}">
                <a16:creationId xmlns:a16="http://schemas.microsoft.com/office/drawing/2014/main" id="{D915CD72-15DD-4D9D-8613-01EFEF45A0BE}"/>
              </a:ext>
            </a:extLst>
          </p:cNvPr>
          <p:cNvSpPr/>
          <p:nvPr/>
        </p:nvSpPr>
        <p:spPr>
          <a:xfrm>
            <a:off x="1043608" y="4095328"/>
            <a:ext cx="1944216" cy="35091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con angoli arrotondati 11">
            <a:extLst>
              <a:ext uri="{FF2B5EF4-FFF2-40B4-BE49-F238E27FC236}">
                <a16:creationId xmlns:a16="http://schemas.microsoft.com/office/drawing/2014/main" id="{71204F2D-EBB7-47C2-A666-4AA88AA570D8}"/>
              </a:ext>
            </a:extLst>
          </p:cNvPr>
          <p:cNvSpPr/>
          <p:nvPr/>
        </p:nvSpPr>
        <p:spPr>
          <a:xfrm>
            <a:off x="1301821" y="3744416"/>
            <a:ext cx="1512168" cy="350912"/>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con angoli arrotondati 12">
            <a:extLst>
              <a:ext uri="{FF2B5EF4-FFF2-40B4-BE49-F238E27FC236}">
                <a16:creationId xmlns:a16="http://schemas.microsoft.com/office/drawing/2014/main" id="{746D596D-745C-40BE-991E-C3EE65C0B880}"/>
              </a:ext>
            </a:extLst>
          </p:cNvPr>
          <p:cNvSpPr/>
          <p:nvPr/>
        </p:nvSpPr>
        <p:spPr>
          <a:xfrm>
            <a:off x="1547664" y="3384376"/>
            <a:ext cx="1008112" cy="350912"/>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0251877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C0454C5-4E6E-4CE1-B6A4-9ED3D5290EDD}"/>
              </a:ext>
            </a:extLst>
          </p:cNvPr>
          <p:cNvSpPr>
            <a:spLocks noGrp="1"/>
          </p:cNvSpPr>
          <p:nvPr>
            <p:ph type="title"/>
          </p:nvPr>
        </p:nvSpPr>
        <p:spPr/>
        <p:txBody>
          <a:bodyPr/>
          <a:lstStyle/>
          <a:p>
            <a:endParaRPr lang="it-IT"/>
          </a:p>
        </p:txBody>
      </p:sp>
      <p:pic>
        <p:nvPicPr>
          <p:cNvPr id="5" name="Segnaposto contenuto 4">
            <a:extLst>
              <a:ext uri="{FF2B5EF4-FFF2-40B4-BE49-F238E27FC236}">
                <a16:creationId xmlns:a16="http://schemas.microsoft.com/office/drawing/2014/main" id="{FF7B3679-AB4A-4A66-A244-208ADBF09E3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6512" y="0"/>
            <a:ext cx="9180512" cy="6885384"/>
          </a:xfrm>
        </p:spPr>
      </p:pic>
    </p:spTree>
    <p:extLst>
      <p:ext uri="{BB962C8B-B14F-4D97-AF65-F5344CB8AC3E}">
        <p14:creationId xmlns:p14="http://schemas.microsoft.com/office/powerpoint/2010/main" val="17932515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descr="Risultati immagini per coerenza"/>
          <p:cNvSpPr>
            <a:spLocks noChangeAspect="1" noChangeArrowheads="1"/>
          </p:cNvSpPr>
          <p:nvPr/>
        </p:nvSpPr>
        <p:spPr bwMode="auto">
          <a:xfrm>
            <a:off x="155575" y="-192617"/>
            <a:ext cx="3048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4" name="Rettangolo con angoli arrotondati 3">
            <a:extLst>
              <a:ext uri="{FF2B5EF4-FFF2-40B4-BE49-F238E27FC236}">
                <a16:creationId xmlns:a16="http://schemas.microsoft.com/office/drawing/2014/main" id="{29392BBF-7C56-4F6E-B189-70E0D8BCE8C2}"/>
              </a:ext>
            </a:extLst>
          </p:cNvPr>
          <p:cNvSpPr/>
          <p:nvPr/>
        </p:nvSpPr>
        <p:spPr>
          <a:xfrm>
            <a:off x="611560" y="4455368"/>
            <a:ext cx="7776864"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con angoli arrotondati 4">
            <a:extLst>
              <a:ext uri="{FF2B5EF4-FFF2-40B4-BE49-F238E27FC236}">
                <a16:creationId xmlns:a16="http://schemas.microsoft.com/office/drawing/2014/main" id="{719F6B33-40D4-4971-9DA5-7F7FFAF5E3F7}"/>
              </a:ext>
            </a:extLst>
          </p:cNvPr>
          <p:cNvSpPr/>
          <p:nvPr/>
        </p:nvSpPr>
        <p:spPr>
          <a:xfrm>
            <a:off x="1835696" y="1997968"/>
            <a:ext cx="432048" cy="2457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con angoli arrotondati 8">
            <a:extLst>
              <a:ext uri="{FF2B5EF4-FFF2-40B4-BE49-F238E27FC236}">
                <a16:creationId xmlns:a16="http://schemas.microsoft.com/office/drawing/2014/main" id="{BEE861AE-1E18-42B6-B1C1-CDB2C677342E}"/>
              </a:ext>
            </a:extLst>
          </p:cNvPr>
          <p:cNvSpPr/>
          <p:nvPr/>
        </p:nvSpPr>
        <p:spPr>
          <a:xfrm>
            <a:off x="4391980" y="1988840"/>
            <a:ext cx="432048" cy="2457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con angoli arrotondati 9">
            <a:extLst>
              <a:ext uri="{FF2B5EF4-FFF2-40B4-BE49-F238E27FC236}">
                <a16:creationId xmlns:a16="http://schemas.microsoft.com/office/drawing/2014/main" id="{29B53E4A-AE64-41FC-BD68-2691D43845D5}"/>
              </a:ext>
            </a:extLst>
          </p:cNvPr>
          <p:cNvSpPr/>
          <p:nvPr/>
        </p:nvSpPr>
        <p:spPr>
          <a:xfrm>
            <a:off x="6948264" y="2007096"/>
            <a:ext cx="432048" cy="2457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con angoli arrotondati 6">
            <a:extLst>
              <a:ext uri="{FF2B5EF4-FFF2-40B4-BE49-F238E27FC236}">
                <a16:creationId xmlns:a16="http://schemas.microsoft.com/office/drawing/2014/main" id="{D915CD72-15DD-4D9D-8613-01EFEF45A0BE}"/>
              </a:ext>
            </a:extLst>
          </p:cNvPr>
          <p:cNvSpPr/>
          <p:nvPr/>
        </p:nvSpPr>
        <p:spPr>
          <a:xfrm>
            <a:off x="1043608" y="4095328"/>
            <a:ext cx="1944216" cy="35091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con angoli arrotondati 11">
            <a:extLst>
              <a:ext uri="{FF2B5EF4-FFF2-40B4-BE49-F238E27FC236}">
                <a16:creationId xmlns:a16="http://schemas.microsoft.com/office/drawing/2014/main" id="{71204F2D-EBB7-47C2-A666-4AA88AA570D8}"/>
              </a:ext>
            </a:extLst>
          </p:cNvPr>
          <p:cNvSpPr/>
          <p:nvPr/>
        </p:nvSpPr>
        <p:spPr>
          <a:xfrm>
            <a:off x="1301821" y="3744416"/>
            <a:ext cx="1512168" cy="350912"/>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con angoli arrotondati 12">
            <a:extLst>
              <a:ext uri="{FF2B5EF4-FFF2-40B4-BE49-F238E27FC236}">
                <a16:creationId xmlns:a16="http://schemas.microsoft.com/office/drawing/2014/main" id="{746D596D-745C-40BE-991E-C3EE65C0B880}"/>
              </a:ext>
            </a:extLst>
          </p:cNvPr>
          <p:cNvSpPr/>
          <p:nvPr/>
        </p:nvSpPr>
        <p:spPr>
          <a:xfrm>
            <a:off x="6660232" y="4077072"/>
            <a:ext cx="1008112" cy="350912"/>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4908733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descr="Risultati immagini per coerenza"/>
          <p:cNvSpPr>
            <a:spLocks noChangeAspect="1" noChangeArrowheads="1"/>
          </p:cNvSpPr>
          <p:nvPr/>
        </p:nvSpPr>
        <p:spPr bwMode="auto">
          <a:xfrm>
            <a:off x="155575" y="-192617"/>
            <a:ext cx="3048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4" name="Rettangolo con angoli arrotondati 3">
            <a:extLst>
              <a:ext uri="{FF2B5EF4-FFF2-40B4-BE49-F238E27FC236}">
                <a16:creationId xmlns:a16="http://schemas.microsoft.com/office/drawing/2014/main" id="{29392BBF-7C56-4F6E-B189-70E0D8BCE8C2}"/>
              </a:ext>
            </a:extLst>
          </p:cNvPr>
          <p:cNvSpPr/>
          <p:nvPr/>
        </p:nvSpPr>
        <p:spPr>
          <a:xfrm>
            <a:off x="611560" y="4455368"/>
            <a:ext cx="7776864"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con angoli arrotondati 4">
            <a:extLst>
              <a:ext uri="{FF2B5EF4-FFF2-40B4-BE49-F238E27FC236}">
                <a16:creationId xmlns:a16="http://schemas.microsoft.com/office/drawing/2014/main" id="{719F6B33-40D4-4971-9DA5-7F7FFAF5E3F7}"/>
              </a:ext>
            </a:extLst>
          </p:cNvPr>
          <p:cNvSpPr/>
          <p:nvPr/>
        </p:nvSpPr>
        <p:spPr>
          <a:xfrm>
            <a:off x="1835696" y="1997968"/>
            <a:ext cx="432048" cy="2457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con angoli arrotondati 8">
            <a:extLst>
              <a:ext uri="{FF2B5EF4-FFF2-40B4-BE49-F238E27FC236}">
                <a16:creationId xmlns:a16="http://schemas.microsoft.com/office/drawing/2014/main" id="{BEE861AE-1E18-42B6-B1C1-CDB2C677342E}"/>
              </a:ext>
            </a:extLst>
          </p:cNvPr>
          <p:cNvSpPr/>
          <p:nvPr/>
        </p:nvSpPr>
        <p:spPr>
          <a:xfrm>
            <a:off x="4391980" y="1988840"/>
            <a:ext cx="432048" cy="2457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con angoli arrotondati 9">
            <a:extLst>
              <a:ext uri="{FF2B5EF4-FFF2-40B4-BE49-F238E27FC236}">
                <a16:creationId xmlns:a16="http://schemas.microsoft.com/office/drawing/2014/main" id="{29B53E4A-AE64-41FC-BD68-2691D43845D5}"/>
              </a:ext>
            </a:extLst>
          </p:cNvPr>
          <p:cNvSpPr/>
          <p:nvPr/>
        </p:nvSpPr>
        <p:spPr>
          <a:xfrm>
            <a:off x="6948264" y="2007096"/>
            <a:ext cx="432048" cy="2457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con angoli arrotondati 6">
            <a:extLst>
              <a:ext uri="{FF2B5EF4-FFF2-40B4-BE49-F238E27FC236}">
                <a16:creationId xmlns:a16="http://schemas.microsoft.com/office/drawing/2014/main" id="{D915CD72-15DD-4D9D-8613-01EFEF45A0BE}"/>
              </a:ext>
            </a:extLst>
          </p:cNvPr>
          <p:cNvSpPr/>
          <p:nvPr/>
        </p:nvSpPr>
        <p:spPr>
          <a:xfrm>
            <a:off x="1043608" y="4095328"/>
            <a:ext cx="1944216" cy="35091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con angoli arrotondati 11">
            <a:extLst>
              <a:ext uri="{FF2B5EF4-FFF2-40B4-BE49-F238E27FC236}">
                <a16:creationId xmlns:a16="http://schemas.microsoft.com/office/drawing/2014/main" id="{71204F2D-EBB7-47C2-A666-4AA88AA570D8}"/>
              </a:ext>
            </a:extLst>
          </p:cNvPr>
          <p:cNvSpPr/>
          <p:nvPr/>
        </p:nvSpPr>
        <p:spPr>
          <a:xfrm>
            <a:off x="3851920" y="4082821"/>
            <a:ext cx="1512168" cy="350912"/>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con angoli arrotondati 12">
            <a:extLst>
              <a:ext uri="{FF2B5EF4-FFF2-40B4-BE49-F238E27FC236}">
                <a16:creationId xmlns:a16="http://schemas.microsoft.com/office/drawing/2014/main" id="{746D596D-745C-40BE-991E-C3EE65C0B880}"/>
              </a:ext>
            </a:extLst>
          </p:cNvPr>
          <p:cNvSpPr/>
          <p:nvPr/>
        </p:nvSpPr>
        <p:spPr>
          <a:xfrm>
            <a:off x="6660232" y="4077072"/>
            <a:ext cx="1008112" cy="350912"/>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8257823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descr="Risultati immagini per coerenza"/>
          <p:cNvSpPr>
            <a:spLocks noChangeAspect="1" noChangeArrowheads="1"/>
          </p:cNvSpPr>
          <p:nvPr/>
        </p:nvSpPr>
        <p:spPr bwMode="auto">
          <a:xfrm>
            <a:off x="155575" y="-192617"/>
            <a:ext cx="3048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4" name="Rettangolo con angoli arrotondati 3">
            <a:extLst>
              <a:ext uri="{FF2B5EF4-FFF2-40B4-BE49-F238E27FC236}">
                <a16:creationId xmlns:a16="http://schemas.microsoft.com/office/drawing/2014/main" id="{29392BBF-7C56-4F6E-B189-70E0D8BCE8C2}"/>
              </a:ext>
            </a:extLst>
          </p:cNvPr>
          <p:cNvSpPr/>
          <p:nvPr/>
        </p:nvSpPr>
        <p:spPr>
          <a:xfrm>
            <a:off x="611560" y="4455368"/>
            <a:ext cx="7776864"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con angoli arrotondati 4">
            <a:extLst>
              <a:ext uri="{FF2B5EF4-FFF2-40B4-BE49-F238E27FC236}">
                <a16:creationId xmlns:a16="http://schemas.microsoft.com/office/drawing/2014/main" id="{719F6B33-40D4-4971-9DA5-7F7FFAF5E3F7}"/>
              </a:ext>
            </a:extLst>
          </p:cNvPr>
          <p:cNvSpPr/>
          <p:nvPr/>
        </p:nvSpPr>
        <p:spPr>
          <a:xfrm>
            <a:off x="1835696" y="1997968"/>
            <a:ext cx="432048" cy="2457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con angoli arrotondati 8">
            <a:extLst>
              <a:ext uri="{FF2B5EF4-FFF2-40B4-BE49-F238E27FC236}">
                <a16:creationId xmlns:a16="http://schemas.microsoft.com/office/drawing/2014/main" id="{BEE861AE-1E18-42B6-B1C1-CDB2C677342E}"/>
              </a:ext>
            </a:extLst>
          </p:cNvPr>
          <p:cNvSpPr/>
          <p:nvPr/>
        </p:nvSpPr>
        <p:spPr>
          <a:xfrm>
            <a:off x="4391980" y="1988840"/>
            <a:ext cx="432048" cy="2457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con angoli arrotondati 9">
            <a:extLst>
              <a:ext uri="{FF2B5EF4-FFF2-40B4-BE49-F238E27FC236}">
                <a16:creationId xmlns:a16="http://schemas.microsoft.com/office/drawing/2014/main" id="{29B53E4A-AE64-41FC-BD68-2691D43845D5}"/>
              </a:ext>
            </a:extLst>
          </p:cNvPr>
          <p:cNvSpPr/>
          <p:nvPr/>
        </p:nvSpPr>
        <p:spPr>
          <a:xfrm>
            <a:off x="6948264" y="2007096"/>
            <a:ext cx="432048" cy="2457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con angoli arrotondati 6">
            <a:extLst>
              <a:ext uri="{FF2B5EF4-FFF2-40B4-BE49-F238E27FC236}">
                <a16:creationId xmlns:a16="http://schemas.microsoft.com/office/drawing/2014/main" id="{D915CD72-15DD-4D9D-8613-01EFEF45A0BE}"/>
              </a:ext>
            </a:extLst>
          </p:cNvPr>
          <p:cNvSpPr/>
          <p:nvPr/>
        </p:nvSpPr>
        <p:spPr>
          <a:xfrm>
            <a:off x="1043608" y="4095328"/>
            <a:ext cx="1944216" cy="35091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con angoli arrotondati 11">
            <a:extLst>
              <a:ext uri="{FF2B5EF4-FFF2-40B4-BE49-F238E27FC236}">
                <a16:creationId xmlns:a16="http://schemas.microsoft.com/office/drawing/2014/main" id="{71204F2D-EBB7-47C2-A666-4AA88AA570D8}"/>
              </a:ext>
            </a:extLst>
          </p:cNvPr>
          <p:cNvSpPr/>
          <p:nvPr/>
        </p:nvSpPr>
        <p:spPr>
          <a:xfrm>
            <a:off x="3851920" y="4082821"/>
            <a:ext cx="1512168" cy="350912"/>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con angoli arrotondati 12">
            <a:extLst>
              <a:ext uri="{FF2B5EF4-FFF2-40B4-BE49-F238E27FC236}">
                <a16:creationId xmlns:a16="http://schemas.microsoft.com/office/drawing/2014/main" id="{746D596D-745C-40BE-991E-C3EE65C0B880}"/>
              </a:ext>
            </a:extLst>
          </p:cNvPr>
          <p:cNvSpPr/>
          <p:nvPr/>
        </p:nvSpPr>
        <p:spPr>
          <a:xfrm>
            <a:off x="4103948" y="3710274"/>
            <a:ext cx="1008112" cy="350912"/>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4213504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descr="Risultati immagini per coerenza"/>
          <p:cNvSpPr>
            <a:spLocks noChangeAspect="1" noChangeArrowheads="1"/>
          </p:cNvSpPr>
          <p:nvPr/>
        </p:nvSpPr>
        <p:spPr bwMode="auto">
          <a:xfrm>
            <a:off x="155575" y="-192617"/>
            <a:ext cx="3048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4" name="Rettangolo con angoli arrotondati 3">
            <a:extLst>
              <a:ext uri="{FF2B5EF4-FFF2-40B4-BE49-F238E27FC236}">
                <a16:creationId xmlns:a16="http://schemas.microsoft.com/office/drawing/2014/main" id="{29392BBF-7C56-4F6E-B189-70E0D8BCE8C2}"/>
              </a:ext>
            </a:extLst>
          </p:cNvPr>
          <p:cNvSpPr/>
          <p:nvPr/>
        </p:nvSpPr>
        <p:spPr>
          <a:xfrm>
            <a:off x="611560" y="4455368"/>
            <a:ext cx="7776864"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con angoli arrotondati 4">
            <a:extLst>
              <a:ext uri="{FF2B5EF4-FFF2-40B4-BE49-F238E27FC236}">
                <a16:creationId xmlns:a16="http://schemas.microsoft.com/office/drawing/2014/main" id="{719F6B33-40D4-4971-9DA5-7F7FFAF5E3F7}"/>
              </a:ext>
            </a:extLst>
          </p:cNvPr>
          <p:cNvSpPr/>
          <p:nvPr/>
        </p:nvSpPr>
        <p:spPr>
          <a:xfrm>
            <a:off x="1835696" y="1997968"/>
            <a:ext cx="432048" cy="2457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con angoli arrotondati 8">
            <a:extLst>
              <a:ext uri="{FF2B5EF4-FFF2-40B4-BE49-F238E27FC236}">
                <a16:creationId xmlns:a16="http://schemas.microsoft.com/office/drawing/2014/main" id="{BEE861AE-1E18-42B6-B1C1-CDB2C677342E}"/>
              </a:ext>
            </a:extLst>
          </p:cNvPr>
          <p:cNvSpPr/>
          <p:nvPr/>
        </p:nvSpPr>
        <p:spPr>
          <a:xfrm>
            <a:off x="4391980" y="1988840"/>
            <a:ext cx="432048" cy="2457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con angoli arrotondati 9">
            <a:extLst>
              <a:ext uri="{FF2B5EF4-FFF2-40B4-BE49-F238E27FC236}">
                <a16:creationId xmlns:a16="http://schemas.microsoft.com/office/drawing/2014/main" id="{29B53E4A-AE64-41FC-BD68-2691D43845D5}"/>
              </a:ext>
            </a:extLst>
          </p:cNvPr>
          <p:cNvSpPr/>
          <p:nvPr/>
        </p:nvSpPr>
        <p:spPr>
          <a:xfrm>
            <a:off x="6948264" y="2007096"/>
            <a:ext cx="432048" cy="2457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con angoli arrotondati 6">
            <a:extLst>
              <a:ext uri="{FF2B5EF4-FFF2-40B4-BE49-F238E27FC236}">
                <a16:creationId xmlns:a16="http://schemas.microsoft.com/office/drawing/2014/main" id="{D915CD72-15DD-4D9D-8613-01EFEF45A0BE}"/>
              </a:ext>
            </a:extLst>
          </p:cNvPr>
          <p:cNvSpPr/>
          <p:nvPr/>
        </p:nvSpPr>
        <p:spPr>
          <a:xfrm>
            <a:off x="6192180" y="4095328"/>
            <a:ext cx="1944216" cy="35091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con angoli arrotondati 11">
            <a:extLst>
              <a:ext uri="{FF2B5EF4-FFF2-40B4-BE49-F238E27FC236}">
                <a16:creationId xmlns:a16="http://schemas.microsoft.com/office/drawing/2014/main" id="{71204F2D-EBB7-47C2-A666-4AA88AA570D8}"/>
              </a:ext>
            </a:extLst>
          </p:cNvPr>
          <p:cNvSpPr/>
          <p:nvPr/>
        </p:nvSpPr>
        <p:spPr>
          <a:xfrm>
            <a:off x="3851920" y="4082821"/>
            <a:ext cx="1512168" cy="350912"/>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con angoli arrotondati 12">
            <a:extLst>
              <a:ext uri="{FF2B5EF4-FFF2-40B4-BE49-F238E27FC236}">
                <a16:creationId xmlns:a16="http://schemas.microsoft.com/office/drawing/2014/main" id="{746D596D-745C-40BE-991E-C3EE65C0B880}"/>
              </a:ext>
            </a:extLst>
          </p:cNvPr>
          <p:cNvSpPr/>
          <p:nvPr/>
        </p:nvSpPr>
        <p:spPr>
          <a:xfrm>
            <a:off x="4103948" y="3710274"/>
            <a:ext cx="1008112" cy="350912"/>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5209839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descr="Risultati immagini per coerenza"/>
          <p:cNvSpPr>
            <a:spLocks noChangeAspect="1" noChangeArrowheads="1"/>
          </p:cNvSpPr>
          <p:nvPr/>
        </p:nvSpPr>
        <p:spPr bwMode="auto">
          <a:xfrm>
            <a:off x="155575" y="-192617"/>
            <a:ext cx="3048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4" name="Rettangolo con angoli arrotondati 3">
            <a:extLst>
              <a:ext uri="{FF2B5EF4-FFF2-40B4-BE49-F238E27FC236}">
                <a16:creationId xmlns:a16="http://schemas.microsoft.com/office/drawing/2014/main" id="{29392BBF-7C56-4F6E-B189-70E0D8BCE8C2}"/>
              </a:ext>
            </a:extLst>
          </p:cNvPr>
          <p:cNvSpPr/>
          <p:nvPr/>
        </p:nvSpPr>
        <p:spPr>
          <a:xfrm>
            <a:off x="611560" y="4455368"/>
            <a:ext cx="7776864"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con angoli arrotondati 4">
            <a:extLst>
              <a:ext uri="{FF2B5EF4-FFF2-40B4-BE49-F238E27FC236}">
                <a16:creationId xmlns:a16="http://schemas.microsoft.com/office/drawing/2014/main" id="{719F6B33-40D4-4971-9DA5-7F7FFAF5E3F7}"/>
              </a:ext>
            </a:extLst>
          </p:cNvPr>
          <p:cNvSpPr/>
          <p:nvPr/>
        </p:nvSpPr>
        <p:spPr>
          <a:xfrm>
            <a:off x="1835696" y="1997968"/>
            <a:ext cx="432048" cy="2457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con angoli arrotondati 8">
            <a:extLst>
              <a:ext uri="{FF2B5EF4-FFF2-40B4-BE49-F238E27FC236}">
                <a16:creationId xmlns:a16="http://schemas.microsoft.com/office/drawing/2014/main" id="{BEE861AE-1E18-42B6-B1C1-CDB2C677342E}"/>
              </a:ext>
            </a:extLst>
          </p:cNvPr>
          <p:cNvSpPr/>
          <p:nvPr/>
        </p:nvSpPr>
        <p:spPr>
          <a:xfrm>
            <a:off x="4391980" y="1988840"/>
            <a:ext cx="432048" cy="2457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con angoli arrotondati 9">
            <a:extLst>
              <a:ext uri="{FF2B5EF4-FFF2-40B4-BE49-F238E27FC236}">
                <a16:creationId xmlns:a16="http://schemas.microsoft.com/office/drawing/2014/main" id="{29B53E4A-AE64-41FC-BD68-2691D43845D5}"/>
              </a:ext>
            </a:extLst>
          </p:cNvPr>
          <p:cNvSpPr/>
          <p:nvPr/>
        </p:nvSpPr>
        <p:spPr>
          <a:xfrm>
            <a:off x="6948264" y="2007096"/>
            <a:ext cx="432048" cy="2457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con angoli arrotondati 6">
            <a:extLst>
              <a:ext uri="{FF2B5EF4-FFF2-40B4-BE49-F238E27FC236}">
                <a16:creationId xmlns:a16="http://schemas.microsoft.com/office/drawing/2014/main" id="{D915CD72-15DD-4D9D-8613-01EFEF45A0BE}"/>
              </a:ext>
            </a:extLst>
          </p:cNvPr>
          <p:cNvSpPr/>
          <p:nvPr/>
        </p:nvSpPr>
        <p:spPr>
          <a:xfrm>
            <a:off x="6192180" y="4095328"/>
            <a:ext cx="1944216" cy="35091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con angoli arrotondati 11">
            <a:extLst>
              <a:ext uri="{FF2B5EF4-FFF2-40B4-BE49-F238E27FC236}">
                <a16:creationId xmlns:a16="http://schemas.microsoft.com/office/drawing/2014/main" id="{71204F2D-EBB7-47C2-A666-4AA88AA570D8}"/>
              </a:ext>
            </a:extLst>
          </p:cNvPr>
          <p:cNvSpPr/>
          <p:nvPr/>
        </p:nvSpPr>
        <p:spPr>
          <a:xfrm>
            <a:off x="3851920" y="4082821"/>
            <a:ext cx="1512168" cy="350912"/>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con angoli arrotondati 12">
            <a:extLst>
              <a:ext uri="{FF2B5EF4-FFF2-40B4-BE49-F238E27FC236}">
                <a16:creationId xmlns:a16="http://schemas.microsoft.com/office/drawing/2014/main" id="{746D596D-745C-40BE-991E-C3EE65C0B880}"/>
              </a:ext>
            </a:extLst>
          </p:cNvPr>
          <p:cNvSpPr/>
          <p:nvPr/>
        </p:nvSpPr>
        <p:spPr>
          <a:xfrm>
            <a:off x="1547664" y="4082821"/>
            <a:ext cx="1008112" cy="350912"/>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6580362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descr="Risultati immagini per coerenza"/>
          <p:cNvSpPr>
            <a:spLocks noChangeAspect="1" noChangeArrowheads="1"/>
          </p:cNvSpPr>
          <p:nvPr/>
        </p:nvSpPr>
        <p:spPr bwMode="auto">
          <a:xfrm>
            <a:off x="155575" y="-192617"/>
            <a:ext cx="3048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4" name="Rettangolo con angoli arrotondati 3">
            <a:extLst>
              <a:ext uri="{FF2B5EF4-FFF2-40B4-BE49-F238E27FC236}">
                <a16:creationId xmlns:a16="http://schemas.microsoft.com/office/drawing/2014/main" id="{29392BBF-7C56-4F6E-B189-70E0D8BCE8C2}"/>
              </a:ext>
            </a:extLst>
          </p:cNvPr>
          <p:cNvSpPr/>
          <p:nvPr/>
        </p:nvSpPr>
        <p:spPr>
          <a:xfrm>
            <a:off x="611560" y="4455368"/>
            <a:ext cx="7776864"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con angoli arrotondati 4">
            <a:extLst>
              <a:ext uri="{FF2B5EF4-FFF2-40B4-BE49-F238E27FC236}">
                <a16:creationId xmlns:a16="http://schemas.microsoft.com/office/drawing/2014/main" id="{719F6B33-40D4-4971-9DA5-7F7FFAF5E3F7}"/>
              </a:ext>
            </a:extLst>
          </p:cNvPr>
          <p:cNvSpPr/>
          <p:nvPr/>
        </p:nvSpPr>
        <p:spPr>
          <a:xfrm>
            <a:off x="1835696" y="1997968"/>
            <a:ext cx="432048" cy="2457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con angoli arrotondati 8">
            <a:extLst>
              <a:ext uri="{FF2B5EF4-FFF2-40B4-BE49-F238E27FC236}">
                <a16:creationId xmlns:a16="http://schemas.microsoft.com/office/drawing/2014/main" id="{BEE861AE-1E18-42B6-B1C1-CDB2C677342E}"/>
              </a:ext>
            </a:extLst>
          </p:cNvPr>
          <p:cNvSpPr/>
          <p:nvPr/>
        </p:nvSpPr>
        <p:spPr>
          <a:xfrm>
            <a:off x="4391980" y="1988840"/>
            <a:ext cx="432048" cy="2457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con angoli arrotondati 9">
            <a:extLst>
              <a:ext uri="{FF2B5EF4-FFF2-40B4-BE49-F238E27FC236}">
                <a16:creationId xmlns:a16="http://schemas.microsoft.com/office/drawing/2014/main" id="{29B53E4A-AE64-41FC-BD68-2691D43845D5}"/>
              </a:ext>
            </a:extLst>
          </p:cNvPr>
          <p:cNvSpPr/>
          <p:nvPr/>
        </p:nvSpPr>
        <p:spPr>
          <a:xfrm>
            <a:off x="6948264" y="2007096"/>
            <a:ext cx="432048" cy="2457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con angoli arrotondati 6">
            <a:extLst>
              <a:ext uri="{FF2B5EF4-FFF2-40B4-BE49-F238E27FC236}">
                <a16:creationId xmlns:a16="http://schemas.microsoft.com/office/drawing/2014/main" id="{D915CD72-15DD-4D9D-8613-01EFEF45A0BE}"/>
              </a:ext>
            </a:extLst>
          </p:cNvPr>
          <p:cNvSpPr/>
          <p:nvPr/>
        </p:nvSpPr>
        <p:spPr>
          <a:xfrm>
            <a:off x="6192180" y="4095328"/>
            <a:ext cx="1944216" cy="35091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con angoli arrotondati 11">
            <a:extLst>
              <a:ext uri="{FF2B5EF4-FFF2-40B4-BE49-F238E27FC236}">
                <a16:creationId xmlns:a16="http://schemas.microsoft.com/office/drawing/2014/main" id="{71204F2D-EBB7-47C2-A666-4AA88AA570D8}"/>
              </a:ext>
            </a:extLst>
          </p:cNvPr>
          <p:cNvSpPr/>
          <p:nvPr/>
        </p:nvSpPr>
        <p:spPr>
          <a:xfrm>
            <a:off x="6408204" y="3731909"/>
            <a:ext cx="1512168" cy="350912"/>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con angoli arrotondati 12">
            <a:extLst>
              <a:ext uri="{FF2B5EF4-FFF2-40B4-BE49-F238E27FC236}">
                <a16:creationId xmlns:a16="http://schemas.microsoft.com/office/drawing/2014/main" id="{746D596D-745C-40BE-991E-C3EE65C0B880}"/>
              </a:ext>
            </a:extLst>
          </p:cNvPr>
          <p:cNvSpPr/>
          <p:nvPr/>
        </p:nvSpPr>
        <p:spPr>
          <a:xfrm>
            <a:off x="1547664" y="4082821"/>
            <a:ext cx="1008112" cy="350912"/>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5248244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descr="Risultati immagini per coerenza"/>
          <p:cNvSpPr>
            <a:spLocks noChangeAspect="1" noChangeArrowheads="1"/>
          </p:cNvSpPr>
          <p:nvPr/>
        </p:nvSpPr>
        <p:spPr bwMode="auto">
          <a:xfrm>
            <a:off x="155575" y="-192617"/>
            <a:ext cx="3048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4" name="Rettangolo con angoli arrotondati 3">
            <a:extLst>
              <a:ext uri="{FF2B5EF4-FFF2-40B4-BE49-F238E27FC236}">
                <a16:creationId xmlns:a16="http://schemas.microsoft.com/office/drawing/2014/main" id="{29392BBF-7C56-4F6E-B189-70E0D8BCE8C2}"/>
              </a:ext>
            </a:extLst>
          </p:cNvPr>
          <p:cNvSpPr/>
          <p:nvPr/>
        </p:nvSpPr>
        <p:spPr>
          <a:xfrm>
            <a:off x="611560" y="4455368"/>
            <a:ext cx="7776864"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con angoli arrotondati 4">
            <a:extLst>
              <a:ext uri="{FF2B5EF4-FFF2-40B4-BE49-F238E27FC236}">
                <a16:creationId xmlns:a16="http://schemas.microsoft.com/office/drawing/2014/main" id="{719F6B33-40D4-4971-9DA5-7F7FFAF5E3F7}"/>
              </a:ext>
            </a:extLst>
          </p:cNvPr>
          <p:cNvSpPr/>
          <p:nvPr/>
        </p:nvSpPr>
        <p:spPr>
          <a:xfrm>
            <a:off x="1835696" y="1997968"/>
            <a:ext cx="432048" cy="2457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con angoli arrotondati 8">
            <a:extLst>
              <a:ext uri="{FF2B5EF4-FFF2-40B4-BE49-F238E27FC236}">
                <a16:creationId xmlns:a16="http://schemas.microsoft.com/office/drawing/2014/main" id="{BEE861AE-1E18-42B6-B1C1-CDB2C677342E}"/>
              </a:ext>
            </a:extLst>
          </p:cNvPr>
          <p:cNvSpPr/>
          <p:nvPr/>
        </p:nvSpPr>
        <p:spPr>
          <a:xfrm>
            <a:off x="4391980" y="1988840"/>
            <a:ext cx="432048" cy="2457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con angoli arrotondati 9">
            <a:extLst>
              <a:ext uri="{FF2B5EF4-FFF2-40B4-BE49-F238E27FC236}">
                <a16:creationId xmlns:a16="http://schemas.microsoft.com/office/drawing/2014/main" id="{29B53E4A-AE64-41FC-BD68-2691D43845D5}"/>
              </a:ext>
            </a:extLst>
          </p:cNvPr>
          <p:cNvSpPr/>
          <p:nvPr/>
        </p:nvSpPr>
        <p:spPr>
          <a:xfrm>
            <a:off x="6948264" y="2007096"/>
            <a:ext cx="432048" cy="2457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con angoli arrotondati 6">
            <a:extLst>
              <a:ext uri="{FF2B5EF4-FFF2-40B4-BE49-F238E27FC236}">
                <a16:creationId xmlns:a16="http://schemas.microsoft.com/office/drawing/2014/main" id="{D915CD72-15DD-4D9D-8613-01EFEF45A0BE}"/>
              </a:ext>
            </a:extLst>
          </p:cNvPr>
          <p:cNvSpPr/>
          <p:nvPr/>
        </p:nvSpPr>
        <p:spPr>
          <a:xfrm>
            <a:off x="6192180" y="4095328"/>
            <a:ext cx="1944216" cy="35091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con angoli arrotondati 11">
            <a:extLst>
              <a:ext uri="{FF2B5EF4-FFF2-40B4-BE49-F238E27FC236}">
                <a16:creationId xmlns:a16="http://schemas.microsoft.com/office/drawing/2014/main" id="{71204F2D-EBB7-47C2-A666-4AA88AA570D8}"/>
              </a:ext>
            </a:extLst>
          </p:cNvPr>
          <p:cNvSpPr/>
          <p:nvPr/>
        </p:nvSpPr>
        <p:spPr>
          <a:xfrm>
            <a:off x="6408204" y="3731909"/>
            <a:ext cx="1512168" cy="350912"/>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con angoli arrotondati 12">
            <a:extLst>
              <a:ext uri="{FF2B5EF4-FFF2-40B4-BE49-F238E27FC236}">
                <a16:creationId xmlns:a16="http://schemas.microsoft.com/office/drawing/2014/main" id="{746D596D-745C-40BE-991E-C3EE65C0B880}"/>
              </a:ext>
            </a:extLst>
          </p:cNvPr>
          <p:cNvSpPr/>
          <p:nvPr/>
        </p:nvSpPr>
        <p:spPr>
          <a:xfrm>
            <a:off x="6660232" y="3380997"/>
            <a:ext cx="1008112" cy="350912"/>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0947416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84"/>
            <a:ext cx="8229600" cy="1143000"/>
          </a:xfrm>
        </p:spPr>
        <p:txBody>
          <a:bodyPr>
            <a:noAutofit/>
          </a:bodyPr>
          <a:lstStyle/>
          <a:p>
            <a:r>
              <a:rPr lang="it-IT" sz="3200" b="1" dirty="0">
                <a:solidFill>
                  <a:srgbClr val="C00000"/>
                </a:solidFill>
              </a:rPr>
              <a:t>La cerimonia del tè</a:t>
            </a:r>
          </a:p>
        </p:txBody>
      </p:sp>
      <p:sp>
        <p:nvSpPr>
          <p:cNvPr id="6" name="AutoShape 2" descr="Risultati immagini per coerenza"/>
          <p:cNvSpPr>
            <a:spLocks noChangeAspect="1" noChangeArrowheads="1"/>
          </p:cNvSpPr>
          <p:nvPr/>
        </p:nvSpPr>
        <p:spPr bwMode="auto">
          <a:xfrm>
            <a:off x="155575" y="-192617"/>
            <a:ext cx="3048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0" name="Rettangolo 9"/>
          <p:cNvSpPr/>
          <p:nvPr/>
        </p:nvSpPr>
        <p:spPr>
          <a:xfrm>
            <a:off x="1403648" y="1495960"/>
            <a:ext cx="6734125" cy="2585323"/>
          </a:xfrm>
          <a:prstGeom prst="rect">
            <a:avLst/>
          </a:prstGeom>
          <a:solidFill>
            <a:srgbClr val="FFFFFF"/>
          </a:solidFill>
        </p:spPr>
        <p:txBody>
          <a:bodyPr wrap="square">
            <a:spAutoFit/>
          </a:bodyPr>
          <a:lstStyle/>
          <a:p>
            <a:r>
              <a:rPr lang="it-IT" dirty="0"/>
              <a:t>Per rendere la situazione più credibile un’ipotesi da esplorare sarebbe proporre con la traccia il bando del concorso. </a:t>
            </a:r>
          </a:p>
          <a:p>
            <a:r>
              <a:rPr lang="it-IT" dirty="0"/>
              <a:t>Ciò permetterebbe di</a:t>
            </a:r>
          </a:p>
          <a:p>
            <a:pPr marL="285750" indent="-285750">
              <a:buFont typeface="Arial" panose="020B0604020202020204" pitchFamily="34" charset="0"/>
              <a:buChar char="•"/>
            </a:pPr>
            <a:r>
              <a:rPr lang="it-IT" dirty="0"/>
              <a:t>recuperare elementi di </a:t>
            </a:r>
            <a:r>
              <a:rPr lang="it-IT" b="1" dirty="0"/>
              <a:t>comprensione del testo </a:t>
            </a:r>
            <a:r>
              <a:rPr lang="it-IT" dirty="0"/>
              <a:t>(per i quali si potrebbero predisporre delle domande-guida), </a:t>
            </a:r>
          </a:p>
          <a:p>
            <a:pPr marL="285750" indent="-285750">
              <a:buFont typeface="Arial" panose="020B0604020202020204" pitchFamily="34" charset="0"/>
              <a:buChar char="•"/>
            </a:pPr>
            <a:r>
              <a:rPr lang="it-IT" b="1" dirty="0"/>
              <a:t>indirizzare la produzione </a:t>
            </a:r>
            <a:r>
              <a:rPr lang="it-IT" dirty="0"/>
              <a:t>introducendo i vincoli previsti dal bando di concorso</a:t>
            </a:r>
          </a:p>
          <a:p>
            <a:pPr marL="285750" indent="-285750">
              <a:buFont typeface="Arial" panose="020B0604020202020204" pitchFamily="34" charset="0"/>
              <a:buChar char="•"/>
            </a:pPr>
            <a:r>
              <a:rPr lang="it-IT" dirty="0"/>
              <a:t>creare un aspetto di </a:t>
            </a:r>
            <a:r>
              <a:rPr lang="it-IT" b="1" dirty="0"/>
              <a:t>simulazione</a:t>
            </a:r>
            <a:r>
              <a:rPr lang="it-IT" dirty="0"/>
              <a:t> che possa rafforzare la motivazione.</a:t>
            </a:r>
          </a:p>
        </p:txBody>
      </p:sp>
      <p:pic>
        <p:nvPicPr>
          <p:cNvPr id="1026" name="Picture 2" descr="Risultati immagini per cerimonia del te">
            <a:extLst>
              <a:ext uri="{FF2B5EF4-FFF2-40B4-BE49-F238E27FC236}">
                <a16:creationId xmlns:a16="http://schemas.microsoft.com/office/drawing/2014/main" id="{31FF0A89-B832-4C7C-8597-C24B6656E0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661" y="857250"/>
            <a:ext cx="10671293" cy="600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69742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84"/>
            <a:ext cx="8229600" cy="1143000"/>
          </a:xfrm>
        </p:spPr>
        <p:txBody>
          <a:bodyPr>
            <a:noAutofit/>
          </a:bodyPr>
          <a:lstStyle/>
          <a:p>
            <a:r>
              <a:rPr lang="it-IT" sz="3200" b="1" dirty="0">
                <a:solidFill>
                  <a:srgbClr val="C00000"/>
                </a:solidFill>
              </a:rPr>
              <a:t>La cerimonia del tè</a:t>
            </a:r>
          </a:p>
        </p:txBody>
      </p:sp>
      <p:sp>
        <p:nvSpPr>
          <p:cNvPr id="6" name="AutoShape 2" descr="Risultati immagini per coerenza"/>
          <p:cNvSpPr>
            <a:spLocks noChangeAspect="1" noChangeArrowheads="1"/>
          </p:cNvSpPr>
          <p:nvPr/>
        </p:nvSpPr>
        <p:spPr bwMode="auto">
          <a:xfrm>
            <a:off x="155575" y="-192617"/>
            <a:ext cx="3048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0" name="Rettangolo 9"/>
          <p:cNvSpPr/>
          <p:nvPr/>
        </p:nvSpPr>
        <p:spPr>
          <a:xfrm>
            <a:off x="1403648" y="1495960"/>
            <a:ext cx="6734125" cy="5078313"/>
          </a:xfrm>
          <a:prstGeom prst="rect">
            <a:avLst/>
          </a:prstGeom>
          <a:solidFill>
            <a:srgbClr val="FFFFFF"/>
          </a:solidFill>
        </p:spPr>
        <p:txBody>
          <a:bodyPr wrap="square">
            <a:spAutoFit/>
          </a:bodyPr>
          <a:lstStyle/>
          <a:p>
            <a:r>
              <a:rPr lang="it-IT" dirty="0"/>
              <a:t>Nelle locande dei villaggi dell’Himalaya si tramanda una raffinata cerimonia del tè. La cerimonia coinvolge un padrone di casa ed esattamente due ospiti, né più né meno. Una volta che gli ospiti sono arrivati e si sono seduti a tavola, il padrone di casa esegue per loro tre servizi. Questi servizi sono elencati secondo l’ordine di nobiltà che gli himalayani gli attribuiscono: attizzare il fuoco, alimentare la fiamma e versare il tè. </a:t>
            </a:r>
          </a:p>
          <a:p>
            <a:r>
              <a:rPr lang="it-IT" dirty="0"/>
              <a:t>Durante la cerimonia, uno dei presenti può rivolgere a un altro questa domanda: «Onorevole signore, posso eseguire questo oneroso servizio per voi?» </a:t>
            </a:r>
          </a:p>
          <a:p>
            <a:r>
              <a:rPr lang="it-IT" dirty="0"/>
              <a:t>Tuttavia, ci si può offrire di eseguire solo il meno nobile tra i servizi che l’altra persona sta eseguendo. Inoltre, se qualcuno sta eseguendo un servizio, non potrà offrirsi di eseguire un servizio che sia più nobile del servizio meno nobile che sta già eseguendo.</a:t>
            </a:r>
          </a:p>
          <a:p>
            <a:r>
              <a:rPr lang="it-IT" dirty="0"/>
              <a:t>Secondo la tradizione, prima della conclusione della cerimonia del tè, tutti i servizi saranno stati trasferiti dal padrone di casa al più anziano degli ospiti.</a:t>
            </a:r>
          </a:p>
          <a:p>
            <a:r>
              <a:rPr lang="it-IT" dirty="0"/>
              <a:t>Come si può raggiungere questo obiettivo?</a:t>
            </a:r>
          </a:p>
        </p:txBody>
      </p:sp>
      <p:pic>
        <p:nvPicPr>
          <p:cNvPr id="1026" name="Picture 2" descr="Risultati immagini per cerimonia del te">
            <a:extLst>
              <a:ext uri="{FF2B5EF4-FFF2-40B4-BE49-F238E27FC236}">
                <a16:creationId xmlns:a16="http://schemas.microsoft.com/office/drawing/2014/main" id="{31FF0A89-B832-4C7C-8597-C24B6656E0E3}"/>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410661" y="857250"/>
            <a:ext cx="10671293" cy="600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93684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descr="Risultati immagini per coerenza"/>
          <p:cNvSpPr>
            <a:spLocks noChangeAspect="1" noChangeArrowheads="1"/>
          </p:cNvSpPr>
          <p:nvPr/>
        </p:nvSpPr>
        <p:spPr bwMode="auto">
          <a:xfrm>
            <a:off x="155575" y="-192617"/>
            <a:ext cx="3048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4" name="Rettangolo con angoli arrotondati 3">
            <a:extLst>
              <a:ext uri="{FF2B5EF4-FFF2-40B4-BE49-F238E27FC236}">
                <a16:creationId xmlns:a16="http://schemas.microsoft.com/office/drawing/2014/main" id="{29392BBF-7C56-4F6E-B189-70E0D8BCE8C2}"/>
              </a:ext>
            </a:extLst>
          </p:cNvPr>
          <p:cNvSpPr/>
          <p:nvPr/>
        </p:nvSpPr>
        <p:spPr>
          <a:xfrm>
            <a:off x="611560" y="4455368"/>
            <a:ext cx="7776864"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con angoli arrotondati 4">
            <a:extLst>
              <a:ext uri="{FF2B5EF4-FFF2-40B4-BE49-F238E27FC236}">
                <a16:creationId xmlns:a16="http://schemas.microsoft.com/office/drawing/2014/main" id="{719F6B33-40D4-4971-9DA5-7F7FFAF5E3F7}"/>
              </a:ext>
            </a:extLst>
          </p:cNvPr>
          <p:cNvSpPr/>
          <p:nvPr/>
        </p:nvSpPr>
        <p:spPr>
          <a:xfrm>
            <a:off x="1835696" y="1997968"/>
            <a:ext cx="432048" cy="2457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con angoli arrotondati 8">
            <a:extLst>
              <a:ext uri="{FF2B5EF4-FFF2-40B4-BE49-F238E27FC236}">
                <a16:creationId xmlns:a16="http://schemas.microsoft.com/office/drawing/2014/main" id="{BEE861AE-1E18-42B6-B1C1-CDB2C677342E}"/>
              </a:ext>
            </a:extLst>
          </p:cNvPr>
          <p:cNvSpPr/>
          <p:nvPr/>
        </p:nvSpPr>
        <p:spPr>
          <a:xfrm>
            <a:off x="4391980" y="1988840"/>
            <a:ext cx="432048" cy="2457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con angoli arrotondati 9">
            <a:extLst>
              <a:ext uri="{FF2B5EF4-FFF2-40B4-BE49-F238E27FC236}">
                <a16:creationId xmlns:a16="http://schemas.microsoft.com/office/drawing/2014/main" id="{29B53E4A-AE64-41FC-BD68-2691D43845D5}"/>
              </a:ext>
            </a:extLst>
          </p:cNvPr>
          <p:cNvSpPr/>
          <p:nvPr/>
        </p:nvSpPr>
        <p:spPr>
          <a:xfrm>
            <a:off x="6948264" y="2007096"/>
            <a:ext cx="432048" cy="2457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con angoli arrotondati 6">
            <a:extLst>
              <a:ext uri="{FF2B5EF4-FFF2-40B4-BE49-F238E27FC236}">
                <a16:creationId xmlns:a16="http://schemas.microsoft.com/office/drawing/2014/main" id="{D915CD72-15DD-4D9D-8613-01EFEF45A0BE}"/>
              </a:ext>
            </a:extLst>
          </p:cNvPr>
          <p:cNvSpPr/>
          <p:nvPr/>
        </p:nvSpPr>
        <p:spPr>
          <a:xfrm>
            <a:off x="1043608" y="4095328"/>
            <a:ext cx="1944216" cy="35091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con angoli arrotondati 11">
            <a:extLst>
              <a:ext uri="{FF2B5EF4-FFF2-40B4-BE49-F238E27FC236}">
                <a16:creationId xmlns:a16="http://schemas.microsoft.com/office/drawing/2014/main" id="{71204F2D-EBB7-47C2-A666-4AA88AA570D8}"/>
              </a:ext>
            </a:extLst>
          </p:cNvPr>
          <p:cNvSpPr/>
          <p:nvPr/>
        </p:nvSpPr>
        <p:spPr>
          <a:xfrm>
            <a:off x="1301821" y="3744416"/>
            <a:ext cx="1512168" cy="350912"/>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con angoli arrotondati 12">
            <a:extLst>
              <a:ext uri="{FF2B5EF4-FFF2-40B4-BE49-F238E27FC236}">
                <a16:creationId xmlns:a16="http://schemas.microsoft.com/office/drawing/2014/main" id="{746D596D-745C-40BE-991E-C3EE65C0B880}"/>
              </a:ext>
            </a:extLst>
          </p:cNvPr>
          <p:cNvSpPr/>
          <p:nvPr/>
        </p:nvSpPr>
        <p:spPr>
          <a:xfrm>
            <a:off x="1547664" y="3384376"/>
            <a:ext cx="1008112" cy="350912"/>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a:extLst>
              <a:ext uri="{FF2B5EF4-FFF2-40B4-BE49-F238E27FC236}">
                <a16:creationId xmlns:a16="http://schemas.microsoft.com/office/drawing/2014/main" id="{AB26B0C1-F45F-464D-8D8A-F2C213D69931}"/>
              </a:ext>
            </a:extLst>
          </p:cNvPr>
          <p:cNvSpPr txBox="1"/>
          <p:nvPr/>
        </p:nvSpPr>
        <p:spPr>
          <a:xfrm>
            <a:off x="2411760" y="2071210"/>
            <a:ext cx="1888205" cy="369332"/>
          </a:xfrm>
          <a:prstGeom prst="rect">
            <a:avLst/>
          </a:prstGeom>
          <a:noFill/>
          <a:ln>
            <a:solidFill>
              <a:schemeClr val="accent2"/>
            </a:solidFill>
          </a:ln>
        </p:spPr>
        <p:txBody>
          <a:bodyPr wrap="square" rtlCol="0">
            <a:spAutoFit/>
          </a:bodyPr>
          <a:lstStyle/>
          <a:p>
            <a:r>
              <a:rPr lang="it-IT" dirty="0"/>
              <a:t>Attizzare il fuoco</a:t>
            </a:r>
          </a:p>
        </p:txBody>
      </p:sp>
      <p:sp>
        <p:nvSpPr>
          <p:cNvPr id="14" name="CasellaDiTesto 13">
            <a:extLst>
              <a:ext uri="{FF2B5EF4-FFF2-40B4-BE49-F238E27FC236}">
                <a16:creationId xmlns:a16="http://schemas.microsoft.com/office/drawing/2014/main" id="{6B25B1A2-F91E-48A5-95D7-D879B39CEC8E}"/>
              </a:ext>
            </a:extLst>
          </p:cNvPr>
          <p:cNvSpPr txBox="1"/>
          <p:nvPr/>
        </p:nvSpPr>
        <p:spPr>
          <a:xfrm>
            <a:off x="3717943" y="3074059"/>
            <a:ext cx="2253683" cy="369332"/>
          </a:xfrm>
          <a:prstGeom prst="rect">
            <a:avLst/>
          </a:prstGeom>
          <a:solidFill>
            <a:schemeClr val="bg1"/>
          </a:solidFill>
          <a:ln>
            <a:solidFill>
              <a:schemeClr val="accent2"/>
            </a:solidFill>
          </a:ln>
        </p:spPr>
        <p:txBody>
          <a:bodyPr wrap="square" rtlCol="0">
            <a:spAutoFit/>
          </a:bodyPr>
          <a:lstStyle/>
          <a:p>
            <a:r>
              <a:rPr lang="it-IT" dirty="0"/>
              <a:t>Alimentare la fiamma</a:t>
            </a:r>
          </a:p>
        </p:txBody>
      </p:sp>
      <p:sp>
        <p:nvSpPr>
          <p:cNvPr id="15" name="CasellaDiTesto 14">
            <a:extLst>
              <a:ext uri="{FF2B5EF4-FFF2-40B4-BE49-F238E27FC236}">
                <a16:creationId xmlns:a16="http://schemas.microsoft.com/office/drawing/2014/main" id="{282FAA05-F507-4628-910F-56A1C6CB4EC1}"/>
              </a:ext>
            </a:extLst>
          </p:cNvPr>
          <p:cNvSpPr txBox="1"/>
          <p:nvPr/>
        </p:nvSpPr>
        <p:spPr>
          <a:xfrm>
            <a:off x="4622573" y="3861048"/>
            <a:ext cx="2253683" cy="369332"/>
          </a:xfrm>
          <a:prstGeom prst="rect">
            <a:avLst/>
          </a:prstGeom>
          <a:solidFill>
            <a:schemeClr val="bg1"/>
          </a:solidFill>
          <a:ln>
            <a:solidFill>
              <a:schemeClr val="accent2"/>
            </a:solidFill>
          </a:ln>
        </p:spPr>
        <p:txBody>
          <a:bodyPr wrap="square" rtlCol="0">
            <a:spAutoFit/>
          </a:bodyPr>
          <a:lstStyle/>
          <a:p>
            <a:r>
              <a:rPr lang="it-IT" dirty="0"/>
              <a:t>Versare il tè</a:t>
            </a:r>
          </a:p>
        </p:txBody>
      </p:sp>
      <p:cxnSp>
        <p:nvCxnSpPr>
          <p:cNvPr id="11" name="Connettore a gomito 10">
            <a:extLst>
              <a:ext uri="{FF2B5EF4-FFF2-40B4-BE49-F238E27FC236}">
                <a16:creationId xmlns:a16="http://schemas.microsoft.com/office/drawing/2014/main" id="{7D4EA210-AB0C-4DFD-8D1A-3485874866A0}"/>
              </a:ext>
            </a:extLst>
          </p:cNvPr>
          <p:cNvCxnSpPr>
            <a:cxnSpLocks/>
            <a:stCxn id="3" idx="2"/>
            <a:endCxn id="13" idx="3"/>
          </p:cNvCxnSpPr>
          <p:nvPr/>
        </p:nvCxnSpPr>
        <p:spPr>
          <a:xfrm rot="5400000">
            <a:off x="2396175" y="2600144"/>
            <a:ext cx="1119290" cy="800087"/>
          </a:xfrm>
          <a:prstGeom prst="bentConnector2">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6" name="Connettore a gomito 15">
            <a:extLst>
              <a:ext uri="{FF2B5EF4-FFF2-40B4-BE49-F238E27FC236}">
                <a16:creationId xmlns:a16="http://schemas.microsoft.com/office/drawing/2014/main" id="{113B8C6E-94F9-4BD6-A5D8-8F6B047CCAAC}"/>
              </a:ext>
            </a:extLst>
          </p:cNvPr>
          <p:cNvCxnSpPr>
            <a:cxnSpLocks/>
            <a:stCxn id="14" idx="1"/>
            <a:endCxn id="12" idx="3"/>
          </p:cNvCxnSpPr>
          <p:nvPr/>
        </p:nvCxnSpPr>
        <p:spPr>
          <a:xfrm rot="10800000" flipV="1">
            <a:off x="2813989" y="3258724"/>
            <a:ext cx="903954" cy="661147"/>
          </a:xfrm>
          <a:prstGeom prst="bentConnector3">
            <a:avLst>
              <a:gd name="adj1" fmla="val 3313"/>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0" name="Connettore a gomito 19">
            <a:extLst>
              <a:ext uri="{FF2B5EF4-FFF2-40B4-BE49-F238E27FC236}">
                <a16:creationId xmlns:a16="http://schemas.microsoft.com/office/drawing/2014/main" id="{CF2F619E-8F5D-40BD-823E-EFAD09487C5A}"/>
              </a:ext>
            </a:extLst>
          </p:cNvPr>
          <p:cNvCxnSpPr>
            <a:cxnSpLocks/>
            <a:stCxn id="15" idx="1"/>
            <a:endCxn id="7" idx="3"/>
          </p:cNvCxnSpPr>
          <p:nvPr/>
        </p:nvCxnSpPr>
        <p:spPr>
          <a:xfrm rot="10800000" flipV="1">
            <a:off x="2987825" y="4045714"/>
            <a:ext cx="1634749" cy="225070"/>
          </a:xfrm>
          <a:prstGeom prst="bentConnector3">
            <a:avLst>
              <a:gd name="adj1" fmla="val 50000"/>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6483076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7478B48-EBE9-43D5-B18C-51A01E981195}"/>
              </a:ext>
            </a:extLst>
          </p:cNvPr>
          <p:cNvSpPr>
            <a:spLocks noGrp="1"/>
          </p:cNvSpPr>
          <p:nvPr>
            <p:ph type="title"/>
          </p:nvPr>
        </p:nvSpPr>
        <p:spPr/>
        <p:txBody>
          <a:bodyPr/>
          <a:lstStyle/>
          <a:p>
            <a:endParaRPr lang="it-IT"/>
          </a:p>
        </p:txBody>
      </p:sp>
      <p:pic>
        <p:nvPicPr>
          <p:cNvPr id="5" name="Segnaposto contenuto 4">
            <a:extLst>
              <a:ext uri="{FF2B5EF4-FFF2-40B4-BE49-F238E27FC236}">
                <a16:creationId xmlns:a16="http://schemas.microsoft.com/office/drawing/2014/main" id="{BBD76CFF-F4BB-416C-9BEC-FEE8E20935C2}"/>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46687" b="16303"/>
          <a:stretch/>
        </p:blipFill>
        <p:spPr>
          <a:xfrm rot="16200000">
            <a:off x="1140532" y="-1145471"/>
            <a:ext cx="6862940" cy="9144000"/>
          </a:xfrm>
        </p:spPr>
      </p:pic>
    </p:spTree>
    <p:extLst>
      <p:ext uri="{BB962C8B-B14F-4D97-AF65-F5344CB8AC3E}">
        <p14:creationId xmlns:p14="http://schemas.microsoft.com/office/powerpoint/2010/main" val="7020666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84"/>
            <a:ext cx="8229600" cy="1143000"/>
          </a:xfrm>
        </p:spPr>
        <p:txBody>
          <a:bodyPr>
            <a:noAutofit/>
          </a:bodyPr>
          <a:lstStyle/>
          <a:p>
            <a:r>
              <a:rPr lang="it-IT" sz="3200" b="1" dirty="0">
                <a:solidFill>
                  <a:srgbClr val="C00000"/>
                </a:solidFill>
              </a:rPr>
              <a:t>Sorvegliare il linguaggio</a:t>
            </a:r>
          </a:p>
        </p:txBody>
      </p:sp>
      <p:sp>
        <p:nvSpPr>
          <p:cNvPr id="6" name="AutoShape 2" descr="Risultati immagini per coerenza"/>
          <p:cNvSpPr>
            <a:spLocks noChangeAspect="1" noChangeArrowheads="1"/>
          </p:cNvSpPr>
          <p:nvPr/>
        </p:nvSpPr>
        <p:spPr bwMode="auto">
          <a:xfrm>
            <a:off x="155575" y="-192617"/>
            <a:ext cx="3048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8" name="CasellaDiTesto 7"/>
          <p:cNvSpPr txBox="1"/>
          <p:nvPr/>
        </p:nvSpPr>
        <p:spPr>
          <a:xfrm>
            <a:off x="971600" y="1124744"/>
            <a:ext cx="6408712" cy="2308324"/>
          </a:xfrm>
          <a:prstGeom prst="rect">
            <a:avLst/>
          </a:prstGeom>
          <a:noFill/>
        </p:spPr>
        <p:txBody>
          <a:bodyPr wrap="square" rtlCol="0">
            <a:spAutoFit/>
          </a:bodyPr>
          <a:lstStyle/>
          <a:p>
            <a:r>
              <a:rPr lang="it-IT" sz="2400" dirty="0"/>
              <a:t>Attraverso l’uso del linguaggio, riduciamo o ampliamo il grado di astrazione delle nostre rappresentazioni: un insegnante deve saper trovare la </a:t>
            </a:r>
            <a:r>
              <a:rPr lang="it-IT" sz="2400" b="1" dirty="0">
                <a:solidFill>
                  <a:srgbClr val="FF0000"/>
                </a:solidFill>
              </a:rPr>
              <a:t>giusta misura</a:t>
            </a:r>
            <a:r>
              <a:rPr lang="it-IT" sz="2400" dirty="0"/>
              <a:t>, ovvero comprendere quale sia il livello di complessità con cui rappresentare il problema.</a:t>
            </a:r>
          </a:p>
        </p:txBody>
      </p:sp>
      <p:sp>
        <p:nvSpPr>
          <p:cNvPr id="10" name="Rettangolo 9"/>
          <p:cNvSpPr/>
          <p:nvPr/>
        </p:nvSpPr>
        <p:spPr>
          <a:xfrm>
            <a:off x="1204937" y="3978931"/>
            <a:ext cx="6734125" cy="461665"/>
          </a:xfrm>
          <a:prstGeom prst="rect">
            <a:avLst/>
          </a:prstGeom>
          <a:solidFill>
            <a:srgbClr val="FFFFFF"/>
          </a:solidFill>
        </p:spPr>
        <p:txBody>
          <a:bodyPr wrap="square">
            <a:spAutoFit/>
          </a:bodyPr>
          <a:lstStyle/>
          <a:p>
            <a:pPr algn="ctr"/>
            <a:r>
              <a:rPr lang="it-IT" sz="2400" b="1" dirty="0" err="1"/>
              <a:t>Lev</a:t>
            </a:r>
            <a:r>
              <a:rPr lang="it-IT" sz="2400" b="1" dirty="0"/>
              <a:t> </a:t>
            </a:r>
            <a:r>
              <a:rPr lang="it-IT" sz="2400" b="1" dirty="0" err="1"/>
              <a:t>Vygotskij</a:t>
            </a:r>
            <a:r>
              <a:rPr lang="it-IT" sz="2400" b="1" dirty="0"/>
              <a:t> – Zona di sviluppo prossimale</a:t>
            </a:r>
          </a:p>
        </p:txBody>
      </p:sp>
      <p:sp>
        <p:nvSpPr>
          <p:cNvPr id="5" name="Ovale 4">
            <a:extLst>
              <a:ext uri="{FF2B5EF4-FFF2-40B4-BE49-F238E27FC236}">
                <a16:creationId xmlns:a16="http://schemas.microsoft.com/office/drawing/2014/main" id="{6210D837-591D-4494-B3D1-0C087578A926}"/>
              </a:ext>
            </a:extLst>
          </p:cNvPr>
          <p:cNvSpPr/>
          <p:nvPr/>
        </p:nvSpPr>
        <p:spPr>
          <a:xfrm>
            <a:off x="1943708" y="4581128"/>
            <a:ext cx="4464496" cy="194421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a:p>
            <a:pPr algn="ctr"/>
            <a:endParaRPr lang="it-IT" dirty="0"/>
          </a:p>
          <a:p>
            <a:pPr algn="ctr"/>
            <a:endParaRPr lang="it-IT" dirty="0"/>
          </a:p>
          <a:p>
            <a:pPr algn="ctr"/>
            <a:endParaRPr lang="it-IT" dirty="0"/>
          </a:p>
          <a:p>
            <a:pPr algn="ctr"/>
            <a:r>
              <a:rPr lang="it-IT" dirty="0"/>
              <a:t>Zona di sviluppo prossimale</a:t>
            </a:r>
          </a:p>
        </p:txBody>
      </p:sp>
      <p:sp>
        <p:nvSpPr>
          <p:cNvPr id="4" name="Ovale 3">
            <a:extLst>
              <a:ext uri="{FF2B5EF4-FFF2-40B4-BE49-F238E27FC236}">
                <a16:creationId xmlns:a16="http://schemas.microsoft.com/office/drawing/2014/main" id="{BA40690C-4998-4484-A0EE-93DD6EF6CA37}"/>
              </a:ext>
            </a:extLst>
          </p:cNvPr>
          <p:cNvSpPr/>
          <p:nvPr/>
        </p:nvSpPr>
        <p:spPr>
          <a:xfrm>
            <a:off x="2663788" y="4823989"/>
            <a:ext cx="3024336" cy="1008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Zona di sviluppo attuale</a:t>
            </a:r>
          </a:p>
        </p:txBody>
      </p:sp>
      <p:grpSp>
        <p:nvGrpSpPr>
          <p:cNvPr id="11" name="Google Shape;51;p11">
            <a:extLst>
              <a:ext uri="{FF2B5EF4-FFF2-40B4-BE49-F238E27FC236}">
                <a16:creationId xmlns:a16="http://schemas.microsoft.com/office/drawing/2014/main" id="{2A35D091-C992-46A3-BF2F-3E9B6C7B710B}"/>
              </a:ext>
            </a:extLst>
          </p:cNvPr>
          <p:cNvGrpSpPr/>
          <p:nvPr/>
        </p:nvGrpSpPr>
        <p:grpSpPr>
          <a:xfrm rot="17520377" flipH="1" flipV="1">
            <a:off x="275594" y="3372303"/>
            <a:ext cx="1933865" cy="1666851"/>
            <a:chOff x="1113100" y="2199475"/>
            <a:chExt cx="801900" cy="709925"/>
          </a:xfrm>
          <a:solidFill>
            <a:srgbClr val="C00000"/>
          </a:solidFill>
        </p:grpSpPr>
        <p:sp>
          <p:nvSpPr>
            <p:cNvPr id="12" name="Google Shape;52;p11">
              <a:extLst>
                <a:ext uri="{FF2B5EF4-FFF2-40B4-BE49-F238E27FC236}">
                  <a16:creationId xmlns:a16="http://schemas.microsoft.com/office/drawing/2014/main" id="{25358F47-45A3-4622-BC3F-2008D5C133A7}"/>
                </a:ext>
              </a:extLst>
            </p:cNvPr>
            <p:cNvSpPr/>
            <p:nvPr/>
          </p:nvSpPr>
          <p:spPr>
            <a:xfrm>
              <a:off x="1113100" y="2291450"/>
              <a:ext cx="735850" cy="617950"/>
            </a:xfrm>
            <a:custGeom>
              <a:avLst/>
              <a:gdLst/>
              <a:ahLst/>
              <a:cxnLst/>
              <a:rect l="l" t="t" r="r" b="b"/>
              <a:pathLst>
                <a:path w="29434" h="24718" extrusionOk="0">
                  <a:moveTo>
                    <a:pt x="26604" y="13869"/>
                  </a:moveTo>
                  <a:lnTo>
                    <a:pt x="26509" y="13963"/>
                  </a:lnTo>
                  <a:lnTo>
                    <a:pt x="26509" y="14057"/>
                  </a:lnTo>
                  <a:lnTo>
                    <a:pt x="26604" y="14246"/>
                  </a:lnTo>
                  <a:lnTo>
                    <a:pt x="26604" y="13869"/>
                  </a:lnTo>
                  <a:close/>
                  <a:moveTo>
                    <a:pt x="7925" y="23397"/>
                  </a:moveTo>
                  <a:lnTo>
                    <a:pt x="8302" y="23491"/>
                  </a:lnTo>
                  <a:lnTo>
                    <a:pt x="8113" y="23491"/>
                  </a:lnTo>
                  <a:lnTo>
                    <a:pt x="7925" y="23397"/>
                  </a:lnTo>
                  <a:close/>
                  <a:moveTo>
                    <a:pt x="28962" y="1"/>
                  </a:moveTo>
                  <a:lnTo>
                    <a:pt x="28962" y="95"/>
                  </a:lnTo>
                  <a:lnTo>
                    <a:pt x="28774" y="284"/>
                  </a:lnTo>
                  <a:lnTo>
                    <a:pt x="28868" y="284"/>
                  </a:lnTo>
                  <a:lnTo>
                    <a:pt x="28868" y="567"/>
                  </a:lnTo>
                  <a:lnTo>
                    <a:pt x="28679" y="567"/>
                  </a:lnTo>
                  <a:lnTo>
                    <a:pt x="28868" y="661"/>
                  </a:lnTo>
                  <a:lnTo>
                    <a:pt x="28679" y="850"/>
                  </a:lnTo>
                  <a:lnTo>
                    <a:pt x="28679" y="1039"/>
                  </a:lnTo>
                  <a:lnTo>
                    <a:pt x="28585" y="1039"/>
                  </a:lnTo>
                  <a:lnTo>
                    <a:pt x="28491" y="1227"/>
                  </a:lnTo>
                  <a:lnTo>
                    <a:pt x="28679" y="1416"/>
                  </a:lnTo>
                  <a:lnTo>
                    <a:pt x="28962" y="1605"/>
                  </a:lnTo>
                  <a:lnTo>
                    <a:pt x="28585" y="1793"/>
                  </a:lnTo>
                  <a:lnTo>
                    <a:pt x="28868" y="1982"/>
                  </a:lnTo>
                  <a:lnTo>
                    <a:pt x="28962" y="2171"/>
                  </a:lnTo>
                  <a:lnTo>
                    <a:pt x="28868" y="2265"/>
                  </a:lnTo>
                  <a:lnTo>
                    <a:pt x="28774" y="2359"/>
                  </a:lnTo>
                  <a:lnTo>
                    <a:pt x="28868" y="2359"/>
                  </a:lnTo>
                  <a:lnTo>
                    <a:pt x="28774" y="2454"/>
                  </a:lnTo>
                  <a:lnTo>
                    <a:pt x="28868" y="2548"/>
                  </a:lnTo>
                  <a:lnTo>
                    <a:pt x="28868" y="2642"/>
                  </a:lnTo>
                  <a:lnTo>
                    <a:pt x="28585" y="2642"/>
                  </a:lnTo>
                  <a:lnTo>
                    <a:pt x="28679" y="2737"/>
                  </a:lnTo>
                  <a:lnTo>
                    <a:pt x="28774" y="2831"/>
                  </a:lnTo>
                  <a:lnTo>
                    <a:pt x="28774" y="3303"/>
                  </a:lnTo>
                  <a:lnTo>
                    <a:pt x="28679" y="3680"/>
                  </a:lnTo>
                  <a:lnTo>
                    <a:pt x="28585" y="3963"/>
                  </a:lnTo>
                  <a:lnTo>
                    <a:pt x="28774" y="4058"/>
                  </a:lnTo>
                  <a:lnTo>
                    <a:pt x="28774" y="4341"/>
                  </a:lnTo>
                  <a:lnTo>
                    <a:pt x="28585" y="4246"/>
                  </a:lnTo>
                  <a:lnTo>
                    <a:pt x="28585" y="4341"/>
                  </a:lnTo>
                  <a:lnTo>
                    <a:pt x="28679" y="4435"/>
                  </a:lnTo>
                  <a:lnTo>
                    <a:pt x="28491" y="4435"/>
                  </a:lnTo>
                  <a:lnTo>
                    <a:pt x="28585" y="4718"/>
                  </a:lnTo>
                  <a:lnTo>
                    <a:pt x="28491" y="5001"/>
                  </a:lnTo>
                  <a:lnTo>
                    <a:pt x="28774" y="4907"/>
                  </a:lnTo>
                  <a:lnTo>
                    <a:pt x="29057" y="5095"/>
                  </a:lnTo>
                  <a:lnTo>
                    <a:pt x="29057" y="5095"/>
                  </a:lnTo>
                  <a:lnTo>
                    <a:pt x="28774" y="5001"/>
                  </a:lnTo>
                  <a:lnTo>
                    <a:pt x="28679" y="5001"/>
                  </a:lnTo>
                  <a:lnTo>
                    <a:pt x="28774" y="5095"/>
                  </a:lnTo>
                  <a:lnTo>
                    <a:pt x="28585" y="5095"/>
                  </a:lnTo>
                  <a:lnTo>
                    <a:pt x="28396" y="5567"/>
                  </a:lnTo>
                  <a:lnTo>
                    <a:pt x="28396" y="5756"/>
                  </a:lnTo>
                  <a:lnTo>
                    <a:pt x="28585" y="6039"/>
                  </a:lnTo>
                  <a:lnTo>
                    <a:pt x="28396" y="6982"/>
                  </a:lnTo>
                  <a:lnTo>
                    <a:pt x="28302" y="7359"/>
                  </a:lnTo>
                  <a:lnTo>
                    <a:pt x="28113" y="7737"/>
                  </a:lnTo>
                  <a:lnTo>
                    <a:pt x="28113" y="7642"/>
                  </a:lnTo>
                  <a:lnTo>
                    <a:pt x="28113" y="7548"/>
                  </a:lnTo>
                  <a:lnTo>
                    <a:pt x="27830" y="8114"/>
                  </a:lnTo>
                  <a:lnTo>
                    <a:pt x="27830" y="8114"/>
                  </a:lnTo>
                  <a:lnTo>
                    <a:pt x="27924" y="8020"/>
                  </a:lnTo>
                  <a:lnTo>
                    <a:pt x="27453" y="8963"/>
                  </a:lnTo>
                  <a:lnTo>
                    <a:pt x="27736" y="8963"/>
                  </a:lnTo>
                  <a:lnTo>
                    <a:pt x="27547" y="9246"/>
                  </a:lnTo>
                  <a:lnTo>
                    <a:pt x="27547" y="9435"/>
                  </a:lnTo>
                  <a:lnTo>
                    <a:pt x="27641" y="9529"/>
                  </a:lnTo>
                  <a:lnTo>
                    <a:pt x="27641" y="9812"/>
                  </a:lnTo>
                  <a:lnTo>
                    <a:pt x="27547" y="9906"/>
                  </a:lnTo>
                  <a:lnTo>
                    <a:pt x="27453" y="9906"/>
                  </a:lnTo>
                  <a:lnTo>
                    <a:pt x="27358" y="9718"/>
                  </a:lnTo>
                  <a:lnTo>
                    <a:pt x="27264" y="9812"/>
                  </a:lnTo>
                  <a:lnTo>
                    <a:pt x="27075" y="9906"/>
                  </a:lnTo>
                  <a:lnTo>
                    <a:pt x="27170" y="10001"/>
                  </a:lnTo>
                  <a:lnTo>
                    <a:pt x="27075" y="10095"/>
                  </a:lnTo>
                  <a:lnTo>
                    <a:pt x="27075" y="10284"/>
                  </a:lnTo>
                  <a:lnTo>
                    <a:pt x="27170" y="10472"/>
                  </a:lnTo>
                  <a:lnTo>
                    <a:pt x="27170" y="10755"/>
                  </a:lnTo>
                  <a:lnTo>
                    <a:pt x="26792" y="10755"/>
                  </a:lnTo>
                  <a:lnTo>
                    <a:pt x="26698" y="10661"/>
                  </a:lnTo>
                  <a:lnTo>
                    <a:pt x="26698" y="10850"/>
                  </a:lnTo>
                  <a:lnTo>
                    <a:pt x="26604" y="10944"/>
                  </a:lnTo>
                  <a:lnTo>
                    <a:pt x="26415" y="10944"/>
                  </a:lnTo>
                  <a:lnTo>
                    <a:pt x="26415" y="11038"/>
                  </a:lnTo>
                  <a:lnTo>
                    <a:pt x="26509" y="11038"/>
                  </a:lnTo>
                  <a:lnTo>
                    <a:pt x="26604" y="11133"/>
                  </a:lnTo>
                  <a:lnTo>
                    <a:pt x="26604" y="11321"/>
                  </a:lnTo>
                  <a:lnTo>
                    <a:pt x="26604" y="11510"/>
                  </a:lnTo>
                  <a:lnTo>
                    <a:pt x="26509" y="11510"/>
                  </a:lnTo>
                  <a:lnTo>
                    <a:pt x="26509" y="11416"/>
                  </a:lnTo>
                  <a:lnTo>
                    <a:pt x="26415" y="11416"/>
                  </a:lnTo>
                  <a:lnTo>
                    <a:pt x="26415" y="11321"/>
                  </a:lnTo>
                  <a:lnTo>
                    <a:pt x="26321" y="11793"/>
                  </a:lnTo>
                  <a:lnTo>
                    <a:pt x="26226" y="11699"/>
                  </a:lnTo>
                  <a:lnTo>
                    <a:pt x="26132" y="11793"/>
                  </a:lnTo>
                  <a:lnTo>
                    <a:pt x="26226" y="11793"/>
                  </a:lnTo>
                  <a:lnTo>
                    <a:pt x="26321" y="12076"/>
                  </a:lnTo>
                  <a:lnTo>
                    <a:pt x="26415" y="12359"/>
                  </a:lnTo>
                  <a:lnTo>
                    <a:pt x="26038" y="12548"/>
                  </a:lnTo>
                  <a:lnTo>
                    <a:pt x="25755" y="12737"/>
                  </a:lnTo>
                  <a:lnTo>
                    <a:pt x="25660" y="12925"/>
                  </a:lnTo>
                  <a:lnTo>
                    <a:pt x="25755" y="12925"/>
                  </a:lnTo>
                  <a:lnTo>
                    <a:pt x="25755" y="13020"/>
                  </a:lnTo>
                  <a:lnTo>
                    <a:pt x="25849" y="12737"/>
                  </a:lnTo>
                  <a:lnTo>
                    <a:pt x="25943" y="13020"/>
                  </a:lnTo>
                  <a:lnTo>
                    <a:pt x="26038" y="12831"/>
                  </a:lnTo>
                  <a:lnTo>
                    <a:pt x="26132" y="12925"/>
                  </a:lnTo>
                  <a:lnTo>
                    <a:pt x="25943" y="13208"/>
                  </a:lnTo>
                  <a:lnTo>
                    <a:pt x="25660" y="13114"/>
                  </a:lnTo>
                  <a:lnTo>
                    <a:pt x="25472" y="13208"/>
                  </a:lnTo>
                  <a:lnTo>
                    <a:pt x="25377" y="13397"/>
                  </a:lnTo>
                  <a:lnTo>
                    <a:pt x="25283" y="13869"/>
                  </a:lnTo>
                  <a:lnTo>
                    <a:pt x="25189" y="14435"/>
                  </a:lnTo>
                  <a:lnTo>
                    <a:pt x="25094" y="14623"/>
                  </a:lnTo>
                  <a:lnTo>
                    <a:pt x="25000" y="14812"/>
                  </a:lnTo>
                  <a:lnTo>
                    <a:pt x="24906" y="14718"/>
                  </a:lnTo>
                  <a:lnTo>
                    <a:pt x="24811" y="14529"/>
                  </a:lnTo>
                  <a:lnTo>
                    <a:pt x="24717" y="14906"/>
                  </a:lnTo>
                  <a:lnTo>
                    <a:pt x="24717" y="15189"/>
                  </a:lnTo>
                  <a:lnTo>
                    <a:pt x="24717" y="15284"/>
                  </a:lnTo>
                  <a:lnTo>
                    <a:pt x="24811" y="15284"/>
                  </a:lnTo>
                  <a:lnTo>
                    <a:pt x="24528" y="15378"/>
                  </a:lnTo>
                  <a:lnTo>
                    <a:pt x="24340" y="15472"/>
                  </a:lnTo>
                  <a:lnTo>
                    <a:pt x="24057" y="15944"/>
                  </a:lnTo>
                  <a:lnTo>
                    <a:pt x="23962" y="16416"/>
                  </a:lnTo>
                  <a:lnTo>
                    <a:pt x="23774" y="16699"/>
                  </a:lnTo>
                  <a:lnTo>
                    <a:pt x="23396" y="16699"/>
                  </a:lnTo>
                  <a:lnTo>
                    <a:pt x="23208" y="16982"/>
                  </a:lnTo>
                  <a:lnTo>
                    <a:pt x="23019" y="17359"/>
                  </a:lnTo>
                  <a:lnTo>
                    <a:pt x="22830" y="17831"/>
                  </a:lnTo>
                  <a:lnTo>
                    <a:pt x="22830" y="17736"/>
                  </a:lnTo>
                  <a:lnTo>
                    <a:pt x="22736" y="17642"/>
                  </a:lnTo>
                  <a:lnTo>
                    <a:pt x="22736" y="17642"/>
                  </a:lnTo>
                  <a:lnTo>
                    <a:pt x="22830" y="17925"/>
                  </a:lnTo>
                  <a:lnTo>
                    <a:pt x="22453" y="17925"/>
                  </a:lnTo>
                  <a:lnTo>
                    <a:pt x="22547" y="17736"/>
                  </a:lnTo>
                  <a:lnTo>
                    <a:pt x="22453" y="17736"/>
                  </a:lnTo>
                  <a:lnTo>
                    <a:pt x="22359" y="17831"/>
                  </a:lnTo>
                  <a:lnTo>
                    <a:pt x="22264" y="18208"/>
                  </a:lnTo>
                  <a:lnTo>
                    <a:pt x="22170" y="18491"/>
                  </a:lnTo>
                  <a:lnTo>
                    <a:pt x="22076" y="18585"/>
                  </a:lnTo>
                  <a:lnTo>
                    <a:pt x="21887" y="18585"/>
                  </a:lnTo>
                  <a:lnTo>
                    <a:pt x="21698" y="19152"/>
                  </a:lnTo>
                  <a:lnTo>
                    <a:pt x="21604" y="18869"/>
                  </a:lnTo>
                  <a:lnTo>
                    <a:pt x="21604" y="19057"/>
                  </a:lnTo>
                  <a:lnTo>
                    <a:pt x="21415" y="19152"/>
                  </a:lnTo>
                  <a:lnTo>
                    <a:pt x="20943" y="19529"/>
                  </a:lnTo>
                  <a:lnTo>
                    <a:pt x="20377" y="19812"/>
                  </a:lnTo>
                  <a:lnTo>
                    <a:pt x="19906" y="20095"/>
                  </a:lnTo>
                  <a:lnTo>
                    <a:pt x="20094" y="20189"/>
                  </a:lnTo>
                  <a:lnTo>
                    <a:pt x="20189" y="20284"/>
                  </a:lnTo>
                  <a:lnTo>
                    <a:pt x="19906" y="20378"/>
                  </a:lnTo>
                  <a:lnTo>
                    <a:pt x="19906" y="20284"/>
                  </a:lnTo>
                  <a:lnTo>
                    <a:pt x="19811" y="20189"/>
                  </a:lnTo>
                  <a:lnTo>
                    <a:pt x="19811" y="20284"/>
                  </a:lnTo>
                  <a:lnTo>
                    <a:pt x="19811" y="20378"/>
                  </a:lnTo>
                  <a:lnTo>
                    <a:pt x="19245" y="20284"/>
                  </a:lnTo>
                  <a:lnTo>
                    <a:pt x="19340" y="20378"/>
                  </a:lnTo>
                  <a:lnTo>
                    <a:pt x="19245" y="20472"/>
                  </a:lnTo>
                  <a:lnTo>
                    <a:pt x="19434" y="20567"/>
                  </a:lnTo>
                  <a:lnTo>
                    <a:pt x="19340" y="20661"/>
                  </a:lnTo>
                  <a:lnTo>
                    <a:pt x="18962" y="20661"/>
                  </a:lnTo>
                  <a:lnTo>
                    <a:pt x="18585" y="21038"/>
                  </a:lnTo>
                  <a:lnTo>
                    <a:pt x="18113" y="21416"/>
                  </a:lnTo>
                  <a:lnTo>
                    <a:pt x="17736" y="21699"/>
                  </a:lnTo>
                  <a:lnTo>
                    <a:pt x="17359" y="21793"/>
                  </a:lnTo>
                  <a:lnTo>
                    <a:pt x="17076" y="22076"/>
                  </a:lnTo>
                  <a:lnTo>
                    <a:pt x="16793" y="22359"/>
                  </a:lnTo>
                  <a:lnTo>
                    <a:pt x="16698" y="22265"/>
                  </a:lnTo>
                  <a:lnTo>
                    <a:pt x="16604" y="22170"/>
                  </a:lnTo>
                  <a:lnTo>
                    <a:pt x="16321" y="22170"/>
                  </a:lnTo>
                  <a:lnTo>
                    <a:pt x="15849" y="22453"/>
                  </a:lnTo>
                  <a:lnTo>
                    <a:pt x="14340" y="22831"/>
                  </a:lnTo>
                  <a:lnTo>
                    <a:pt x="14340" y="22925"/>
                  </a:lnTo>
                  <a:lnTo>
                    <a:pt x="14340" y="23019"/>
                  </a:lnTo>
                  <a:lnTo>
                    <a:pt x="14245" y="23114"/>
                  </a:lnTo>
                  <a:lnTo>
                    <a:pt x="14057" y="23019"/>
                  </a:lnTo>
                  <a:lnTo>
                    <a:pt x="13962" y="22925"/>
                  </a:lnTo>
                  <a:lnTo>
                    <a:pt x="13774" y="22925"/>
                  </a:lnTo>
                  <a:lnTo>
                    <a:pt x="13774" y="23208"/>
                  </a:lnTo>
                  <a:lnTo>
                    <a:pt x="13491" y="23114"/>
                  </a:lnTo>
                  <a:lnTo>
                    <a:pt x="13113" y="23114"/>
                  </a:lnTo>
                  <a:lnTo>
                    <a:pt x="12642" y="23208"/>
                  </a:lnTo>
                  <a:lnTo>
                    <a:pt x="12453" y="23302"/>
                  </a:lnTo>
                  <a:lnTo>
                    <a:pt x="12076" y="23208"/>
                  </a:lnTo>
                  <a:lnTo>
                    <a:pt x="11793" y="23114"/>
                  </a:lnTo>
                  <a:lnTo>
                    <a:pt x="11510" y="23585"/>
                  </a:lnTo>
                  <a:lnTo>
                    <a:pt x="11321" y="23397"/>
                  </a:lnTo>
                  <a:lnTo>
                    <a:pt x="11132" y="23302"/>
                  </a:lnTo>
                  <a:lnTo>
                    <a:pt x="10849" y="23302"/>
                  </a:lnTo>
                  <a:lnTo>
                    <a:pt x="10566" y="23397"/>
                  </a:lnTo>
                  <a:lnTo>
                    <a:pt x="10566" y="23302"/>
                  </a:lnTo>
                  <a:lnTo>
                    <a:pt x="10189" y="23302"/>
                  </a:lnTo>
                  <a:lnTo>
                    <a:pt x="9717" y="23491"/>
                  </a:lnTo>
                  <a:lnTo>
                    <a:pt x="9717" y="23302"/>
                  </a:lnTo>
                  <a:lnTo>
                    <a:pt x="9623" y="23491"/>
                  </a:lnTo>
                  <a:lnTo>
                    <a:pt x="9434" y="23680"/>
                  </a:lnTo>
                  <a:lnTo>
                    <a:pt x="9340" y="23585"/>
                  </a:lnTo>
                  <a:lnTo>
                    <a:pt x="9434" y="23585"/>
                  </a:lnTo>
                  <a:lnTo>
                    <a:pt x="9340" y="23491"/>
                  </a:lnTo>
                  <a:lnTo>
                    <a:pt x="9246" y="23491"/>
                  </a:lnTo>
                  <a:lnTo>
                    <a:pt x="9246" y="23585"/>
                  </a:lnTo>
                  <a:lnTo>
                    <a:pt x="9151" y="23491"/>
                  </a:lnTo>
                  <a:lnTo>
                    <a:pt x="8868" y="23680"/>
                  </a:lnTo>
                  <a:lnTo>
                    <a:pt x="8774" y="23680"/>
                  </a:lnTo>
                  <a:lnTo>
                    <a:pt x="8680" y="23491"/>
                  </a:lnTo>
                  <a:lnTo>
                    <a:pt x="8585" y="23585"/>
                  </a:lnTo>
                  <a:lnTo>
                    <a:pt x="8491" y="23585"/>
                  </a:lnTo>
                  <a:lnTo>
                    <a:pt x="8397" y="23491"/>
                  </a:lnTo>
                  <a:lnTo>
                    <a:pt x="8302" y="23491"/>
                  </a:lnTo>
                  <a:lnTo>
                    <a:pt x="8208" y="23302"/>
                  </a:lnTo>
                  <a:lnTo>
                    <a:pt x="8302" y="23114"/>
                  </a:lnTo>
                  <a:lnTo>
                    <a:pt x="8302" y="23114"/>
                  </a:lnTo>
                  <a:lnTo>
                    <a:pt x="8019" y="23208"/>
                  </a:lnTo>
                  <a:lnTo>
                    <a:pt x="7642" y="23208"/>
                  </a:lnTo>
                  <a:lnTo>
                    <a:pt x="7359" y="23302"/>
                  </a:lnTo>
                  <a:lnTo>
                    <a:pt x="7264" y="23302"/>
                  </a:lnTo>
                  <a:lnTo>
                    <a:pt x="7264" y="23397"/>
                  </a:lnTo>
                  <a:lnTo>
                    <a:pt x="7547" y="23397"/>
                  </a:lnTo>
                  <a:lnTo>
                    <a:pt x="7453" y="23491"/>
                  </a:lnTo>
                  <a:lnTo>
                    <a:pt x="7359" y="23491"/>
                  </a:lnTo>
                  <a:lnTo>
                    <a:pt x="7170" y="23680"/>
                  </a:lnTo>
                  <a:lnTo>
                    <a:pt x="6981" y="23397"/>
                  </a:lnTo>
                  <a:lnTo>
                    <a:pt x="6698" y="23208"/>
                  </a:lnTo>
                  <a:lnTo>
                    <a:pt x="6604" y="23114"/>
                  </a:lnTo>
                  <a:lnTo>
                    <a:pt x="6415" y="23208"/>
                  </a:lnTo>
                  <a:lnTo>
                    <a:pt x="6227" y="23302"/>
                  </a:lnTo>
                  <a:lnTo>
                    <a:pt x="6132" y="23491"/>
                  </a:lnTo>
                  <a:lnTo>
                    <a:pt x="6038" y="23491"/>
                  </a:lnTo>
                  <a:lnTo>
                    <a:pt x="6038" y="23397"/>
                  </a:lnTo>
                  <a:lnTo>
                    <a:pt x="6132" y="23208"/>
                  </a:lnTo>
                  <a:lnTo>
                    <a:pt x="5849" y="23302"/>
                  </a:lnTo>
                  <a:lnTo>
                    <a:pt x="5661" y="23397"/>
                  </a:lnTo>
                  <a:lnTo>
                    <a:pt x="5095" y="23208"/>
                  </a:lnTo>
                  <a:lnTo>
                    <a:pt x="4057" y="23019"/>
                  </a:lnTo>
                  <a:lnTo>
                    <a:pt x="2925" y="22831"/>
                  </a:lnTo>
                  <a:lnTo>
                    <a:pt x="2265" y="22831"/>
                  </a:lnTo>
                  <a:lnTo>
                    <a:pt x="2265" y="22642"/>
                  </a:lnTo>
                  <a:lnTo>
                    <a:pt x="1887" y="22642"/>
                  </a:lnTo>
                  <a:lnTo>
                    <a:pt x="1510" y="22548"/>
                  </a:lnTo>
                  <a:lnTo>
                    <a:pt x="944" y="22076"/>
                  </a:lnTo>
                  <a:lnTo>
                    <a:pt x="944" y="21887"/>
                  </a:lnTo>
                  <a:lnTo>
                    <a:pt x="1038" y="21699"/>
                  </a:lnTo>
                  <a:lnTo>
                    <a:pt x="755" y="21699"/>
                  </a:lnTo>
                  <a:lnTo>
                    <a:pt x="472" y="21793"/>
                  </a:lnTo>
                  <a:lnTo>
                    <a:pt x="95" y="22076"/>
                  </a:lnTo>
                  <a:lnTo>
                    <a:pt x="0" y="22265"/>
                  </a:lnTo>
                  <a:lnTo>
                    <a:pt x="0" y="22359"/>
                  </a:lnTo>
                  <a:lnTo>
                    <a:pt x="283" y="22453"/>
                  </a:lnTo>
                  <a:lnTo>
                    <a:pt x="189" y="22548"/>
                  </a:lnTo>
                  <a:lnTo>
                    <a:pt x="95" y="22453"/>
                  </a:lnTo>
                  <a:lnTo>
                    <a:pt x="95" y="22642"/>
                  </a:lnTo>
                  <a:lnTo>
                    <a:pt x="283" y="22642"/>
                  </a:lnTo>
                  <a:lnTo>
                    <a:pt x="566" y="22736"/>
                  </a:lnTo>
                  <a:lnTo>
                    <a:pt x="472" y="22831"/>
                  </a:lnTo>
                  <a:lnTo>
                    <a:pt x="472" y="22925"/>
                  </a:lnTo>
                  <a:lnTo>
                    <a:pt x="661" y="22736"/>
                  </a:lnTo>
                  <a:lnTo>
                    <a:pt x="755" y="22925"/>
                  </a:lnTo>
                  <a:lnTo>
                    <a:pt x="755" y="23019"/>
                  </a:lnTo>
                  <a:lnTo>
                    <a:pt x="661" y="23019"/>
                  </a:lnTo>
                  <a:lnTo>
                    <a:pt x="944" y="23114"/>
                  </a:lnTo>
                  <a:lnTo>
                    <a:pt x="1132" y="23208"/>
                  </a:lnTo>
                  <a:lnTo>
                    <a:pt x="1604" y="23397"/>
                  </a:lnTo>
                  <a:lnTo>
                    <a:pt x="1510" y="23491"/>
                  </a:lnTo>
                  <a:lnTo>
                    <a:pt x="1510" y="23585"/>
                  </a:lnTo>
                  <a:lnTo>
                    <a:pt x="1793" y="23680"/>
                  </a:lnTo>
                  <a:lnTo>
                    <a:pt x="2170" y="23774"/>
                  </a:lnTo>
                  <a:lnTo>
                    <a:pt x="2453" y="23774"/>
                  </a:lnTo>
                  <a:lnTo>
                    <a:pt x="2359" y="23868"/>
                  </a:lnTo>
                  <a:lnTo>
                    <a:pt x="2642" y="24057"/>
                  </a:lnTo>
                  <a:lnTo>
                    <a:pt x="2736" y="23868"/>
                  </a:lnTo>
                  <a:lnTo>
                    <a:pt x="3019" y="23680"/>
                  </a:lnTo>
                  <a:lnTo>
                    <a:pt x="2925" y="23963"/>
                  </a:lnTo>
                  <a:lnTo>
                    <a:pt x="2831" y="24151"/>
                  </a:lnTo>
                  <a:lnTo>
                    <a:pt x="3114" y="23868"/>
                  </a:lnTo>
                  <a:lnTo>
                    <a:pt x="3208" y="24151"/>
                  </a:lnTo>
                  <a:lnTo>
                    <a:pt x="3302" y="23963"/>
                  </a:lnTo>
                  <a:lnTo>
                    <a:pt x="3491" y="24057"/>
                  </a:lnTo>
                  <a:lnTo>
                    <a:pt x="3585" y="24340"/>
                  </a:lnTo>
                  <a:lnTo>
                    <a:pt x="3680" y="24246"/>
                  </a:lnTo>
                  <a:lnTo>
                    <a:pt x="3774" y="24057"/>
                  </a:lnTo>
                  <a:lnTo>
                    <a:pt x="3868" y="24151"/>
                  </a:lnTo>
                  <a:lnTo>
                    <a:pt x="3868" y="24340"/>
                  </a:lnTo>
                  <a:lnTo>
                    <a:pt x="4434" y="24151"/>
                  </a:lnTo>
                  <a:lnTo>
                    <a:pt x="4717" y="24057"/>
                  </a:lnTo>
                  <a:lnTo>
                    <a:pt x="4812" y="24151"/>
                  </a:lnTo>
                  <a:lnTo>
                    <a:pt x="4812" y="23868"/>
                  </a:lnTo>
                  <a:lnTo>
                    <a:pt x="5000" y="23774"/>
                  </a:lnTo>
                  <a:lnTo>
                    <a:pt x="5000" y="23868"/>
                  </a:lnTo>
                  <a:lnTo>
                    <a:pt x="4906" y="24057"/>
                  </a:lnTo>
                  <a:lnTo>
                    <a:pt x="5095" y="23963"/>
                  </a:lnTo>
                  <a:lnTo>
                    <a:pt x="5378" y="23963"/>
                  </a:lnTo>
                  <a:lnTo>
                    <a:pt x="5378" y="24151"/>
                  </a:lnTo>
                  <a:lnTo>
                    <a:pt x="5000" y="24151"/>
                  </a:lnTo>
                  <a:lnTo>
                    <a:pt x="5095" y="24246"/>
                  </a:lnTo>
                  <a:lnTo>
                    <a:pt x="5000" y="24246"/>
                  </a:lnTo>
                  <a:lnTo>
                    <a:pt x="5000" y="24434"/>
                  </a:lnTo>
                  <a:lnTo>
                    <a:pt x="5378" y="24434"/>
                  </a:lnTo>
                  <a:lnTo>
                    <a:pt x="5566" y="24246"/>
                  </a:lnTo>
                  <a:lnTo>
                    <a:pt x="5944" y="24340"/>
                  </a:lnTo>
                  <a:lnTo>
                    <a:pt x="6415" y="24340"/>
                  </a:lnTo>
                  <a:lnTo>
                    <a:pt x="6321" y="24434"/>
                  </a:lnTo>
                  <a:lnTo>
                    <a:pt x="6510" y="24434"/>
                  </a:lnTo>
                  <a:lnTo>
                    <a:pt x="6604" y="24340"/>
                  </a:lnTo>
                  <a:lnTo>
                    <a:pt x="6604" y="24246"/>
                  </a:lnTo>
                  <a:lnTo>
                    <a:pt x="6793" y="24340"/>
                  </a:lnTo>
                  <a:lnTo>
                    <a:pt x="6604" y="24434"/>
                  </a:lnTo>
                  <a:lnTo>
                    <a:pt x="6793" y="24434"/>
                  </a:lnTo>
                  <a:lnTo>
                    <a:pt x="6887" y="24340"/>
                  </a:lnTo>
                  <a:lnTo>
                    <a:pt x="6981" y="24434"/>
                  </a:lnTo>
                  <a:lnTo>
                    <a:pt x="7264" y="24434"/>
                  </a:lnTo>
                  <a:lnTo>
                    <a:pt x="7925" y="24623"/>
                  </a:lnTo>
                  <a:lnTo>
                    <a:pt x="8680" y="24623"/>
                  </a:lnTo>
                  <a:lnTo>
                    <a:pt x="9057" y="24529"/>
                  </a:lnTo>
                  <a:lnTo>
                    <a:pt x="9529" y="24529"/>
                  </a:lnTo>
                  <a:lnTo>
                    <a:pt x="10000" y="24623"/>
                  </a:lnTo>
                  <a:lnTo>
                    <a:pt x="10566" y="24717"/>
                  </a:lnTo>
                  <a:lnTo>
                    <a:pt x="11415" y="24623"/>
                  </a:lnTo>
                  <a:lnTo>
                    <a:pt x="12359" y="24529"/>
                  </a:lnTo>
                  <a:lnTo>
                    <a:pt x="12830" y="24340"/>
                  </a:lnTo>
                  <a:lnTo>
                    <a:pt x="12925" y="24529"/>
                  </a:lnTo>
                  <a:lnTo>
                    <a:pt x="13019" y="24340"/>
                  </a:lnTo>
                  <a:lnTo>
                    <a:pt x="13113" y="24529"/>
                  </a:lnTo>
                  <a:lnTo>
                    <a:pt x="13208" y="24434"/>
                  </a:lnTo>
                  <a:lnTo>
                    <a:pt x="13113" y="24340"/>
                  </a:lnTo>
                  <a:lnTo>
                    <a:pt x="13962" y="24340"/>
                  </a:lnTo>
                  <a:lnTo>
                    <a:pt x="13962" y="24434"/>
                  </a:lnTo>
                  <a:lnTo>
                    <a:pt x="13962" y="24529"/>
                  </a:lnTo>
                  <a:lnTo>
                    <a:pt x="14717" y="24246"/>
                  </a:lnTo>
                  <a:lnTo>
                    <a:pt x="15566" y="24057"/>
                  </a:lnTo>
                  <a:lnTo>
                    <a:pt x="15378" y="23963"/>
                  </a:lnTo>
                  <a:lnTo>
                    <a:pt x="15472" y="23868"/>
                  </a:lnTo>
                  <a:lnTo>
                    <a:pt x="15566" y="23963"/>
                  </a:lnTo>
                  <a:lnTo>
                    <a:pt x="15472" y="23774"/>
                  </a:lnTo>
                  <a:lnTo>
                    <a:pt x="15661" y="23868"/>
                  </a:lnTo>
                  <a:lnTo>
                    <a:pt x="15566" y="24057"/>
                  </a:lnTo>
                  <a:lnTo>
                    <a:pt x="16038" y="23963"/>
                  </a:lnTo>
                  <a:lnTo>
                    <a:pt x="16698" y="23680"/>
                  </a:lnTo>
                  <a:lnTo>
                    <a:pt x="17264" y="23397"/>
                  </a:lnTo>
                  <a:lnTo>
                    <a:pt x="17453" y="23208"/>
                  </a:lnTo>
                  <a:lnTo>
                    <a:pt x="17547" y="23019"/>
                  </a:lnTo>
                  <a:lnTo>
                    <a:pt x="17736" y="23114"/>
                  </a:lnTo>
                  <a:lnTo>
                    <a:pt x="17830" y="23114"/>
                  </a:lnTo>
                  <a:lnTo>
                    <a:pt x="18019" y="23019"/>
                  </a:lnTo>
                  <a:lnTo>
                    <a:pt x="18208" y="22736"/>
                  </a:lnTo>
                  <a:lnTo>
                    <a:pt x="18302" y="22548"/>
                  </a:lnTo>
                  <a:lnTo>
                    <a:pt x="18868" y="22359"/>
                  </a:lnTo>
                  <a:lnTo>
                    <a:pt x="19623" y="22076"/>
                  </a:lnTo>
                  <a:lnTo>
                    <a:pt x="20189" y="21699"/>
                  </a:lnTo>
                  <a:lnTo>
                    <a:pt x="20849" y="21227"/>
                  </a:lnTo>
                  <a:lnTo>
                    <a:pt x="21321" y="20755"/>
                  </a:lnTo>
                  <a:lnTo>
                    <a:pt x="21510" y="20472"/>
                  </a:lnTo>
                  <a:lnTo>
                    <a:pt x="22170" y="19906"/>
                  </a:lnTo>
                  <a:lnTo>
                    <a:pt x="22736" y="19435"/>
                  </a:lnTo>
                  <a:lnTo>
                    <a:pt x="23113" y="18963"/>
                  </a:lnTo>
                  <a:lnTo>
                    <a:pt x="23302" y="18585"/>
                  </a:lnTo>
                  <a:lnTo>
                    <a:pt x="23396" y="18774"/>
                  </a:lnTo>
                  <a:lnTo>
                    <a:pt x="23585" y="18397"/>
                  </a:lnTo>
                  <a:lnTo>
                    <a:pt x="23774" y="18114"/>
                  </a:lnTo>
                  <a:lnTo>
                    <a:pt x="24057" y="17736"/>
                  </a:lnTo>
                  <a:lnTo>
                    <a:pt x="24245" y="17453"/>
                  </a:lnTo>
                  <a:lnTo>
                    <a:pt x="24340" y="17453"/>
                  </a:lnTo>
                  <a:lnTo>
                    <a:pt x="24434" y="17359"/>
                  </a:lnTo>
                  <a:lnTo>
                    <a:pt x="24623" y="16982"/>
                  </a:lnTo>
                  <a:lnTo>
                    <a:pt x="25189" y="16227"/>
                  </a:lnTo>
                  <a:lnTo>
                    <a:pt x="25566" y="15661"/>
                  </a:lnTo>
                  <a:lnTo>
                    <a:pt x="25943" y="15189"/>
                  </a:lnTo>
                  <a:lnTo>
                    <a:pt x="26226" y="14529"/>
                  </a:lnTo>
                  <a:lnTo>
                    <a:pt x="26509" y="13680"/>
                  </a:lnTo>
                  <a:lnTo>
                    <a:pt x="26604" y="13869"/>
                  </a:lnTo>
                  <a:lnTo>
                    <a:pt x="26604" y="13586"/>
                  </a:lnTo>
                  <a:lnTo>
                    <a:pt x="26698" y="13303"/>
                  </a:lnTo>
                  <a:lnTo>
                    <a:pt x="26792" y="13303"/>
                  </a:lnTo>
                  <a:lnTo>
                    <a:pt x="26887" y="13397"/>
                  </a:lnTo>
                  <a:lnTo>
                    <a:pt x="27170" y="12831"/>
                  </a:lnTo>
                  <a:lnTo>
                    <a:pt x="27264" y="12548"/>
                  </a:lnTo>
                  <a:lnTo>
                    <a:pt x="27264" y="12454"/>
                  </a:lnTo>
                  <a:lnTo>
                    <a:pt x="26981" y="12076"/>
                  </a:lnTo>
                  <a:lnTo>
                    <a:pt x="27075" y="12171"/>
                  </a:lnTo>
                  <a:lnTo>
                    <a:pt x="27170" y="12076"/>
                  </a:lnTo>
                  <a:lnTo>
                    <a:pt x="27358" y="12076"/>
                  </a:lnTo>
                  <a:lnTo>
                    <a:pt x="27453" y="12171"/>
                  </a:lnTo>
                  <a:lnTo>
                    <a:pt x="27453" y="11982"/>
                  </a:lnTo>
                  <a:lnTo>
                    <a:pt x="27547" y="11793"/>
                  </a:lnTo>
                  <a:lnTo>
                    <a:pt x="27641" y="11793"/>
                  </a:lnTo>
                  <a:lnTo>
                    <a:pt x="27547" y="11510"/>
                  </a:lnTo>
                  <a:lnTo>
                    <a:pt x="27641" y="11133"/>
                  </a:lnTo>
                  <a:lnTo>
                    <a:pt x="27830" y="10755"/>
                  </a:lnTo>
                  <a:lnTo>
                    <a:pt x="27924" y="10661"/>
                  </a:lnTo>
                  <a:lnTo>
                    <a:pt x="28113" y="10661"/>
                  </a:lnTo>
                  <a:lnTo>
                    <a:pt x="28019" y="10378"/>
                  </a:lnTo>
                  <a:lnTo>
                    <a:pt x="28019" y="10284"/>
                  </a:lnTo>
                  <a:lnTo>
                    <a:pt x="28019" y="10095"/>
                  </a:lnTo>
                  <a:lnTo>
                    <a:pt x="28113" y="10284"/>
                  </a:lnTo>
                  <a:lnTo>
                    <a:pt x="28208" y="10001"/>
                  </a:lnTo>
                  <a:lnTo>
                    <a:pt x="28019" y="10001"/>
                  </a:lnTo>
                  <a:lnTo>
                    <a:pt x="27924" y="9906"/>
                  </a:lnTo>
                  <a:lnTo>
                    <a:pt x="28113" y="9718"/>
                  </a:lnTo>
                  <a:lnTo>
                    <a:pt x="28208" y="9718"/>
                  </a:lnTo>
                  <a:lnTo>
                    <a:pt x="28113" y="9529"/>
                  </a:lnTo>
                  <a:lnTo>
                    <a:pt x="28396" y="9529"/>
                  </a:lnTo>
                  <a:lnTo>
                    <a:pt x="28302" y="9057"/>
                  </a:lnTo>
                  <a:lnTo>
                    <a:pt x="28396" y="9057"/>
                  </a:lnTo>
                  <a:lnTo>
                    <a:pt x="28396" y="8963"/>
                  </a:lnTo>
                  <a:lnTo>
                    <a:pt x="28396" y="8774"/>
                  </a:lnTo>
                  <a:lnTo>
                    <a:pt x="28491" y="8491"/>
                  </a:lnTo>
                  <a:lnTo>
                    <a:pt x="28585" y="8114"/>
                  </a:lnTo>
                  <a:lnTo>
                    <a:pt x="28774" y="8303"/>
                  </a:lnTo>
                  <a:lnTo>
                    <a:pt x="28962" y="7454"/>
                  </a:lnTo>
                  <a:lnTo>
                    <a:pt x="29057" y="6699"/>
                  </a:lnTo>
                  <a:lnTo>
                    <a:pt x="29245" y="5661"/>
                  </a:lnTo>
                  <a:lnTo>
                    <a:pt x="29340" y="4718"/>
                  </a:lnTo>
                  <a:lnTo>
                    <a:pt x="29340" y="4341"/>
                  </a:lnTo>
                  <a:lnTo>
                    <a:pt x="29057" y="4435"/>
                  </a:lnTo>
                  <a:lnTo>
                    <a:pt x="28962" y="4435"/>
                  </a:lnTo>
                  <a:lnTo>
                    <a:pt x="28962" y="4246"/>
                  </a:lnTo>
                  <a:lnTo>
                    <a:pt x="29151" y="4341"/>
                  </a:lnTo>
                  <a:lnTo>
                    <a:pt x="29245" y="4152"/>
                  </a:lnTo>
                  <a:lnTo>
                    <a:pt x="29151" y="4152"/>
                  </a:lnTo>
                  <a:lnTo>
                    <a:pt x="29057" y="3963"/>
                  </a:lnTo>
                  <a:lnTo>
                    <a:pt x="28962" y="3680"/>
                  </a:lnTo>
                  <a:lnTo>
                    <a:pt x="28962" y="3680"/>
                  </a:lnTo>
                  <a:lnTo>
                    <a:pt x="29245" y="3774"/>
                  </a:lnTo>
                  <a:lnTo>
                    <a:pt x="29057" y="3586"/>
                  </a:lnTo>
                  <a:lnTo>
                    <a:pt x="29057" y="3397"/>
                  </a:lnTo>
                  <a:lnTo>
                    <a:pt x="29245" y="3586"/>
                  </a:lnTo>
                  <a:lnTo>
                    <a:pt x="29245" y="3491"/>
                  </a:lnTo>
                  <a:lnTo>
                    <a:pt x="29434" y="3114"/>
                  </a:lnTo>
                  <a:lnTo>
                    <a:pt x="29245" y="2925"/>
                  </a:lnTo>
                  <a:lnTo>
                    <a:pt x="28962" y="2642"/>
                  </a:lnTo>
                  <a:lnTo>
                    <a:pt x="28962" y="2642"/>
                  </a:lnTo>
                  <a:lnTo>
                    <a:pt x="29245" y="2831"/>
                  </a:lnTo>
                  <a:lnTo>
                    <a:pt x="29340" y="2737"/>
                  </a:lnTo>
                  <a:lnTo>
                    <a:pt x="29434" y="2359"/>
                  </a:lnTo>
                  <a:lnTo>
                    <a:pt x="29434" y="2265"/>
                  </a:lnTo>
                  <a:lnTo>
                    <a:pt x="29434" y="2171"/>
                  </a:lnTo>
                  <a:lnTo>
                    <a:pt x="29340" y="2171"/>
                  </a:lnTo>
                  <a:lnTo>
                    <a:pt x="28774" y="944"/>
                  </a:lnTo>
                  <a:lnTo>
                    <a:pt x="28962" y="661"/>
                  </a:lnTo>
                  <a:lnTo>
                    <a:pt x="29057" y="473"/>
                  </a:lnTo>
                  <a:lnTo>
                    <a:pt x="29151" y="473"/>
                  </a:lnTo>
                  <a:lnTo>
                    <a:pt x="28868" y="190"/>
                  </a:lnTo>
                  <a:lnTo>
                    <a:pt x="29057" y="190"/>
                  </a:lnTo>
                  <a:lnTo>
                    <a:pt x="2896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50000"/>
                  </a:schemeClr>
                </a:solidFill>
              </a:endParaRPr>
            </a:p>
          </p:txBody>
        </p:sp>
        <p:sp>
          <p:nvSpPr>
            <p:cNvPr id="13" name="Google Shape;53;p11">
              <a:extLst>
                <a:ext uri="{FF2B5EF4-FFF2-40B4-BE49-F238E27FC236}">
                  <a16:creationId xmlns:a16="http://schemas.microsoft.com/office/drawing/2014/main" id="{7DD17C74-6C6B-4754-84DC-3313E1C4E056}"/>
                </a:ext>
              </a:extLst>
            </p:cNvPr>
            <p:cNvSpPr/>
            <p:nvPr/>
          </p:nvSpPr>
          <p:spPr>
            <a:xfrm>
              <a:off x="1745175" y="2199475"/>
              <a:ext cx="169825" cy="162775"/>
            </a:xfrm>
            <a:custGeom>
              <a:avLst/>
              <a:gdLst/>
              <a:ahLst/>
              <a:cxnLst/>
              <a:rect l="l" t="t" r="r" b="b"/>
              <a:pathLst>
                <a:path w="6793" h="6511" extrusionOk="0">
                  <a:moveTo>
                    <a:pt x="1038" y="6416"/>
                  </a:moveTo>
                  <a:lnTo>
                    <a:pt x="1038" y="6463"/>
                  </a:lnTo>
                  <a:lnTo>
                    <a:pt x="1038" y="6463"/>
                  </a:lnTo>
                  <a:lnTo>
                    <a:pt x="943" y="6416"/>
                  </a:lnTo>
                  <a:close/>
                  <a:moveTo>
                    <a:pt x="2641" y="1"/>
                  </a:moveTo>
                  <a:lnTo>
                    <a:pt x="2641" y="190"/>
                  </a:lnTo>
                  <a:lnTo>
                    <a:pt x="2641" y="473"/>
                  </a:lnTo>
                  <a:lnTo>
                    <a:pt x="2641" y="567"/>
                  </a:lnTo>
                  <a:lnTo>
                    <a:pt x="2547" y="284"/>
                  </a:lnTo>
                  <a:lnTo>
                    <a:pt x="2547" y="756"/>
                  </a:lnTo>
                  <a:lnTo>
                    <a:pt x="2453" y="284"/>
                  </a:lnTo>
                  <a:lnTo>
                    <a:pt x="2453" y="473"/>
                  </a:lnTo>
                  <a:lnTo>
                    <a:pt x="2453" y="661"/>
                  </a:lnTo>
                  <a:lnTo>
                    <a:pt x="2075" y="1227"/>
                  </a:lnTo>
                  <a:lnTo>
                    <a:pt x="1509" y="2171"/>
                  </a:lnTo>
                  <a:lnTo>
                    <a:pt x="849" y="3114"/>
                  </a:lnTo>
                  <a:lnTo>
                    <a:pt x="377" y="3774"/>
                  </a:lnTo>
                  <a:lnTo>
                    <a:pt x="283" y="4152"/>
                  </a:lnTo>
                  <a:lnTo>
                    <a:pt x="472" y="4246"/>
                  </a:lnTo>
                  <a:lnTo>
                    <a:pt x="472" y="4340"/>
                  </a:lnTo>
                  <a:lnTo>
                    <a:pt x="377" y="4435"/>
                  </a:lnTo>
                  <a:lnTo>
                    <a:pt x="283" y="4435"/>
                  </a:lnTo>
                  <a:lnTo>
                    <a:pt x="566" y="4529"/>
                  </a:lnTo>
                  <a:lnTo>
                    <a:pt x="472" y="4435"/>
                  </a:lnTo>
                  <a:lnTo>
                    <a:pt x="566" y="4435"/>
                  </a:lnTo>
                  <a:lnTo>
                    <a:pt x="849" y="4623"/>
                  </a:lnTo>
                  <a:lnTo>
                    <a:pt x="566" y="4623"/>
                  </a:lnTo>
                  <a:lnTo>
                    <a:pt x="472" y="4812"/>
                  </a:lnTo>
                  <a:lnTo>
                    <a:pt x="377" y="5284"/>
                  </a:lnTo>
                  <a:lnTo>
                    <a:pt x="283" y="5944"/>
                  </a:lnTo>
                  <a:lnTo>
                    <a:pt x="189" y="6133"/>
                  </a:lnTo>
                  <a:lnTo>
                    <a:pt x="0" y="6227"/>
                  </a:lnTo>
                  <a:lnTo>
                    <a:pt x="566" y="6416"/>
                  </a:lnTo>
                  <a:lnTo>
                    <a:pt x="1038" y="6494"/>
                  </a:lnTo>
                  <a:lnTo>
                    <a:pt x="1038" y="6494"/>
                  </a:lnTo>
                  <a:lnTo>
                    <a:pt x="1038" y="6510"/>
                  </a:lnTo>
                  <a:lnTo>
                    <a:pt x="1051" y="6497"/>
                  </a:lnTo>
                  <a:lnTo>
                    <a:pt x="1051" y="6497"/>
                  </a:lnTo>
                  <a:lnTo>
                    <a:pt x="1132" y="6510"/>
                  </a:lnTo>
                  <a:lnTo>
                    <a:pt x="1069" y="6479"/>
                  </a:lnTo>
                  <a:lnTo>
                    <a:pt x="1069" y="6479"/>
                  </a:lnTo>
                  <a:lnTo>
                    <a:pt x="1132" y="6416"/>
                  </a:lnTo>
                  <a:lnTo>
                    <a:pt x="1226" y="6133"/>
                  </a:lnTo>
                  <a:lnTo>
                    <a:pt x="1226" y="5944"/>
                  </a:lnTo>
                  <a:lnTo>
                    <a:pt x="1038" y="5755"/>
                  </a:lnTo>
                  <a:lnTo>
                    <a:pt x="1415" y="5755"/>
                  </a:lnTo>
                  <a:lnTo>
                    <a:pt x="1321" y="5661"/>
                  </a:lnTo>
                  <a:lnTo>
                    <a:pt x="1415" y="5661"/>
                  </a:lnTo>
                  <a:lnTo>
                    <a:pt x="1604" y="5755"/>
                  </a:lnTo>
                  <a:lnTo>
                    <a:pt x="1415" y="5567"/>
                  </a:lnTo>
                  <a:lnTo>
                    <a:pt x="1038" y="5189"/>
                  </a:lnTo>
                  <a:lnTo>
                    <a:pt x="1226" y="5284"/>
                  </a:lnTo>
                  <a:lnTo>
                    <a:pt x="1604" y="5378"/>
                  </a:lnTo>
                  <a:lnTo>
                    <a:pt x="2264" y="3491"/>
                  </a:lnTo>
                  <a:lnTo>
                    <a:pt x="3019" y="1605"/>
                  </a:lnTo>
                  <a:lnTo>
                    <a:pt x="3019" y="1888"/>
                  </a:lnTo>
                  <a:lnTo>
                    <a:pt x="3113" y="1699"/>
                  </a:lnTo>
                  <a:lnTo>
                    <a:pt x="3113" y="1888"/>
                  </a:lnTo>
                  <a:lnTo>
                    <a:pt x="3302" y="1699"/>
                  </a:lnTo>
                  <a:lnTo>
                    <a:pt x="3208" y="1888"/>
                  </a:lnTo>
                  <a:lnTo>
                    <a:pt x="3302" y="1982"/>
                  </a:lnTo>
                  <a:lnTo>
                    <a:pt x="3585" y="2076"/>
                  </a:lnTo>
                  <a:lnTo>
                    <a:pt x="3962" y="2171"/>
                  </a:lnTo>
                  <a:lnTo>
                    <a:pt x="4340" y="1982"/>
                  </a:lnTo>
                  <a:lnTo>
                    <a:pt x="4151" y="2171"/>
                  </a:lnTo>
                  <a:lnTo>
                    <a:pt x="4151" y="2359"/>
                  </a:lnTo>
                  <a:lnTo>
                    <a:pt x="4151" y="2454"/>
                  </a:lnTo>
                  <a:lnTo>
                    <a:pt x="4245" y="2548"/>
                  </a:lnTo>
                  <a:lnTo>
                    <a:pt x="4623" y="2548"/>
                  </a:lnTo>
                  <a:lnTo>
                    <a:pt x="4811" y="2359"/>
                  </a:lnTo>
                  <a:lnTo>
                    <a:pt x="5000" y="2642"/>
                  </a:lnTo>
                  <a:lnTo>
                    <a:pt x="5283" y="3020"/>
                  </a:lnTo>
                  <a:lnTo>
                    <a:pt x="5755" y="3208"/>
                  </a:lnTo>
                  <a:lnTo>
                    <a:pt x="6132" y="3208"/>
                  </a:lnTo>
                  <a:lnTo>
                    <a:pt x="6038" y="3397"/>
                  </a:lnTo>
                  <a:lnTo>
                    <a:pt x="6038" y="3586"/>
                  </a:lnTo>
                  <a:lnTo>
                    <a:pt x="6132" y="3680"/>
                  </a:lnTo>
                  <a:lnTo>
                    <a:pt x="6321" y="3680"/>
                  </a:lnTo>
                  <a:lnTo>
                    <a:pt x="6698" y="3586"/>
                  </a:lnTo>
                  <a:lnTo>
                    <a:pt x="6698" y="3869"/>
                  </a:lnTo>
                  <a:lnTo>
                    <a:pt x="6509" y="3963"/>
                  </a:lnTo>
                  <a:lnTo>
                    <a:pt x="6509" y="3963"/>
                  </a:lnTo>
                  <a:lnTo>
                    <a:pt x="6792" y="3869"/>
                  </a:lnTo>
                  <a:lnTo>
                    <a:pt x="6792" y="3491"/>
                  </a:lnTo>
                  <a:lnTo>
                    <a:pt x="6698" y="3397"/>
                  </a:lnTo>
                  <a:lnTo>
                    <a:pt x="6509" y="3586"/>
                  </a:lnTo>
                  <a:lnTo>
                    <a:pt x="6509" y="3586"/>
                  </a:lnTo>
                  <a:lnTo>
                    <a:pt x="6604" y="3303"/>
                  </a:lnTo>
                  <a:lnTo>
                    <a:pt x="6604" y="3114"/>
                  </a:lnTo>
                  <a:lnTo>
                    <a:pt x="6509" y="3020"/>
                  </a:lnTo>
                  <a:lnTo>
                    <a:pt x="6226" y="3020"/>
                  </a:lnTo>
                  <a:lnTo>
                    <a:pt x="5849" y="3114"/>
                  </a:lnTo>
                  <a:lnTo>
                    <a:pt x="5849" y="3114"/>
                  </a:lnTo>
                  <a:lnTo>
                    <a:pt x="5943" y="2831"/>
                  </a:lnTo>
                  <a:lnTo>
                    <a:pt x="5943" y="2925"/>
                  </a:lnTo>
                  <a:lnTo>
                    <a:pt x="6132" y="2548"/>
                  </a:lnTo>
                  <a:lnTo>
                    <a:pt x="5660" y="2359"/>
                  </a:lnTo>
                  <a:lnTo>
                    <a:pt x="5283" y="2171"/>
                  </a:lnTo>
                  <a:lnTo>
                    <a:pt x="4906" y="2171"/>
                  </a:lnTo>
                  <a:lnTo>
                    <a:pt x="4906" y="1699"/>
                  </a:lnTo>
                  <a:lnTo>
                    <a:pt x="5094" y="1322"/>
                  </a:lnTo>
                  <a:lnTo>
                    <a:pt x="4717" y="1605"/>
                  </a:lnTo>
                  <a:lnTo>
                    <a:pt x="4811" y="1322"/>
                  </a:lnTo>
                  <a:lnTo>
                    <a:pt x="4811" y="1322"/>
                  </a:lnTo>
                  <a:lnTo>
                    <a:pt x="4717" y="1416"/>
                  </a:lnTo>
                  <a:lnTo>
                    <a:pt x="4434" y="1605"/>
                  </a:lnTo>
                  <a:lnTo>
                    <a:pt x="4623" y="1322"/>
                  </a:lnTo>
                  <a:lnTo>
                    <a:pt x="4623" y="1227"/>
                  </a:lnTo>
                  <a:lnTo>
                    <a:pt x="4528" y="1133"/>
                  </a:lnTo>
                  <a:lnTo>
                    <a:pt x="4340" y="1322"/>
                  </a:lnTo>
                  <a:lnTo>
                    <a:pt x="4340" y="1510"/>
                  </a:lnTo>
                  <a:lnTo>
                    <a:pt x="4245" y="1322"/>
                  </a:lnTo>
                  <a:lnTo>
                    <a:pt x="4151" y="1227"/>
                  </a:lnTo>
                  <a:lnTo>
                    <a:pt x="3868" y="944"/>
                  </a:lnTo>
                  <a:lnTo>
                    <a:pt x="3208" y="567"/>
                  </a:lnTo>
                  <a:lnTo>
                    <a:pt x="2925" y="378"/>
                  </a:lnTo>
                  <a:lnTo>
                    <a:pt x="273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50000"/>
                  </a:schemeClr>
                </a:solidFill>
              </a:endParaRPr>
            </a:p>
          </p:txBody>
        </p:sp>
      </p:grpSp>
    </p:spTree>
    <p:extLst>
      <p:ext uri="{BB962C8B-B14F-4D97-AF65-F5344CB8AC3E}">
        <p14:creationId xmlns:p14="http://schemas.microsoft.com/office/powerpoint/2010/main" val="25660335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84"/>
            <a:ext cx="8229600" cy="1143000"/>
          </a:xfrm>
        </p:spPr>
        <p:txBody>
          <a:bodyPr>
            <a:noAutofit/>
          </a:bodyPr>
          <a:lstStyle/>
          <a:p>
            <a:r>
              <a:rPr lang="it-IT" sz="3200" b="1" dirty="0">
                <a:solidFill>
                  <a:srgbClr val="C00000"/>
                </a:solidFill>
              </a:rPr>
              <a:t>Italiano: creare uno scenario</a:t>
            </a:r>
          </a:p>
        </p:txBody>
      </p:sp>
      <p:sp>
        <p:nvSpPr>
          <p:cNvPr id="6" name="AutoShape 2" descr="Risultati immagini per coerenza"/>
          <p:cNvSpPr>
            <a:spLocks noChangeAspect="1" noChangeArrowheads="1"/>
          </p:cNvSpPr>
          <p:nvPr/>
        </p:nvSpPr>
        <p:spPr bwMode="auto">
          <a:xfrm>
            <a:off x="155575" y="-192617"/>
            <a:ext cx="3048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8" name="CasellaDiTesto 7"/>
          <p:cNvSpPr txBox="1"/>
          <p:nvPr/>
        </p:nvSpPr>
        <p:spPr>
          <a:xfrm>
            <a:off x="971600" y="1124744"/>
            <a:ext cx="6408712" cy="1938992"/>
          </a:xfrm>
          <a:prstGeom prst="rect">
            <a:avLst/>
          </a:prstGeom>
          <a:noFill/>
        </p:spPr>
        <p:txBody>
          <a:bodyPr wrap="square" rtlCol="0">
            <a:spAutoFit/>
          </a:bodyPr>
          <a:lstStyle/>
          <a:p>
            <a:r>
              <a:rPr lang="it-IT" sz="2400" dirty="0"/>
              <a:t>Vuoi partecipare a un concorso per ragazzi bandito dal tuo Comune. Il titolo del concorso è </a:t>
            </a:r>
            <a:r>
              <a:rPr lang="it-IT" sz="2400" i="1" dirty="0"/>
              <a:t>Ritratti di amici</a:t>
            </a:r>
            <a:r>
              <a:rPr lang="it-IT" sz="2400" dirty="0"/>
              <a:t>. Descrivi il tuo migliore amico dal punto di vista del suo aspetto fisico, del carattere, del modo di relazionarsi con gli altri. </a:t>
            </a:r>
          </a:p>
        </p:txBody>
      </p:sp>
      <p:sp>
        <p:nvSpPr>
          <p:cNvPr id="3" name="CasellaDiTesto 2"/>
          <p:cNvSpPr txBox="1"/>
          <p:nvPr/>
        </p:nvSpPr>
        <p:spPr>
          <a:xfrm rot="16200000">
            <a:off x="-591720" y="3691241"/>
            <a:ext cx="2199829" cy="523220"/>
          </a:xfrm>
          <a:prstGeom prst="rect">
            <a:avLst/>
          </a:prstGeom>
          <a:noFill/>
        </p:spPr>
        <p:txBody>
          <a:bodyPr wrap="square" rtlCol="0">
            <a:spAutoFit/>
          </a:bodyPr>
          <a:lstStyle/>
          <a:p>
            <a:r>
              <a:rPr lang="it-IT" sz="2800" b="1" dirty="0">
                <a:solidFill>
                  <a:schemeClr val="accent1"/>
                </a:solidFill>
              </a:rPr>
              <a:t>Esempio n. 2</a:t>
            </a:r>
          </a:p>
        </p:txBody>
      </p:sp>
      <p:sp>
        <p:nvSpPr>
          <p:cNvPr id="9" name="CasellaDiTesto 8"/>
          <p:cNvSpPr txBox="1"/>
          <p:nvPr/>
        </p:nvSpPr>
        <p:spPr>
          <a:xfrm>
            <a:off x="1979712" y="4010288"/>
            <a:ext cx="6408712" cy="1323439"/>
          </a:xfrm>
          <a:prstGeom prst="rect">
            <a:avLst/>
          </a:prstGeom>
          <a:noFill/>
        </p:spPr>
        <p:txBody>
          <a:bodyPr wrap="square" rtlCol="0">
            <a:spAutoFit/>
          </a:bodyPr>
          <a:lstStyle/>
          <a:p>
            <a:pPr algn="ctr"/>
            <a:r>
              <a:rPr lang="it-IT" sz="4000" dirty="0">
                <a:solidFill>
                  <a:srgbClr val="C00000"/>
                </a:solidFill>
              </a:rPr>
              <a:t>Funziona?</a:t>
            </a:r>
          </a:p>
          <a:p>
            <a:pPr algn="ctr"/>
            <a:r>
              <a:rPr lang="it-IT" sz="4000" dirty="0">
                <a:solidFill>
                  <a:srgbClr val="C00000"/>
                </a:solidFill>
              </a:rPr>
              <a:t>Perché?</a:t>
            </a:r>
          </a:p>
        </p:txBody>
      </p:sp>
      <p:sp>
        <p:nvSpPr>
          <p:cNvPr id="10" name="Rettangolo 9"/>
          <p:cNvSpPr/>
          <p:nvPr/>
        </p:nvSpPr>
        <p:spPr>
          <a:xfrm>
            <a:off x="1979712" y="3573016"/>
            <a:ext cx="6734125" cy="2585323"/>
          </a:xfrm>
          <a:prstGeom prst="rect">
            <a:avLst/>
          </a:prstGeom>
          <a:solidFill>
            <a:srgbClr val="FFFFFF"/>
          </a:solidFill>
        </p:spPr>
        <p:txBody>
          <a:bodyPr wrap="square">
            <a:spAutoFit/>
          </a:bodyPr>
          <a:lstStyle/>
          <a:p>
            <a:r>
              <a:rPr lang="it-IT" dirty="0"/>
              <a:t>Per rendere la situazione più credibile un’ipotesi da esplorare sarebbe proporre con la traccia il bando del concorso. </a:t>
            </a:r>
          </a:p>
          <a:p>
            <a:r>
              <a:rPr lang="it-IT" dirty="0"/>
              <a:t>Ciò permetterebbe di</a:t>
            </a:r>
          </a:p>
          <a:p>
            <a:pPr marL="285750" indent="-285750">
              <a:buFont typeface="Arial" panose="020B0604020202020204" pitchFamily="34" charset="0"/>
              <a:buChar char="•"/>
            </a:pPr>
            <a:r>
              <a:rPr lang="it-IT" dirty="0"/>
              <a:t>recuperare elementi di </a:t>
            </a:r>
            <a:r>
              <a:rPr lang="it-IT" b="1" dirty="0"/>
              <a:t>comprensione del testo </a:t>
            </a:r>
            <a:r>
              <a:rPr lang="it-IT" dirty="0"/>
              <a:t>(per i quali si potrebbero predisporre delle domande-guida);</a:t>
            </a:r>
          </a:p>
          <a:p>
            <a:pPr marL="285750" indent="-285750">
              <a:buFont typeface="Arial" panose="020B0604020202020204" pitchFamily="34" charset="0"/>
              <a:buChar char="•"/>
            </a:pPr>
            <a:r>
              <a:rPr lang="it-IT" b="1" dirty="0"/>
              <a:t>indirizzare la produzione </a:t>
            </a:r>
            <a:r>
              <a:rPr lang="it-IT" dirty="0"/>
              <a:t>introducendo i vincoli previsti dal bando di concorso;</a:t>
            </a:r>
          </a:p>
          <a:p>
            <a:pPr marL="285750" indent="-285750">
              <a:buFont typeface="Arial" panose="020B0604020202020204" pitchFamily="34" charset="0"/>
              <a:buChar char="•"/>
            </a:pPr>
            <a:r>
              <a:rPr lang="it-IT" dirty="0"/>
              <a:t>creare un aspetto di </a:t>
            </a:r>
            <a:r>
              <a:rPr lang="it-IT" b="1" dirty="0"/>
              <a:t>simulazione</a:t>
            </a:r>
            <a:r>
              <a:rPr lang="it-IT" dirty="0"/>
              <a:t> che possa rafforzare la motivazione.</a:t>
            </a:r>
          </a:p>
        </p:txBody>
      </p:sp>
    </p:spTree>
    <p:extLst>
      <p:ext uri="{BB962C8B-B14F-4D97-AF65-F5344CB8AC3E}">
        <p14:creationId xmlns:p14="http://schemas.microsoft.com/office/powerpoint/2010/main" val="31351438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88640"/>
            <a:ext cx="8229600" cy="1143000"/>
          </a:xfrm>
        </p:spPr>
        <p:txBody>
          <a:bodyPr>
            <a:noAutofit/>
          </a:bodyPr>
          <a:lstStyle/>
          <a:p>
            <a:r>
              <a:rPr lang="it-IT" sz="3200" b="1" dirty="0">
                <a:solidFill>
                  <a:srgbClr val="C00000"/>
                </a:solidFill>
              </a:rPr>
              <a:t>Dall’esercizio al compito di realtà</a:t>
            </a:r>
          </a:p>
        </p:txBody>
      </p:sp>
      <p:sp>
        <p:nvSpPr>
          <p:cNvPr id="6" name="AutoShape 2" descr="Risultati immagini per coerenza"/>
          <p:cNvSpPr>
            <a:spLocks noChangeAspect="1" noChangeArrowheads="1"/>
          </p:cNvSpPr>
          <p:nvPr/>
        </p:nvSpPr>
        <p:spPr bwMode="auto">
          <a:xfrm>
            <a:off x="155575" y="-192617"/>
            <a:ext cx="3048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7" name="CasellaDiTesto 6">
            <a:extLst>
              <a:ext uri="{FF2B5EF4-FFF2-40B4-BE49-F238E27FC236}">
                <a16:creationId xmlns:a16="http://schemas.microsoft.com/office/drawing/2014/main" id="{84C28D12-FFE6-4153-A600-655791C59484}"/>
              </a:ext>
            </a:extLst>
          </p:cNvPr>
          <p:cNvSpPr txBox="1"/>
          <p:nvPr/>
        </p:nvSpPr>
        <p:spPr>
          <a:xfrm>
            <a:off x="899592" y="2060848"/>
            <a:ext cx="7344815" cy="3539430"/>
          </a:xfrm>
          <a:prstGeom prst="rect">
            <a:avLst/>
          </a:prstGeom>
          <a:noFill/>
        </p:spPr>
        <p:txBody>
          <a:bodyPr wrap="square" rtlCol="0">
            <a:spAutoFit/>
          </a:bodyPr>
          <a:lstStyle/>
          <a:p>
            <a:pPr lvl="0"/>
            <a:r>
              <a:rPr lang="it-IT" sz="2800" dirty="0"/>
              <a:t>Per </a:t>
            </a:r>
            <a:r>
              <a:rPr lang="it-IT" sz="2800" i="1" dirty="0"/>
              <a:t>compito di realtà</a:t>
            </a:r>
            <a:r>
              <a:rPr lang="it-IT" sz="2800" dirty="0"/>
              <a:t> si intende la richiesta rivolta allo studente di risolvere una situazione problematica, complessa e nuova, quanto più possibile vicina al mondo reale, utilizzando conoscenze e abilità già acquisite e trasferendo procedure e condotte cognitive in contesti e ambiti di riferimento moderatamente diversi da quelli resi familiari dalla pratica didattica.</a:t>
            </a:r>
            <a:endParaRPr lang="it-IT" sz="3200" dirty="0"/>
          </a:p>
        </p:txBody>
      </p:sp>
    </p:spTree>
    <p:extLst>
      <p:ext uri="{BB962C8B-B14F-4D97-AF65-F5344CB8AC3E}">
        <p14:creationId xmlns:p14="http://schemas.microsoft.com/office/powerpoint/2010/main" val="22905201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61811">
            <a:off x="5834193" y="1127305"/>
            <a:ext cx="2816602" cy="2816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olo 1"/>
          <p:cNvSpPr>
            <a:spLocks noGrp="1"/>
          </p:cNvSpPr>
          <p:nvPr>
            <p:ph type="title"/>
          </p:nvPr>
        </p:nvSpPr>
        <p:spPr>
          <a:xfrm>
            <a:off x="457200" y="-27384"/>
            <a:ext cx="8229600" cy="1143000"/>
          </a:xfrm>
        </p:spPr>
        <p:txBody>
          <a:bodyPr>
            <a:noAutofit/>
          </a:bodyPr>
          <a:lstStyle/>
          <a:p>
            <a:r>
              <a:rPr lang="it-IT" sz="3200" b="1" dirty="0">
                <a:solidFill>
                  <a:srgbClr val="C00000"/>
                </a:solidFill>
              </a:rPr>
              <a:t>Matematica: quesiti in contesto</a:t>
            </a:r>
          </a:p>
        </p:txBody>
      </p:sp>
      <p:sp>
        <p:nvSpPr>
          <p:cNvPr id="6" name="AutoShape 2" descr="Risultati immagini per coerenza"/>
          <p:cNvSpPr>
            <a:spLocks noChangeAspect="1" noChangeArrowheads="1"/>
          </p:cNvSpPr>
          <p:nvPr/>
        </p:nvSpPr>
        <p:spPr bwMode="auto">
          <a:xfrm>
            <a:off x="155575" y="-192617"/>
            <a:ext cx="3048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8" name="CasellaDiTesto 7"/>
          <p:cNvSpPr txBox="1"/>
          <p:nvPr/>
        </p:nvSpPr>
        <p:spPr>
          <a:xfrm>
            <a:off x="971600" y="1124744"/>
            <a:ext cx="4588827" cy="2554545"/>
          </a:xfrm>
          <a:prstGeom prst="rect">
            <a:avLst/>
          </a:prstGeom>
          <a:noFill/>
        </p:spPr>
        <p:txBody>
          <a:bodyPr wrap="square" rtlCol="0">
            <a:spAutoFit/>
          </a:bodyPr>
          <a:lstStyle/>
          <a:p>
            <a:r>
              <a:rPr lang="it-IT" sz="2000" dirty="0"/>
              <a:t>Manuel si è iscritto alla facoltà d’ingegneria al Politecnico di Lecco (è un’università) e sta cercando un appartamento che sia in centro e abbia il terrazzo. Il costo mensile non deve superare €400. </a:t>
            </a:r>
          </a:p>
          <a:p>
            <a:r>
              <a:rPr lang="it-IT" sz="2000" dirty="0"/>
              <a:t>Nella sua ricerca, restringe la scelta a quattro annunci: </a:t>
            </a:r>
          </a:p>
        </p:txBody>
      </p:sp>
      <p:sp>
        <p:nvSpPr>
          <p:cNvPr id="3" name="CasellaDiTesto 2"/>
          <p:cNvSpPr txBox="1"/>
          <p:nvPr/>
        </p:nvSpPr>
        <p:spPr>
          <a:xfrm rot="16200000">
            <a:off x="-591720" y="3691241"/>
            <a:ext cx="2199829" cy="523220"/>
          </a:xfrm>
          <a:prstGeom prst="rect">
            <a:avLst/>
          </a:prstGeom>
          <a:noFill/>
        </p:spPr>
        <p:txBody>
          <a:bodyPr wrap="square" rtlCol="0">
            <a:spAutoFit/>
          </a:bodyPr>
          <a:lstStyle/>
          <a:p>
            <a:r>
              <a:rPr lang="it-IT" sz="2800" b="1" dirty="0">
                <a:solidFill>
                  <a:schemeClr val="accent1"/>
                </a:solidFill>
              </a:rPr>
              <a:t>Esempio n. 3</a:t>
            </a:r>
          </a:p>
        </p:txBody>
      </p:sp>
      <p:sp>
        <p:nvSpPr>
          <p:cNvPr id="4" name="CasellaDiTesto 3"/>
          <p:cNvSpPr txBox="1"/>
          <p:nvPr/>
        </p:nvSpPr>
        <p:spPr>
          <a:xfrm>
            <a:off x="971600" y="3679289"/>
            <a:ext cx="7776864" cy="3477875"/>
          </a:xfrm>
          <a:prstGeom prst="rect">
            <a:avLst/>
          </a:prstGeom>
          <a:noFill/>
        </p:spPr>
        <p:txBody>
          <a:bodyPr wrap="square" rtlCol="0">
            <a:spAutoFit/>
          </a:bodyPr>
          <a:lstStyle/>
          <a:p>
            <a:r>
              <a:rPr lang="it-IT" sz="2000" dirty="0"/>
              <a:t>ANNUNCIO 1: ampio bilocale in zona periferica con terrazzo termoautonomo (€300 mensili).</a:t>
            </a:r>
          </a:p>
          <a:p>
            <a:r>
              <a:rPr lang="it-IT" sz="2000" dirty="0"/>
              <a:t>ANNUNCIO 2: appartamento in centro con garage senza terrazzo (€390 mensili).</a:t>
            </a:r>
          </a:p>
          <a:p>
            <a:r>
              <a:rPr lang="it-IT" sz="2000" dirty="0"/>
              <a:t>ANNUNCIO 3: appartamento ampio e luminoso in zona centrale con terrazzo (€420 mensili: sconto del 5% per studenti universitari).</a:t>
            </a:r>
          </a:p>
          <a:p>
            <a:r>
              <a:rPr lang="it-IT" sz="2000" dirty="0"/>
              <a:t>ANNUNCIO 4: trilocale con terrazzo in centro città (€450 mensili: sconto del 10% per studenti universitari) .</a:t>
            </a:r>
          </a:p>
          <a:p>
            <a:r>
              <a:rPr lang="it-IT" sz="2000" dirty="0"/>
              <a:t>Quale annuncio fa al caso suo? Motiva la risposta, svolgendo i calcoli necessari.</a:t>
            </a:r>
          </a:p>
          <a:p>
            <a:endParaRPr lang="it-IT" sz="2000" dirty="0"/>
          </a:p>
        </p:txBody>
      </p:sp>
    </p:spTree>
    <p:extLst>
      <p:ext uri="{BB962C8B-B14F-4D97-AF65-F5344CB8AC3E}">
        <p14:creationId xmlns:p14="http://schemas.microsoft.com/office/powerpoint/2010/main" val="17793425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magine correlata"/>
          <p:cNvPicPr>
            <a:picLocks noChangeAspect="1" noChangeArrowheads="1"/>
          </p:cNvPicPr>
          <p:nvPr/>
        </p:nvPicPr>
        <p:blipFill>
          <a:blip r:embed="rId2">
            <a:extLst>
              <a:ext uri="{BEBA8EAE-BF5A-486C-A8C5-ECC9F3942E4B}">
                <a14:imgProps xmlns:a14="http://schemas.microsoft.com/office/drawing/2010/main">
                  <a14:imgLayer r:embed="rId3">
                    <a14:imgEffect>
                      <a14:artisticCrisscrossEtching/>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2376000" y="-45000"/>
            <a:ext cx="13896000" cy="6948000"/>
          </a:xfrm>
          <a:prstGeom prst="rect">
            <a:avLst/>
          </a:prstGeom>
          <a:noFill/>
          <a:extLst>
            <a:ext uri="{909E8E84-426E-40DD-AFC4-6F175D3DCCD1}">
              <a14:hiddenFill xmlns:a14="http://schemas.microsoft.com/office/drawing/2010/main">
                <a:solidFill>
                  <a:srgbClr val="FFFFFF"/>
                </a:solidFill>
              </a14:hiddenFill>
            </a:ext>
          </a:extLst>
        </p:spPr>
      </p:pic>
      <p:sp>
        <p:nvSpPr>
          <p:cNvPr id="2" name="Rettangolo arrotondato 1"/>
          <p:cNvSpPr/>
          <p:nvPr/>
        </p:nvSpPr>
        <p:spPr>
          <a:xfrm>
            <a:off x="503548" y="3933056"/>
            <a:ext cx="8136904" cy="1872208"/>
          </a:xfrm>
          <a:prstGeom prst="roundRect">
            <a:avLst/>
          </a:prstGeom>
          <a:solidFill>
            <a:srgbClr val="FF0000">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Titolo 3"/>
          <p:cNvSpPr>
            <a:spLocks noGrp="1"/>
          </p:cNvSpPr>
          <p:nvPr>
            <p:ph type="title"/>
          </p:nvPr>
        </p:nvSpPr>
        <p:spPr>
          <a:xfrm>
            <a:off x="722312" y="4406900"/>
            <a:ext cx="8170167" cy="1362075"/>
          </a:xfrm>
        </p:spPr>
        <p:txBody>
          <a:bodyPr>
            <a:normAutofit/>
          </a:bodyPr>
          <a:lstStyle/>
          <a:p>
            <a:r>
              <a:rPr lang="it-IT" sz="3600" dirty="0">
                <a:solidFill>
                  <a:schemeClr val="bg1"/>
                </a:solidFill>
              </a:rPr>
              <a:t>Il colloquio d’esame </a:t>
            </a:r>
            <a:br>
              <a:rPr lang="it-IT" sz="3600" dirty="0">
                <a:solidFill>
                  <a:schemeClr val="bg1"/>
                </a:solidFill>
              </a:rPr>
            </a:br>
            <a:r>
              <a:rPr lang="it-IT" sz="3600" dirty="0">
                <a:solidFill>
                  <a:schemeClr val="bg1"/>
                </a:solidFill>
              </a:rPr>
              <a:t>come situazione-problema</a:t>
            </a:r>
          </a:p>
        </p:txBody>
      </p:sp>
      <p:sp>
        <p:nvSpPr>
          <p:cNvPr id="5" name="Segnaposto testo 4"/>
          <p:cNvSpPr>
            <a:spLocks noGrp="1"/>
          </p:cNvSpPr>
          <p:nvPr>
            <p:ph type="body" idx="1"/>
          </p:nvPr>
        </p:nvSpPr>
        <p:spPr/>
        <p:txBody>
          <a:bodyPr/>
          <a:lstStyle/>
          <a:p>
            <a:r>
              <a:rPr lang="it-IT" b="1" dirty="0">
                <a:solidFill>
                  <a:schemeClr val="bg1"/>
                </a:solidFill>
              </a:rPr>
              <a:t>In </a:t>
            </a:r>
            <a:r>
              <a:rPr lang="it-IT" b="1" dirty="0" err="1">
                <a:solidFill>
                  <a:schemeClr val="bg1"/>
                </a:solidFill>
              </a:rPr>
              <a:t>cauda</a:t>
            </a:r>
            <a:r>
              <a:rPr lang="it-IT" b="1" dirty="0">
                <a:solidFill>
                  <a:schemeClr val="bg1"/>
                </a:solidFill>
              </a:rPr>
              <a:t> venenum o dulcis un fundo?</a:t>
            </a:r>
          </a:p>
        </p:txBody>
      </p:sp>
    </p:spTree>
    <p:extLst>
      <p:ext uri="{BB962C8B-B14F-4D97-AF65-F5344CB8AC3E}">
        <p14:creationId xmlns:p14="http://schemas.microsoft.com/office/powerpoint/2010/main" val="35861922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84"/>
            <a:ext cx="8229600" cy="1143000"/>
          </a:xfrm>
        </p:spPr>
        <p:txBody>
          <a:bodyPr>
            <a:noAutofit/>
          </a:bodyPr>
          <a:lstStyle/>
          <a:p>
            <a:r>
              <a:rPr lang="it-IT" sz="3200" b="1" dirty="0">
                <a:solidFill>
                  <a:srgbClr val="C00000"/>
                </a:solidFill>
              </a:rPr>
              <a:t>La situazione problema: una definizione</a:t>
            </a:r>
          </a:p>
        </p:txBody>
      </p:sp>
      <p:sp>
        <p:nvSpPr>
          <p:cNvPr id="6" name="AutoShape 2" descr="Risultati immagini per coerenza"/>
          <p:cNvSpPr>
            <a:spLocks noChangeAspect="1" noChangeArrowheads="1"/>
          </p:cNvSpPr>
          <p:nvPr/>
        </p:nvSpPr>
        <p:spPr bwMode="auto">
          <a:xfrm>
            <a:off x="155575" y="-192617"/>
            <a:ext cx="3048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8" name="CasellaDiTesto 7"/>
          <p:cNvSpPr txBox="1"/>
          <p:nvPr/>
        </p:nvSpPr>
        <p:spPr>
          <a:xfrm>
            <a:off x="35496" y="1611958"/>
            <a:ext cx="5610711" cy="2677656"/>
          </a:xfrm>
          <a:prstGeom prst="rect">
            <a:avLst/>
          </a:prstGeom>
          <a:noFill/>
        </p:spPr>
        <p:txBody>
          <a:bodyPr wrap="square" rtlCol="0">
            <a:spAutoFit/>
          </a:bodyPr>
          <a:lstStyle/>
          <a:p>
            <a:r>
              <a:rPr lang="it-IT" sz="2800" dirty="0"/>
              <a:t>Situazione problema = questione cognitivamente impegnativa, che richiede la messa in campo di </a:t>
            </a:r>
            <a:r>
              <a:rPr lang="it-IT" sz="2800" b="1" dirty="0"/>
              <a:t>competenze</a:t>
            </a:r>
            <a:r>
              <a:rPr lang="it-IT" sz="2800" dirty="0"/>
              <a:t> e non il semplice ricorso ad abilità meccanicamente applicate.</a:t>
            </a:r>
          </a:p>
        </p:txBody>
      </p:sp>
      <p:sp>
        <p:nvSpPr>
          <p:cNvPr id="7" name="CasellaDiTesto 6"/>
          <p:cNvSpPr txBox="1"/>
          <p:nvPr/>
        </p:nvSpPr>
        <p:spPr>
          <a:xfrm>
            <a:off x="4499992" y="4923165"/>
            <a:ext cx="4672135" cy="954107"/>
          </a:xfrm>
          <a:prstGeom prst="rect">
            <a:avLst/>
          </a:prstGeom>
          <a:noFill/>
        </p:spPr>
        <p:txBody>
          <a:bodyPr wrap="square" rtlCol="0">
            <a:spAutoFit/>
          </a:bodyPr>
          <a:lstStyle/>
          <a:p>
            <a:pPr algn="r"/>
            <a:r>
              <a:rPr lang="it-IT" sz="2800" dirty="0"/>
              <a:t>Una situazione-problema </a:t>
            </a:r>
            <a:r>
              <a:rPr lang="it-IT" sz="2800" b="1" dirty="0"/>
              <a:t>genera nuova conoscenza</a:t>
            </a:r>
            <a:r>
              <a:rPr lang="it-IT" sz="2800" dirty="0"/>
              <a:t>.</a:t>
            </a:r>
          </a:p>
        </p:txBody>
      </p:sp>
      <p:sp>
        <p:nvSpPr>
          <p:cNvPr id="4" name="Freccia curva 3"/>
          <p:cNvSpPr/>
          <p:nvPr/>
        </p:nvSpPr>
        <p:spPr>
          <a:xfrm rot="5400000">
            <a:off x="5485164" y="2368337"/>
            <a:ext cx="2520280" cy="261841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33114381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wipe(up)">
                                      <p:cBhvr>
                                        <p:cTn id="16"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84"/>
            <a:ext cx="8229600" cy="1143000"/>
          </a:xfrm>
        </p:spPr>
        <p:txBody>
          <a:bodyPr>
            <a:noAutofit/>
          </a:bodyPr>
          <a:lstStyle/>
          <a:p>
            <a:r>
              <a:rPr lang="it-IT" sz="3200" b="1" dirty="0">
                <a:solidFill>
                  <a:srgbClr val="C00000"/>
                </a:solidFill>
              </a:rPr>
              <a:t>Colloquio: vere e false notizie</a:t>
            </a:r>
          </a:p>
        </p:txBody>
      </p:sp>
      <p:sp>
        <p:nvSpPr>
          <p:cNvPr id="6" name="AutoShape 2" descr="Risultati immagini per coerenza"/>
          <p:cNvSpPr>
            <a:spLocks noChangeAspect="1" noChangeArrowheads="1"/>
          </p:cNvSpPr>
          <p:nvPr/>
        </p:nvSpPr>
        <p:spPr bwMode="auto">
          <a:xfrm>
            <a:off x="155575" y="-192617"/>
            <a:ext cx="3048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1026" name="Picture 2" descr="Risultati immagini per fake news"/>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43608" y="782706"/>
            <a:ext cx="8136904" cy="6102678"/>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p:cNvSpPr txBox="1"/>
          <p:nvPr/>
        </p:nvSpPr>
        <p:spPr>
          <a:xfrm rot="16200000">
            <a:off x="-591720" y="3691241"/>
            <a:ext cx="2199829" cy="523220"/>
          </a:xfrm>
          <a:prstGeom prst="rect">
            <a:avLst/>
          </a:prstGeom>
          <a:noFill/>
        </p:spPr>
        <p:txBody>
          <a:bodyPr wrap="square" rtlCol="0">
            <a:spAutoFit/>
          </a:bodyPr>
          <a:lstStyle/>
          <a:p>
            <a:r>
              <a:rPr lang="it-IT" sz="2800" b="1" dirty="0">
                <a:solidFill>
                  <a:schemeClr val="accent1"/>
                </a:solidFill>
              </a:rPr>
              <a:t>Esempio n. 4</a:t>
            </a:r>
          </a:p>
        </p:txBody>
      </p:sp>
      <p:sp>
        <p:nvSpPr>
          <p:cNvPr id="5" name="Rettangolo arrotondato 4"/>
          <p:cNvSpPr/>
          <p:nvPr/>
        </p:nvSpPr>
        <p:spPr>
          <a:xfrm>
            <a:off x="1907704" y="1484784"/>
            <a:ext cx="6192688" cy="2952328"/>
          </a:xfrm>
          <a:prstGeom prst="roundRect">
            <a:avLst/>
          </a:prstGeom>
          <a:solidFill>
            <a:srgbClr val="C00000">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dirty="0"/>
              <a:t>Un’ora prima del colloquio viene consegnato al candidato un testo che riporta una notizia, che potrebbe essere vera o falsa. Il suo compito è verificare tramite Internet e testi scolastici la veridicità o meno della notizia e argomentare di fronte alla commissione la posizione scelta.</a:t>
            </a:r>
          </a:p>
        </p:txBody>
      </p:sp>
    </p:spTree>
    <p:extLst>
      <p:ext uri="{BB962C8B-B14F-4D97-AF65-F5344CB8AC3E}">
        <p14:creationId xmlns:p14="http://schemas.microsoft.com/office/powerpoint/2010/main" val="31934195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84"/>
            <a:ext cx="8229600" cy="1143000"/>
          </a:xfrm>
        </p:spPr>
        <p:txBody>
          <a:bodyPr>
            <a:noAutofit/>
          </a:bodyPr>
          <a:lstStyle/>
          <a:p>
            <a:r>
              <a:rPr lang="it-IT" sz="3200" b="1" dirty="0">
                <a:solidFill>
                  <a:srgbClr val="C00000"/>
                </a:solidFill>
              </a:rPr>
              <a:t>Colloquio: il macro-tema</a:t>
            </a:r>
          </a:p>
        </p:txBody>
      </p:sp>
      <p:sp>
        <p:nvSpPr>
          <p:cNvPr id="6" name="AutoShape 2" descr="Risultati immagini per coerenza"/>
          <p:cNvSpPr>
            <a:spLocks noChangeAspect="1" noChangeArrowheads="1"/>
          </p:cNvSpPr>
          <p:nvPr/>
        </p:nvSpPr>
        <p:spPr bwMode="auto">
          <a:xfrm>
            <a:off x="155575" y="-192617"/>
            <a:ext cx="3048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3" name="CasellaDiTesto 2"/>
          <p:cNvSpPr txBox="1"/>
          <p:nvPr/>
        </p:nvSpPr>
        <p:spPr>
          <a:xfrm rot="16200000">
            <a:off x="-591720" y="3691241"/>
            <a:ext cx="2199829" cy="523220"/>
          </a:xfrm>
          <a:prstGeom prst="rect">
            <a:avLst/>
          </a:prstGeom>
          <a:noFill/>
        </p:spPr>
        <p:txBody>
          <a:bodyPr wrap="square" rtlCol="0">
            <a:spAutoFit/>
          </a:bodyPr>
          <a:lstStyle/>
          <a:p>
            <a:r>
              <a:rPr lang="it-IT" sz="2800" b="1" dirty="0">
                <a:solidFill>
                  <a:schemeClr val="accent1"/>
                </a:solidFill>
              </a:rPr>
              <a:t>Esempio n. 5</a:t>
            </a:r>
          </a:p>
        </p:txBody>
      </p:sp>
      <p:sp>
        <p:nvSpPr>
          <p:cNvPr id="5" name="Rettangolo arrotondato 4"/>
          <p:cNvSpPr/>
          <p:nvPr/>
        </p:nvSpPr>
        <p:spPr>
          <a:xfrm>
            <a:off x="3347864" y="4725144"/>
            <a:ext cx="5400600" cy="2016224"/>
          </a:xfrm>
          <a:prstGeom prst="roundRect">
            <a:avLst/>
          </a:prstGeom>
          <a:solidFill>
            <a:srgbClr val="C00000">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000" dirty="0" err="1"/>
              <a:t>Macrotema</a:t>
            </a:r>
            <a:r>
              <a:rPr lang="it-IT" sz="2000" dirty="0"/>
              <a:t> = argomento più o meno ampio, che possa essere sviluppato in una logica trasversale rispetto alle competenze e alle conoscenze messe in campo, più che alle suddivisioni disciplinari.</a:t>
            </a:r>
          </a:p>
        </p:txBody>
      </p:sp>
      <p:sp>
        <p:nvSpPr>
          <p:cNvPr id="4" name="CasellaDiTesto 3"/>
          <p:cNvSpPr txBox="1"/>
          <p:nvPr/>
        </p:nvSpPr>
        <p:spPr>
          <a:xfrm>
            <a:off x="1115616" y="1052736"/>
            <a:ext cx="6336704" cy="3785652"/>
          </a:xfrm>
          <a:prstGeom prst="rect">
            <a:avLst/>
          </a:prstGeom>
          <a:noFill/>
        </p:spPr>
        <p:txBody>
          <a:bodyPr wrap="square" rtlCol="0">
            <a:spAutoFit/>
          </a:bodyPr>
          <a:lstStyle/>
          <a:p>
            <a:r>
              <a:rPr lang="it-IT" sz="2400" dirty="0"/>
              <a:t>La commissione assegna un </a:t>
            </a:r>
            <a:r>
              <a:rPr lang="it-IT" sz="2400" dirty="0" err="1"/>
              <a:t>macrotema</a:t>
            </a:r>
            <a:r>
              <a:rPr lang="it-IT" sz="2400" dirty="0"/>
              <a:t> che il candidato è chiamato a sviluppare in autonomia. Il </a:t>
            </a:r>
            <a:r>
              <a:rPr lang="it-IT" sz="2400" dirty="0" err="1"/>
              <a:t>macrotema</a:t>
            </a:r>
            <a:r>
              <a:rPr lang="it-IT" sz="2400" dirty="0"/>
              <a:t> viene consegnato al candidato con un certo anticipo,  affinché questi abbia la possibilità di prepararsi: al variare delle modalità di assegnazione varia anche la natura della prestazione richiesta e muta in parte la focalizzazione sulle competenze che saranno oggetto di valutazione.</a:t>
            </a:r>
          </a:p>
        </p:txBody>
      </p:sp>
    </p:spTree>
    <p:extLst>
      <p:ext uri="{BB962C8B-B14F-4D97-AF65-F5344CB8AC3E}">
        <p14:creationId xmlns:p14="http://schemas.microsoft.com/office/powerpoint/2010/main" val="28972007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Risultati immagini per graz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00" y="394845"/>
            <a:ext cx="9216000" cy="4906363"/>
          </a:xfrm>
          <a:prstGeom prst="rect">
            <a:avLst/>
          </a:prstGeom>
          <a:noFill/>
          <a:extLst>
            <a:ext uri="{909E8E84-426E-40DD-AFC4-6F175D3DCCD1}">
              <a14:hiddenFill xmlns:a14="http://schemas.microsoft.com/office/drawing/2010/main">
                <a:solidFill>
                  <a:srgbClr val="FFFFFF"/>
                </a:solidFill>
              </a14:hiddenFill>
            </a:ext>
          </a:extLst>
        </p:spPr>
      </p:pic>
      <p:sp>
        <p:nvSpPr>
          <p:cNvPr id="6" name="Sottotitolo 2"/>
          <p:cNvSpPr txBox="1">
            <a:spLocks/>
          </p:cNvSpPr>
          <p:nvPr/>
        </p:nvSpPr>
        <p:spPr>
          <a:xfrm>
            <a:off x="1389602" y="5354910"/>
            <a:ext cx="6400800" cy="13144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it-IT" sz="2400" dirty="0">
                <a:solidFill>
                  <a:srgbClr val="C00000"/>
                </a:solidFill>
                <a:latin typeface="Verdana" panose="020B0604030504040204" pitchFamily="34" charset="0"/>
                <a:ea typeface="Verdana" panose="020B0604030504040204" pitchFamily="34" charset="0"/>
                <a:cs typeface="Verdana" panose="020B0604030504040204" pitchFamily="34" charset="0"/>
              </a:rPr>
              <a:t>Emanuele Contu</a:t>
            </a:r>
          </a:p>
          <a:p>
            <a:pPr marL="0" indent="0" algn="ctr">
              <a:buNone/>
            </a:pPr>
            <a:r>
              <a:rPr lang="it-IT" sz="2400" dirty="0">
                <a:solidFill>
                  <a:srgbClr val="C00000"/>
                </a:solidFill>
                <a:latin typeface="Verdana" panose="020B0604030504040204" pitchFamily="34" charset="0"/>
                <a:ea typeface="Verdana" panose="020B0604030504040204" pitchFamily="34" charset="0"/>
                <a:cs typeface="Verdana" panose="020B0604030504040204" pitchFamily="34" charset="0"/>
              </a:rPr>
              <a:t>I.S. Puecher Olivetti Rho</a:t>
            </a:r>
          </a:p>
          <a:p>
            <a:pPr marL="0" indent="0" algn="ctr">
              <a:buNone/>
            </a:pPr>
            <a:r>
              <a:rPr lang="it-IT" sz="2000" dirty="0">
                <a:solidFill>
                  <a:srgbClr val="C00000"/>
                </a:solidFill>
                <a:latin typeface="Verdana" panose="020B0604030504040204" pitchFamily="34" charset="0"/>
                <a:ea typeface="Verdana" panose="020B0604030504040204" pitchFamily="34" charset="0"/>
                <a:cs typeface="Verdana" panose="020B0604030504040204" pitchFamily="34" charset="0"/>
              </a:rPr>
              <a:t>emanuele.contu@istruzione.it</a:t>
            </a:r>
          </a:p>
        </p:txBody>
      </p:sp>
    </p:spTree>
    <p:extLst>
      <p:ext uri="{BB962C8B-B14F-4D97-AF65-F5344CB8AC3E}">
        <p14:creationId xmlns:p14="http://schemas.microsoft.com/office/powerpoint/2010/main" val="18040859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200" b="1" dirty="0">
                <a:solidFill>
                  <a:srgbClr val="C00000"/>
                </a:solidFill>
              </a:rPr>
              <a:t>L’istruzione: tra astratto e concreto</a:t>
            </a:r>
          </a:p>
        </p:txBody>
      </p:sp>
      <p:grpSp>
        <p:nvGrpSpPr>
          <p:cNvPr id="10" name="Google Shape;51;p11"/>
          <p:cNvGrpSpPr/>
          <p:nvPr/>
        </p:nvGrpSpPr>
        <p:grpSpPr>
          <a:xfrm rot="14913912" flipH="1">
            <a:off x="7328289" y="1555458"/>
            <a:ext cx="2088612" cy="1025400"/>
            <a:chOff x="1113100" y="2199475"/>
            <a:chExt cx="801900" cy="709925"/>
          </a:xfrm>
          <a:solidFill>
            <a:srgbClr val="C00000"/>
          </a:solidFill>
        </p:grpSpPr>
        <p:sp>
          <p:nvSpPr>
            <p:cNvPr id="11" name="Google Shape;52;p11"/>
            <p:cNvSpPr/>
            <p:nvPr/>
          </p:nvSpPr>
          <p:spPr>
            <a:xfrm>
              <a:off x="1113100" y="2291450"/>
              <a:ext cx="735850" cy="617950"/>
            </a:xfrm>
            <a:custGeom>
              <a:avLst/>
              <a:gdLst/>
              <a:ahLst/>
              <a:cxnLst/>
              <a:rect l="l" t="t" r="r" b="b"/>
              <a:pathLst>
                <a:path w="29434" h="24718" extrusionOk="0">
                  <a:moveTo>
                    <a:pt x="26604" y="13869"/>
                  </a:moveTo>
                  <a:lnTo>
                    <a:pt x="26509" y="13963"/>
                  </a:lnTo>
                  <a:lnTo>
                    <a:pt x="26509" y="14057"/>
                  </a:lnTo>
                  <a:lnTo>
                    <a:pt x="26604" y="14246"/>
                  </a:lnTo>
                  <a:lnTo>
                    <a:pt x="26604" y="13869"/>
                  </a:lnTo>
                  <a:close/>
                  <a:moveTo>
                    <a:pt x="7925" y="23397"/>
                  </a:moveTo>
                  <a:lnTo>
                    <a:pt x="8302" y="23491"/>
                  </a:lnTo>
                  <a:lnTo>
                    <a:pt x="8113" y="23491"/>
                  </a:lnTo>
                  <a:lnTo>
                    <a:pt x="7925" y="23397"/>
                  </a:lnTo>
                  <a:close/>
                  <a:moveTo>
                    <a:pt x="28962" y="1"/>
                  </a:moveTo>
                  <a:lnTo>
                    <a:pt x="28962" y="95"/>
                  </a:lnTo>
                  <a:lnTo>
                    <a:pt x="28774" y="284"/>
                  </a:lnTo>
                  <a:lnTo>
                    <a:pt x="28868" y="284"/>
                  </a:lnTo>
                  <a:lnTo>
                    <a:pt x="28868" y="567"/>
                  </a:lnTo>
                  <a:lnTo>
                    <a:pt x="28679" y="567"/>
                  </a:lnTo>
                  <a:lnTo>
                    <a:pt x="28868" y="661"/>
                  </a:lnTo>
                  <a:lnTo>
                    <a:pt x="28679" y="850"/>
                  </a:lnTo>
                  <a:lnTo>
                    <a:pt x="28679" y="1039"/>
                  </a:lnTo>
                  <a:lnTo>
                    <a:pt x="28585" y="1039"/>
                  </a:lnTo>
                  <a:lnTo>
                    <a:pt x="28491" y="1227"/>
                  </a:lnTo>
                  <a:lnTo>
                    <a:pt x="28679" y="1416"/>
                  </a:lnTo>
                  <a:lnTo>
                    <a:pt x="28962" y="1605"/>
                  </a:lnTo>
                  <a:lnTo>
                    <a:pt x="28585" y="1793"/>
                  </a:lnTo>
                  <a:lnTo>
                    <a:pt x="28868" y="1982"/>
                  </a:lnTo>
                  <a:lnTo>
                    <a:pt x="28962" y="2171"/>
                  </a:lnTo>
                  <a:lnTo>
                    <a:pt x="28868" y="2265"/>
                  </a:lnTo>
                  <a:lnTo>
                    <a:pt x="28774" y="2359"/>
                  </a:lnTo>
                  <a:lnTo>
                    <a:pt x="28868" y="2359"/>
                  </a:lnTo>
                  <a:lnTo>
                    <a:pt x="28774" y="2454"/>
                  </a:lnTo>
                  <a:lnTo>
                    <a:pt x="28868" y="2548"/>
                  </a:lnTo>
                  <a:lnTo>
                    <a:pt x="28868" y="2642"/>
                  </a:lnTo>
                  <a:lnTo>
                    <a:pt x="28585" y="2642"/>
                  </a:lnTo>
                  <a:lnTo>
                    <a:pt x="28679" y="2737"/>
                  </a:lnTo>
                  <a:lnTo>
                    <a:pt x="28774" y="2831"/>
                  </a:lnTo>
                  <a:lnTo>
                    <a:pt x="28774" y="3303"/>
                  </a:lnTo>
                  <a:lnTo>
                    <a:pt x="28679" y="3680"/>
                  </a:lnTo>
                  <a:lnTo>
                    <a:pt x="28585" y="3963"/>
                  </a:lnTo>
                  <a:lnTo>
                    <a:pt x="28774" y="4058"/>
                  </a:lnTo>
                  <a:lnTo>
                    <a:pt x="28774" y="4341"/>
                  </a:lnTo>
                  <a:lnTo>
                    <a:pt x="28585" y="4246"/>
                  </a:lnTo>
                  <a:lnTo>
                    <a:pt x="28585" y="4341"/>
                  </a:lnTo>
                  <a:lnTo>
                    <a:pt x="28679" y="4435"/>
                  </a:lnTo>
                  <a:lnTo>
                    <a:pt x="28491" y="4435"/>
                  </a:lnTo>
                  <a:lnTo>
                    <a:pt x="28585" y="4718"/>
                  </a:lnTo>
                  <a:lnTo>
                    <a:pt x="28491" y="5001"/>
                  </a:lnTo>
                  <a:lnTo>
                    <a:pt x="28774" y="4907"/>
                  </a:lnTo>
                  <a:lnTo>
                    <a:pt x="29057" y="5095"/>
                  </a:lnTo>
                  <a:lnTo>
                    <a:pt x="29057" y="5095"/>
                  </a:lnTo>
                  <a:lnTo>
                    <a:pt x="28774" y="5001"/>
                  </a:lnTo>
                  <a:lnTo>
                    <a:pt x="28679" y="5001"/>
                  </a:lnTo>
                  <a:lnTo>
                    <a:pt x="28774" y="5095"/>
                  </a:lnTo>
                  <a:lnTo>
                    <a:pt x="28585" y="5095"/>
                  </a:lnTo>
                  <a:lnTo>
                    <a:pt x="28396" y="5567"/>
                  </a:lnTo>
                  <a:lnTo>
                    <a:pt x="28396" y="5756"/>
                  </a:lnTo>
                  <a:lnTo>
                    <a:pt x="28585" y="6039"/>
                  </a:lnTo>
                  <a:lnTo>
                    <a:pt x="28396" y="6982"/>
                  </a:lnTo>
                  <a:lnTo>
                    <a:pt x="28302" y="7359"/>
                  </a:lnTo>
                  <a:lnTo>
                    <a:pt x="28113" y="7737"/>
                  </a:lnTo>
                  <a:lnTo>
                    <a:pt x="28113" y="7642"/>
                  </a:lnTo>
                  <a:lnTo>
                    <a:pt x="28113" y="7548"/>
                  </a:lnTo>
                  <a:lnTo>
                    <a:pt x="27830" y="8114"/>
                  </a:lnTo>
                  <a:lnTo>
                    <a:pt x="27830" y="8114"/>
                  </a:lnTo>
                  <a:lnTo>
                    <a:pt x="27924" y="8020"/>
                  </a:lnTo>
                  <a:lnTo>
                    <a:pt x="27453" y="8963"/>
                  </a:lnTo>
                  <a:lnTo>
                    <a:pt x="27736" y="8963"/>
                  </a:lnTo>
                  <a:lnTo>
                    <a:pt x="27547" y="9246"/>
                  </a:lnTo>
                  <a:lnTo>
                    <a:pt x="27547" y="9435"/>
                  </a:lnTo>
                  <a:lnTo>
                    <a:pt x="27641" y="9529"/>
                  </a:lnTo>
                  <a:lnTo>
                    <a:pt x="27641" y="9812"/>
                  </a:lnTo>
                  <a:lnTo>
                    <a:pt x="27547" y="9906"/>
                  </a:lnTo>
                  <a:lnTo>
                    <a:pt x="27453" y="9906"/>
                  </a:lnTo>
                  <a:lnTo>
                    <a:pt x="27358" y="9718"/>
                  </a:lnTo>
                  <a:lnTo>
                    <a:pt x="27264" y="9812"/>
                  </a:lnTo>
                  <a:lnTo>
                    <a:pt x="27075" y="9906"/>
                  </a:lnTo>
                  <a:lnTo>
                    <a:pt x="27170" y="10001"/>
                  </a:lnTo>
                  <a:lnTo>
                    <a:pt x="27075" y="10095"/>
                  </a:lnTo>
                  <a:lnTo>
                    <a:pt x="27075" y="10284"/>
                  </a:lnTo>
                  <a:lnTo>
                    <a:pt x="27170" y="10472"/>
                  </a:lnTo>
                  <a:lnTo>
                    <a:pt x="27170" y="10755"/>
                  </a:lnTo>
                  <a:lnTo>
                    <a:pt x="26792" y="10755"/>
                  </a:lnTo>
                  <a:lnTo>
                    <a:pt x="26698" y="10661"/>
                  </a:lnTo>
                  <a:lnTo>
                    <a:pt x="26698" y="10850"/>
                  </a:lnTo>
                  <a:lnTo>
                    <a:pt x="26604" y="10944"/>
                  </a:lnTo>
                  <a:lnTo>
                    <a:pt x="26415" y="10944"/>
                  </a:lnTo>
                  <a:lnTo>
                    <a:pt x="26415" y="11038"/>
                  </a:lnTo>
                  <a:lnTo>
                    <a:pt x="26509" y="11038"/>
                  </a:lnTo>
                  <a:lnTo>
                    <a:pt x="26604" y="11133"/>
                  </a:lnTo>
                  <a:lnTo>
                    <a:pt x="26604" y="11321"/>
                  </a:lnTo>
                  <a:lnTo>
                    <a:pt x="26604" y="11510"/>
                  </a:lnTo>
                  <a:lnTo>
                    <a:pt x="26509" y="11510"/>
                  </a:lnTo>
                  <a:lnTo>
                    <a:pt x="26509" y="11416"/>
                  </a:lnTo>
                  <a:lnTo>
                    <a:pt x="26415" y="11416"/>
                  </a:lnTo>
                  <a:lnTo>
                    <a:pt x="26415" y="11321"/>
                  </a:lnTo>
                  <a:lnTo>
                    <a:pt x="26321" y="11793"/>
                  </a:lnTo>
                  <a:lnTo>
                    <a:pt x="26226" y="11699"/>
                  </a:lnTo>
                  <a:lnTo>
                    <a:pt x="26132" y="11793"/>
                  </a:lnTo>
                  <a:lnTo>
                    <a:pt x="26226" y="11793"/>
                  </a:lnTo>
                  <a:lnTo>
                    <a:pt x="26321" y="12076"/>
                  </a:lnTo>
                  <a:lnTo>
                    <a:pt x="26415" y="12359"/>
                  </a:lnTo>
                  <a:lnTo>
                    <a:pt x="26038" y="12548"/>
                  </a:lnTo>
                  <a:lnTo>
                    <a:pt x="25755" y="12737"/>
                  </a:lnTo>
                  <a:lnTo>
                    <a:pt x="25660" y="12925"/>
                  </a:lnTo>
                  <a:lnTo>
                    <a:pt x="25755" y="12925"/>
                  </a:lnTo>
                  <a:lnTo>
                    <a:pt x="25755" y="13020"/>
                  </a:lnTo>
                  <a:lnTo>
                    <a:pt x="25849" y="12737"/>
                  </a:lnTo>
                  <a:lnTo>
                    <a:pt x="25943" y="13020"/>
                  </a:lnTo>
                  <a:lnTo>
                    <a:pt x="26038" y="12831"/>
                  </a:lnTo>
                  <a:lnTo>
                    <a:pt x="26132" y="12925"/>
                  </a:lnTo>
                  <a:lnTo>
                    <a:pt x="25943" y="13208"/>
                  </a:lnTo>
                  <a:lnTo>
                    <a:pt x="25660" y="13114"/>
                  </a:lnTo>
                  <a:lnTo>
                    <a:pt x="25472" y="13208"/>
                  </a:lnTo>
                  <a:lnTo>
                    <a:pt x="25377" y="13397"/>
                  </a:lnTo>
                  <a:lnTo>
                    <a:pt x="25283" y="13869"/>
                  </a:lnTo>
                  <a:lnTo>
                    <a:pt x="25189" y="14435"/>
                  </a:lnTo>
                  <a:lnTo>
                    <a:pt x="25094" y="14623"/>
                  </a:lnTo>
                  <a:lnTo>
                    <a:pt x="25000" y="14812"/>
                  </a:lnTo>
                  <a:lnTo>
                    <a:pt x="24906" y="14718"/>
                  </a:lnTo>
                  <a:lnTo>
                    <a:pt x="24811" y="14529"/>
                  </a:lnTo>
                  <a:lnTo>
                    <a:pt x="24717" y="14906"/>
                  </a:lnTo>
                  <a:lnTo>
                    <a:pt x="24717" y="15189"/>
                  </a:lnTo>
                  <a:lnTo>
                    <a:pt x="24717" y="15284"/>
                  </a:lnTo>
                  <a:lnTo>
                    <a:pt x="24811" y="15284"/>
                  </a:lnTo>
                  <a:lnTo>
                    <a:pt x="24528" y="15378"/>
                  </a:lnTo>
                  <a:lnTo>
                    <a:pt x="24340" y="15472"/>
                  </a:lnTo>
                  <a:lnTo>
                    <a:pt x="24057" y="15944"/>
                  </a:lnTo>
                  <a:lnTo>
                    <a:pt x="23962" y="16416"/>
                  </a:lnTo>
                  <a:lnTo>
                    <a:pt x="23774" y="16699"/>
                  </a:lnTo>
                  <a:lnTo>
                    <a:pt x="23396" y="16699"/>
                  </a:lnTo>
                  <a:lnTo>
                    <a:pt x="23208" y="16982"/>
                  </a:lnTo>
                  <a:lnTo>
                    <a:pt x="23019" y="17359"/>
                  </a:lnTo>
                  <a:lnTo>
                    <a:pt x="22830" y="17831"/>
                  </a:lnTo>
                  <a:lnTo>
                    <a:pt x="22830" y="17736"/>
                  </a:lnTo>
                  <a:lnTo>
                    <a:pt x="22736" y="17642"/>
                  </a:lnTo>
                  <a:lnTo>
                    <a:pt x="22736" y="17642"/>
                  </a:lnTo>
                  <a:lnTo>
                    <a:pt x="22830" y="17925"/>
                  </a:lnTo>
                  <a:lnTo>
                    <a:pt x="22453" y="17925"/>
                  </a:lnTo>
                  <a:lnTo>
                    <a:pt x="22547" y="17736"/>
                  </a:lnTo>
                  <a:lnTo>
                    <a:pt x="22453" y="17736"/>
                  </a:lnTo>
                  <a:lnTo>
                    <a:pt x="22359" y="17831"/>
                  </a:lnTo>
                  <a:lnTo>
                    <a:pt x="22264" y="18208"/>
                  </a:lnTo>
                  <a:lnTo>
                    <a:pt x="22170" y="18491"/>
                  </a:lnTo>
                  <a:lnTo>
                    <a:pt x="22076" y="18585"/>
                  </a:lnTo>
                  <a:lnTo>
                    <a:pt x="21887" y="18585"/>
                  </a:lnTo>
                  <a:lnTo>
                    <a:pt x="21698" y="19152"/>
                  </a:lnTo>
                  <a:lnTo>
                    <a:pt x="21604" y="18869"/>
                  </a:lnTo>
                  <a:lnTo>
                    <a:pt x="21604" y="19057"/>
                  </a:lnTo>
                  <a:lnTo>
                    <a:pt x="21415" y="19152"/>
                  </a:lnTo>
                  <a:lnTo>
                    <a:pt x="20943" y="19529"/>
                  </a:lnTo>
                  <a:lnTo>
                    <a:pt x="20377" y="19812"/>
                  </a:lnTo>
                  <a:lnTo>
                    <a:pt x="19906" y="20095"/>
                  </a:lnTo>
                  <a:lnTo>
                    <a:pt x="20094" y="20189"/>
                  </a:lnTo>
                  <a:lnTo>
                    <a:pt x="20189" y="20284"/>
                  </a:lnTo>
                  <a:lnTo>
                    <a:pt x="19906" y="20378"/>
                  </a:lnTo>
                  <a:lnTo>
                    <a:pt x="19906" y="20284"/>
                  </a:lnTo>
                  <a:lnTo>
                    <a:pt x="19811" y="20189"/>
                  </a:lnTo>
                  <a:lnTo>
                    <a:pt x="19811" y="20284"/>
                  </a:lnTo>
                  <a:lnTo>
                    <a:pt x="19811" y="20378"/>
                  </a:lnTo>
                  <a:lnTo>
                    <a:pt x="19245" y="20284"/>
                  </a:lnTo>
                  <a:lnTo>
                    <a:pt x="19340" y="20378"/>
                  </a:lnTo>
                  <a:lnTo>
                    <a:pt x="19245" y="20472"/>
                  </a:lnTo>
                  <a:lnTo>
                    <a:pt x="19434" y="20567"/>
                  </a:lnTo>
                  <a:lnTo>
                    <a:pt x="19340" y="20661"/>
                  </a:lnTo>
                  <a:lnTo>
                    <a:pt x="18962" y="20661"/>
                  </a:lnTo>
                  <a:lnTo>
                    <a:pt x="18585" y="21038"/>
                  </a:lnTo>
                  <a:lnTo>
                    <a:pt x="18113" y="21416"/>
                  </a:lnTo>
                  <a:lnTo>
                    <a:pt x="17736" y="21699"/>
                  </a:lnTo>
                  <a:lnTo>
                    <a:pt x="17359" y="21793"/>
                  </a:lnTo>
                  <a:lnTo>
                    <a:pt x="17076" y="22076"/>
                  </a:lnTo>
                  <a:lnTo>
                    <a:pt x="16793" y="22359"/>
                  </a:lnTo>
                  <a:lnTo>
                    <a:pt x="16698" y="22265"/>
                  </a:lnTo>
                  <a:lnTo>
                    <a:pt x="16604" y="22170"/>
                  </a:lnTo>
                  <a:lnTo>
                    <a:pt x="16321" y="22170"/>
                  </a:lnTo>
                  <a:lnTo>
                    <a:pt x="15849" y="22453"/>
                  </a:lnTo>
                  <a:lnTo>
                    <a:pt x="14340" y="22831"/>
                  </a:lnTo>
                  <a:lnTo>
                    <a:pt x="14340" y="22925"/>
                  </a:lnTo>
                  <a:lnTo>
                    <a:pt x="14340" y="23019"/>
                  </a:lnTo>
                  <a:lnTo>
                    <a:pt x="14245" y="23114"/>
                  </a:lnTo>
                  <a:lnTo>
                    <a:pt x="14057" y="23019"/>
                  </a:lnTo>
                  <a:lnTo>
                    <a:pt x="13962" y="22925"/>
                  </a:lnTo>
                  <a:lnTo>
                    <a:pt x="13774" y="22925"/>
                  </a:lnTo>
                  <a:lnTo>
                    <a:pt x="13774" y="23208"/>
                  </a:lnTo>
                  <a:lnTo>
                    <a:pt x="13491" y="23114"/>
                  </a:lnTo>
                  <a:lnTo>
                    <a:pt x="13113" y="23114"/>
                  </a:lnTo>
                  <a:lnTo>
                    <a:pt x="12642" y="23208"/>
                  </a:lnTo>
                  <a:lnTo>
                    <a:pt x="12453" y="23302"/>
                  </a:lnTo>
                  <a:lnTo>
                    <a:pt x="12076" y="23208"/>
                  </a:lnTo>
                  <a:lnTo>
                    <a:pt x="11793" y="23114"/>
                  </a:lnTo>
                  <a:lnTo>
                    <a:pt x="11510" y="23585"/>
                  </a:lnTo>
                  <a:lnTo>
                    <a:pt x="11321" y="23397"/>
                  </a:lnTo>
                  <a:lnTo>
                    <a:pt x="11132" y="23302"/>
                  </a:lnTo>
                  <a:lnTo>
                    <a:pt x="10849" y="23302"/>
                  </a:lnTo>
                  <a:lnTo>
                    <a:pt x="10566" y="23397"/>
                  </a:lnTo>
                  <a:lnTo>
                    <a:pt x="10566" y="23302"/>
                  </a:lnTo>
                  <a:lnTo>
                    <a:pt x="10189" y="23302"/>
                  </a:lnTo>
                  <a:lnTo>
                    <a:pt x="9717" y="23491"/>
                  </a:lnTo>
                  <a:lnTo>
                    <a:pt x="9717" y="23302"/>
                  </a:lnTo>
                  <a:lnTo>
                    <a:pt x="9623" y="23491"/>
                  </a:lnTo>
                  <a:lnTo>
                    <a:pt x="9434" y="23680"/>
                  </a:lnTo>
                  <a:lnTo>
                    <a:pt x="9340" y="23585"/>
                  </a:lnTo>
                  <a:lnTo>
                    <a:pt x="9434" y="23585"/>
                  </a:lnTo>
                  <a:lnTo>
                    <a:pt x="9340" y="23491"/>
                  </a:lnTo>
                  <a:lnTo>
                    <a:pt x="9246" y="23491"/>
                  </a:lnTo>
                  <a:lnTo>
                    <a:pt x="9246" y="23585"/>
                  </a:lnTo>
                  <a:lnTo>
                    <a:pt x="9151" y="23491"/>
                  </a:lnTo>
                  <a:lnTo>
                    <a:pt x="8868" y="23680"/>
                  </a:lnTo>
                  <a:lnTo>
                    <a:pt x="8774" y="23680"/>
                  </a:lnTo>
                  <a:lnTo>
                    <a:pt x="8680" y="23491"/>
                  </a:lnTo>
                  <a:lnTo>
                    <a:pt x="8585" y="23585"/>
                  </a:lnTo>
                  <a:lnTo>
                    <a:pt x="8491" y="23585"/>
                  </a:lnTo>
                  <a:lnTo>
                    <a:pt x="8397" y="23491"/>
                  </a:lnTo>
                  <a:lnTo>
                    <a:pt x="8302" y="23491"/>
                  </a:lnTo>
                  <a:lnTo>
                    <a:pt x="8208" y="23302"/>
                  </a:lnTo>
                  <a:lnTo>
                    <a:pt x="8302" y="23114"/>
                  </a:lnTo>
                  <a:lnTo>
                    <a:pt x="8302" y="23114"/>
                  </a:lnTo>
                  <a:lnTo>
                    <a:pt x="8019" y="23208"/>
                  </a:lnTo>
                  <a:lnTo>
                    <a:pt x="7642" y="23208"/>
                  </a:lnTo>
                  <a:lnTo>
                    <a:pt x="7359" y="23302"/>
                  </a:lnTo>
                  <a:lnTo>
                    <a:pt x="7264" y="23302"/>
                  </a:lnTo>
                  <a:lnTo>
                    <a:pt x="7264" y="23397"/>
                  </a:lnTo>
                  <a:lnTo>
                    <a:pt x="7547" y="23397"/>
                  </a:lnTo>
                  <a:lnTo>
                    <a:pt x="7453" y="23491"/>
                  </a:lnTo>
                  <a:lnTo>
                    <a:pt x="7359" y="23491"/>
                  </a:lnTo>
                  <a:lnTo>
                    <a:pt x="7170" y="23680"/>
                  </a:lnTo>
                  <a:lnTo>
                    <a:pt x="6981" y="23397"/>
                  </a:lnTo>
                  <a:lnTo>
                    <a:pt x="6698" y="23208"/>
                  </a:lnTo>
                  <a:lnTo>
                    <a:pt x="6604" y="23114"/>
                  </a:lnTo>
                  <a:lnTo>
                    <a:pt x="6415" y="23208"/>
                  </a:lnTo>
                  <a:lnTo>
                    <a:pt x="6227" y="23302"/>
                  </a:lnTo>
                  <a:lnTo>
                    <a:pt x="6132" y="23491"/>
                  </a:lnTo>
                  <a:lnTo>
                    <a:pt x="6038" y="23491"/>
                  </a:lnTo>
                  <a:lnTo>
                    <a:pt x="6038" y="23397"/>
                  </a:lnTo>
                  <a:lnTo>
                    <a:pt x="6132" y="23208"/>
                  </a:lnTo>
                  <a:lnTo>
                    <a:pt x="5849" y="23302"/>
                  </a:lnTo>
                  <a:lnTo>
                    <a:pt x="5661" y="23397"/>
                  </a:lnTo>
                  <a:lnTo>
                    <a:pt x="5095" y="23208"/>
                  </a:lnTo>
                  <a:lnTo>
                    <a:pt x="4057" y="23019"/>
                  </a:lnTo>
                  <a:lnTo>
                    <a:pt x="2925" y="22831"/>
                  </a:lnTo>
                  <a:lnTo>
                    <a:pt x="2265" y="22831"/>
                  </a:lnTo>
                  <a:lnTo>
                    <a:pt x="2265" y="22642"/>
                  </a:lnTo>
                  <a:lnTo>
                    <a:pt x="1887" y="22642"/>
                  </a:lnTo>
                  <a:lnTo>
                    <a:pt x="1510" y="22548"/>
                  </a:lnTo>
                  <a:lnTo>
                    <a:pt x="944" y="22076"/>
                  </a:lnTo>
                  <a:lnTo>
                    <a:pt x="944" y="21887"/>
                  </a:lnTo>
                  <a:lnTo>
                    <a:pt x="1038" y="21699"/>
                  </a:lnTo>
                  <a:lnTo>
                    <a:pt x="755" y="21699"/>
                  </a:lnTo>
                  <a:lnTo>
                    <a:pt x="472" y="21793"/>
                  </a:lnTo>
                  <a:lnTo>
                    <a:pt x="95" y="22076"/>
                  </a:lnTo>
                  <a:lnTo>
                    <a:pt x="0" y="22265"/>
                  </a:lnTo>
                  <a:lnTo>
                    <a:pt x="0" y="22359"/>
                  </a:lnTo>
                  <a:lnTo>
                    <a:pt x="283" y="22453"/>
                  </a:lnTo>
                  <a:lnTo>
                    <a:pt x="189" y="22548"/>
                  </a:lnTo>
                  <a:lnTo>
                    <a:pt x="95" y="22453"/>
                  </a:lnTo>
                  <a:lnTo>
                    <a:pt x="95" y="22642"/>
                  </a:lnTo>
                  <a:lnTo>
                    <a:pt x="283" y="22642"/>
                  </a:lnTo>
                  <a:lnTo>
                    <a:pt x="566" y="22736"/>
                  </a:lnTo>
                  <a:lnTo>
                    <a:pt x="472" y="22831"/>
                  </a:lnTo>
                  <a:lnTo>
                    <a:pt x="472" y="22925"/>
                  </a:lnTo>
                  <a:lnTo>
                    <a:pt x="661" y="22736"/>
                  </a:lnTo>
                  <a:lnTo>
                    <a:pt x="755" y="22925"/>
                  </a:lnTo>
                  <a:lnTo>
                    <a:pt x="755" y="23019"/>
                  </a:lnTo>
                  <a:lnTo>
                    <a:pt x="661" y="23019"/>
                  </a:lnTo>
                  <a:lnTo>
                    <a:pt x="944" y="23114"/>
                  </a:lnTo>
                  <a:lnTo>
                    <a:pt x="1132" y="23208"/>
                  </a:lnTo>
                  <a:lnTo>
                    <a:pt x="1604" y="23397"/>
                  </a:lnTo>
                  <a:lnTo>
                    <a:pt x="1510" y="23491"/>
                  </a:lnTo>
                  <a:lnTo>
                    <a:pt x="1510" y="23585"/>
                  </a:lnTo>
                  <a:lnTo>
                    <a:pt x="1793" y="23680"/>
                  </a:lnTo>
                  <a:lnTo>
                    <a:pt x="2170" y="23774"/>
                  </a:lnTo>
                  <a:lnTo>
                    <a:pt x="2453" y="23774"/>
                  </a:lnTo>
                  <a:lnTo>
                    <a:pt x="2359" y="23868"/>
                  </a:lnTo>
                  <a:lnTo>
                    <a:pt x="2642" y="24057"/>
                  </a:lnTo>
                  <a:lnTo>
                    <a:pt x="2736" y="23868"/>
                  </a:lnTo>
                  <a:lnTo>
                    <a:pt x="3019" y="23680"/>
                  </a:lnTo>
                  <a:lnTo>
                    <a:pt x="2925" y="23963"/>
                  </a:lnTo>
                  <a:lnTo>
                    <a:pt x="2831" y="24151"/>
                  </a:lnTo>
                  <a:lnTo>
                    <a:pt x="3114" y="23868"/>
                  </a:lnTo>
                  <a:lnTo>
                    <a:pt x="3208" y="24151"/>
                  </a:lnTo>
                  <a:lnTo>
                    <a:pt x="3302" y="23963"/>
                  </a:lnTo>
                  <a:lnTo>
                    <a:pt x="3491" y="24057"/>
                  </a:lnTo>
                  <a:lnTo>
                    <a:pt x="3585" y="24340"/>
                  </a:lnTo>
                  <a:lnTo>
                    <a:pt x="3680" y="24246"/>
                  </a:lnTo>
                  <a:lnTo>
                    <a:pt x="3774" y="24057"/>
                  </a:lnTo>
                  <a:lnTo>
                    <a:pt x="3868" y="24151"/>
                  </a:lnTo>
                  <a:lnTo>
                    <a:pt x="3868" y="24340"/>
                  </a:lnTo>
                  <a:lnTo>
                    <a:pt x="4434" y="24151"/>
                  </a:lnTo>
                  <a:lnTo>
                    <a:pt x="4717" y="24057"/>
                  </a:lnTo>
                  <a:lnTo>
                    <a:pt x="4812" y="24151"/>
                  </a:lnTo>
                  <a:lnTo>
                    <a:pt x="4812" y="23868"/>
                  </a:lnTo>
                  <a:lnTo>
                    <a:pt x="5000" y="23774"/>
                  </a:lnTo>
                  <a:lnTo>
                    <a:pt x="5000" y="23868"/>
                  </a:lnTo>
                  <a:lnTo>
                    <a:pt x="4906" y="24057"/>
                  </a:lnTo>
                  <a:lnTo>
                    <a:pt x="5095" y="23963"/>
                  </a:lnTo>
                  <a:lnTo>
                    <a:pt x="5378" y="23963"/>
                  </a:lnTo>
                  <a:lnTo>
                    <a:pt x="5378" y="24151"/>
                  </a:lnTo>
                  <a:lnTo>
                    <a:pt x="5000" y="24151"/>
                  </a:lnTo>
                  <a:lnTo>
                    <a:pt x="5095" y="24246"/>
                  </a:lnTo>
                  <a:lnTo>
                    <a:pt x="5000" y="24246"/>
                  </a:lnTo>
                  <a:lnTo>
                    <a:pt x="5000" y="24434"/>
                  </a:lnTo>
                  <a:lnTo>
                    <a:pt x="5378" y="24434"/>
                  </a:lnTo>
                  <a:lnTo>
                    <a:pt x="5566" y="24246"/>
                  </a:lnTo>
                  <a:lnTo>
                    <a:pt x="5944" y="24340"/>
                  </a:lnTo>
                  <a:lnTo>
                    <a:pt x="6415" y="24340"/>
                  </a:lnTo>
                  <a:lnTo>
                    <a:pt x="6321" y="24434"/>
                  </a:lnTo>
                  <a:lnTo>
                    <a:pt x="6510" y="24434"/>
                  </a:lnTo>
                  <a:lnTo>
                    <a:pt x="6604" y="24340"/>
                  </a:lnTo>
                  <a:lnTo>
                    <a:pt x="6604" y="24246"/>
                  </a:lnTo>
                  <a:lnTo>
                    <a:pt x="6793" y="24340"/>
                  </a:lnTo>
                  <a:lnTo>
                    <a:pt x="6604" y="24434"/>
                  </a:lnTo>
                  <a:lnTo>
                    <a:pt x="6793" y="24434"/>
                  </a:lnTo>
                  <a:lnTo>
                    <a:pt x="6887" y="24340"/>
                  </a:lnTo>
                  <a:lnTo>
                    <a:pt x="6981" y="24434"/>
                  </a:lnTo>
                  <a:lnTo>
                    <a:pt x="7264" y="24434"/>
                  </a:lnTo>
                  <a:lnTo>
                    <a:pt x="7925" y="24623"/>
                  </a:lnTo>
                  <a:lnTo>
                    <a:pt x="8680" y="24623"/>
                  </a:lnTo>
                  <a:lnTo>
                    <a:pt x="9057" y="24529"/>
                  </a:lnTo>
                  <a:lnTo>
                    <a:pt x="9529" y="24529"/>
                  </a:lnTo>
                  <a:lnTo>
                    <a:pt x="10000" y="24623"/>
                  </a:lnTo>
                  <a:lnTo>
                    <a:pt x="10566" y="24717"/>
                  </a:lnTo>
                  <a:lnTo>
                    <a:pt x="11415" y="24623"/>
                  </a:lnTo>
                  <a:lnTo>
                    <a:pt x="12359" y="24529"/>
                  </a:lnTo>
                  <a:lnTo>
                    <a:pt x="12830" y="24340"/>
                  </a:lnTo>
                  <a:lnTo>
                    <a:pt x="12925" y="24529"/>
                  </a:lnTo>
                  <a:lnTo>
                    <a:pt x="13019" y="24340"/>
                  </a:lnTo>
                  <a:lnTo>
                    <a:pt x="13113" y="24529"/>
                  </a:lnTo>
                  <a:lnTo>
                    <a:pt x="13208" y="24434"/>
                  </a:lnTo>
                  <a:lnTo>
                    <a:pt x="13113" y="24340"/>
                  </a:lnTo>
                  <a:lnTo>
                    <a:pt x="13962" y="24340"/>
                  </a:lnTo>
                  <a:lnTo>
                    <a:pt x="13962" y="24434"/>
                  </a:lnTo>
                  <a:lnTo>
                    <a:pt x="13962" y="24529"/>
                  </a:lnTo>
                  <a:lnTo>
                    <a:pt x="14717" y="24246"/>
                  </a:lnTo>
                  <a:lnTo>
                    <a:pt x="15566" y="24057"/>
                  </a:lnTo>
                  <a:lnTo>
                    <a:pt x="15378" y="23963"/>
                  </a:lnTo>
                  <a:lnTo>
                    <a:pt x="15472" y="23868"/>
                  </a:lnTo>
                  <a:lnTo>
                    <a:pt x="15566" y="23963"/>
                  </a:lnTo>
                  <a:lnTo>
                    <a:pt x="15472" y="23774"/>
                  </a:lnTo>
                  <a:lnTo>
                    <a:pt x="15661" y="23868"/>
                  </a:lnTo>
                  <a:lnTo>
                    <a:pt x="15566" y="24057"/>
                  </a:lnTo>
                  <a:lnTo>
                    <a:pt x="16038" y="23963"/>
                  </a:lnTo>
                  <a:lnTo>
                    <a:pt x="16698" y="23680"/>
                  </a:lnTo>
                  <a:lnTo>
                    <a:pt x="17264" y="23397"/>
                  </a:lnTo>
                  <a:lnTo>
                    <a:pt x="17453" y="23208"/>
                  </a:lnTo>
                  <a:lnTo>
                    <a:pt x="17547" y="23019"/>
                  </a:lnTo>
                  <a:lnTo>
                    <a:pt x="17736" y="23114"/>
                  </a:lnTo>
                  <a:lnTo>
                    <a:pt x="17830" y="23114"/>
                  </a:lnTo>
                  <a:lnTo>
                    <a:pt x="18019" y="23019"/>
                  </a:lnTo>
                  <a:lnTo>
                    <a:pt x="18208" y="22736"/>
                  </a:lnTo>
                  <a:lnTo>
                    <a:pt x="18302" y="22548"/>
                  </a:lnTo>
                  <a:lnTo>
                    <a:pt x="18868" y="22359"/>
                  </a:lnTo>
                  <a:lnTo>
                    <a:pt x="19623" y="22076"/>
                  </a:lnTo>
                  <a:lnTo>
                    <a:pt x="20189" y="21699"/>
                  </a:lnTo>
                  <a:lnTo>
                    <a:pt x="20849" y="21227"/>
                  </a:lnTo>
                  <a:lnTo>
                    <a:pt x="21321" y="20755"/>
                  </a:lnTo>
                  <a:lnTo>
                    <a:pt x="21510" y="20472"/>
                  </a:lnTo>
                  <a:lnTo>
                    <a:pt x="22170" y="19906"/>
                  </a:lnTo>
                  <a:lnTo>
                    <a:pt x="22736" y="19435"/>
                  </a:lnTo>
                  <a:lnTo>
                    <a:pt x="23113" y="18963"/>
                  </a:lnTo>
                  <a:lnTo>
                    <a:pt x="23302" y="18585"/>
                  </a:lnTo>
                  <a:lnTo>
                    <a:pt x="23396" y="18774"/>
                  </a:lnTo>
                  <a:lnTo>
                    <a:pt x="23585" y="18397"/>
                  </a:lnTo>
                  <a:lnTo>
                    <a:pt x="23774" y="18114"/>
                  </a:lnTo>
                  <a:lnTo>
                    <a:pt x="24057" y="17736"/>
                  </a:lnTo>
                  <a:lnTo>
                    <a:pt x="24245" y="17453"/>
                  </a:lnTo>
                  <a:lnTo>
                    <a:pt x="24340" y="17453"/>
                  </a:lnTo>
                  <a:lnTo>
                    <a:pt x="24434" y="17359"/>
                  </a:lnTo>
                  <a:lnTo>
                    <a:pt x="24623" y="16982"/>
                  </a:lnTo>
                  <a:lnTo>
                    <a:pt x="25189" y="16227"/>
                  </a:lnTo>
                  <a:lnTo>
                    <a:pt x="25566" y="15661"/>
                  </a:lnTo>
                  <a:lnTo>
                    <a:pt x="25943" y="15189"/>
                  </a:lnTo>
                  <a:lnTo>
                    <a:pt x="26226" y="14529"/>
                  </a:lnTo>
                  <a:lnTo>
                    <a:pt x="26509" y="13680"/>
                  </a:lnTo>
                  <a:lnTo>
                    <a:pt x="26604" y="13869"/>
                  </a:lnTo>
                  <a:lnTo>
                    <a:pt x="26604" y="13586"/>
                  </a:lnTo>
                  <a:lnTo>
                    <a:pt x="26698" y="13303"/>
                  </a:lnTo>
                  <a:lnTo>
                    <a:pt x="26792" y="13303"/>
                  </a:lnTo>
                  <a:lnTo>
                    <a:pt x="26887" y="13397"/>
                  </a:lnTo>
                  <a:lnTo>
                    <a:pt x="27170" y="12831"/>
                  </a:lnTo>
                  <a:lnTo>
                    <a:pt x="27264" y="12548"/>
                  </a:lnTo>
                  <a:lnTo>
                    <a:pt x="27264" y="12454"/>
                  </a:lnTo>
                  <a:lnTo>
                    <a:pt x="26981" y="12076"/>
                  </a:lnTo>
                  <a:lnTo>
                    <a:pt x="27075" y="12171"/>
                  </a:lnTo>
                  <a:lnTo>
                    <a:pt x="27170" y="12076"/>
                  </a:lnTo>
                  <a:lnTo>
                    <a:pt x="27358" y="12076"/>
                  </a:lnTo>
                  <a:lnTo>
                    <a:pt x="27453" y="12171"/>
                  </a:lnTo>
                  <a:lnTo>
                    <a:pt x="27453" y="11982"/>
                  </a:lnTo>
                  <a:lnTo>
                    <a:pt x="27547" y="11793"/>
                  </a:lnTo>
                  <a:lnTo>
                    <a:pt x="27641" y="11793"/>
                  </a:lnTo>
                  <a:lnTo>
                    <a:pt x="27547" y="11510"/>
                  </a:lnTo>
                  <a:lnTo>
                    <a:pt x="27641" y="11133"/>
                  </a:lnTo>
                  <a:lnTo>
                    <a:pt x="27830" y="10755"/>
                  </a:lnTo>
                  <a:lnTo>
                    <a:pt x="27924" y="10661"/>
                  </a:lnTo>
                  <a:lnTo>
                    <a:pt x="28113" y="10661"/>
                  </a:lnTo>
                  <a:lnTo>
                    <a:pt x="28019" y="10378"/>
                  </a:lnTo>
                  <a:lnTo>
                    <a:pt x="28019" y="10284"/>
                  </a:lnTo>
                  <a:lnTo>
                    <a:pt x="28019" y="10095"/>
                  </a:lnTo>
                  <a:lnTo>
                    <a:pt x="28113" y="10284"/>
                  </a:lnTo>
                  <a:lnTo>
                    <a:pt x="28208" y="10001"/>
                  </a:lnTo>
                  <a:lnTo>
                    <a:pt x="28019" y="10001"/>
                  </a:lnTo>
                  <a:lnTo>
                    <a:pt x="27924" y="9906"/>
                  </a:lnTo>
                  <a:lnTo>
                    <a:pt x="28113" y="9718"/>
                  </a:lnTo>
                  <a:lnTo>
                    <a:pt x="28208" y="9718"/>
                  </a:lnTo>
                  <a:lnTo>
                    <a:pt x="28113" y="9529"/>
                  </a:lnTo>
                  <a:lnTo>
                    <a:pt x="28396" y="9529"/>
                  </a:lnTo>
                  <a:lnTo>
                    <a:pt x="28302" y="9057"/>
                  </a:lnTo>
                  <a:lnTo>
                    <a:pt x="28396" y="9057"/>
                  </a:lnTo>
                  <a:lnTo>
                    <a:pt x="28396" y="8963"/>
                  </a:lnTo>
                  <a:lnTo>
                    <a:pt x="28396" y="8774"/>
                  </a:lnTo>
                  <a:lnTo>
                    <a:pt x="28491" y="8491"/>
                  </a:lnTo>
                  <a:lnTo>
                    <a:pt x="28585" y="8114"/>
                  </a:lnTo>
                  <a:lnTo>
                    <a:pt x="28774" y="8303"/>
                  </a:lnTo>
                  <a:lnTo>
                    <a:pt x="28962" y="7454"/>
                  </a:lnTo>
                  <a:lnTo>
                    <a:pt x="29057" y="6699"/>
                  </a:lnTo>
                  <a:lnTo>
                    <a:pt x="29245" y="5661"/>
                  </a:lnTo>
                  <a:lnTo>
                    <a:pt x="29340" y="4718"/>
                  </a:lnTo>
                  <a:lnTo>
                    <a:pt x="29340" y="4341"/>
                  </a:lnTo>
                  <a:lnTo>
                    <a:pt x="29057" y="4435"/>
                  </a:lnTo>
                  <a:lnTo>
                    <a:pt x="28962" y="4435"/>
                  </a:lnTo>
                  <a:lnTo>
                    <a:pt x="28962" y="4246"/>
                  </a:lnTo>
                  <a:lnTo>
                    <a:pt x="29151" y="4341"/>
                  </a:lnTo>
                  <a:lnTo>
                    <a:pt x="29245" y="4152"/>
                  </a:lnTo>
                  <a:lnTo>
                    <a:pt x="29151" y="4152"/>
                  </a:lnTo>
                  <a:lnTo>
                    <a:pt x="29057" y="3963"/>
                  </a:lnTo>
                  <a:lnTo>
                    <a:pt x="28962" y="3680"/>
                  </a:lnTo>
                  <a:lnTo>
                    <a:pt x="28962" y="3680"/>
                  </a:lnTo>
                  <a:lnTo>
                    <a:pt x="29245" y="3774"/>
                  </a:lnTo>
                  <a:lnTo>
                    <a:pt x="29057" y="3586"/>
                  </a:lnTo>
                  <a:lnTo>
                    <a:pt x="29057" y="3397"/>
                  </a:lnTo>
                  <a:lnTo>
                    <a:pt x="29245" y="3586"/>
                  </a:lnTo>
                  <a:lnTo>
                    <a:pt x="29245" y="3491"/>
                  </a:lnTo>
                  <a:lnTo>
                    <a:pt x="29434" y="3114"/>
                  </a:lnTo>
                  <a:lnTo>
                    <a:pt x="29245" y="2925"/>
                  </a:lnTo>
                  <a:lnTo>
                    <a:pt x="28962" y="2642"/>
                  </a:lnTo>
                  <a:lnTo>
                    <a:pt x="28962" y="2642"/>
                  </a:lnTo>
                  <a:lnTo>
                    <a:pt x="29245" y="2831"/>
                  </a:lnTo>
                  <a:lnTo>
                    <a:pt x="29340" y="2737"/>
                  </a:lnTo>
                  <a:lnTo>
                    <a:pt x="29434" y="2359"/>
                  </a:lnTo>
                  <a:lnTo>
                    <a:pt x="29434" y="2265"/>
                  </a:lnTo>
                  <a:lnTo>
                    <a:pt x="29434" y="2171"/>
                  </a:lnTo>
                  <a:lnTo>
                    <a:pt x="29340" y="2171"/>
                  </a:lnTo>
                  <a:lnTo>
                    <a:pt x="28774" y="944"/>
                  </a:lnTo>
                  <a:lnTo>
                    <a:pt x="28962" y="661"/>
                  </a:lnTo>
                  <a:lnTo>
                    <a:pt x="29057" y="473"/>
                  </a:lnTo>
                  <a:lnTo>
                    <a:pt x="29151" y="473"/>
                  </a:lnTo>
                  <a:lnTo>
                    <a:pt x="28868" y="190"/>
                  </a:lnTo>
                  <a:lnTo>
                    <a:pt x="29057" y="190"/>
                  </a:lnTo>
                  <a:lnTo>
                    <a:pt x="2896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50000"/>
                  </a:schemeClr>
                </a:solidFill>
              </a:endParaRPr>
            </a:p>
          </p:txBody>
        </p:sp>
        <p:sp>
          <p:nvSpPr>
            <p:cNvPr id="12" name="Google Shape;53;p11"/>
            <p:cNvSpPr/>
            <p:nvPr/>
          </p:nvSpPr>
          <p:spPr>
            <a:xfrm>
              <a:off x="1745175" y="2199475"/>
              <a:ext cx="169825" cy="162775"/>
            </a:xfrm>
            <a:custGeom>
              <a:avLst/>
              <a:gdLst/>
              <a:ahLst/>
              <a:cxnLst/>
              <a:rect l="l" t="t" r="r" b="b"/>
              <a:pathLst>
                <a:path w="6793" h="6511" extrusionOk="0">
                  <a:moveTo>
                    <a:pt x="1038" y="6416"/>
                  </a:moveTo>
                  <a:lnTo>
                    <a:pt x="1038" y="6463"/>
                  </a:lnTo>
                  <a:lnTo>
                    <a:pt x="1038" y="6463"/>
                  </a:lnTo>
                  <a:lnTo>
                    <a:pt x="943" y="6416"/>
                  </a:lnTo>
                  <a:close/>
                  <a:moveTo>
                    <a:pt x="2641" y="1"/>
                  </a:moveTo>
                  <a:lnTo>
                    <a:pt x="2641" y="190"/>
                  </a:lnTo>
                  <a:lnTo>
                    <a:pt x="2641" y="473"/>
                  </a:lnTo>
                  <a:lnTo>
                    <a:pt x="2641" y="567"/>
                  </a:lnTo>
                  <a:lnTo>
                    <a:pt x="2547" y="284"/>
                  </a:lnTo>
                  <a:lnTo>
                    <a:pt x="2547" y="756"/>
                  </a:lnTo>
                  <a:lnTo>
                    <a:pt x="2453" y="284"/>
                  </a:lnTo>
                  <a:lnTo>
                    <a:pt x="2453" y="473"/>
                  </a:lnTo>
                  <a:lnTo>
                    <a:pt x="2453" y="661"/>
                  </a:lnTo>
                  <a:lnTo>
                    <a:pt x="2075" y="1227"/>
                  </a:lnTo>
                  <a:lnTo>
                    <a:pt x="1509" y="2171"/>
                  </a:lnTo>
                  <a:lnTo>
                    <a:pt x="849" y="3114"/>
                  </a:lnTo>
                  <a:lnTo>
                    <a:pt x="377" y="3774"/>
                  </a:lnTo>
                  <a:lnTo>
                    <a:pt x="283" y="4152"/>
                  </a:lnTo>
                  <a:lnTo>
                    <a:pt x="472" y="4246"/>
                  </a:lnTo>
                  <a:lnTo>
                    <a:pt x="472" y="4340"/>
                  </a:lnTo>
                  <a:lnTo>
                    <a:pt x="377" y="4435"/>
                  </a:lnTo>
                  <a:lnTo>
                    <a:pt x="283" y="4435"/>
                  </a:lnTo>
                  <a:lnTo>
                    <a:pt x="566" y="4529"/>
                  </a:lnTo>
                  <a:lnTo>
                    <a:pt x="472" y="4435"/>
                  </a:lnTo>
                  <a:lnTo>
                    <a:pt x="566" y="4435"/>
                  </a:lnTo>
                  <a:lnTo>
                    <a:pt x="849" y="4623"/>
                  </a:lnTo>
                  <a:lnTo>
                    <a:pt x="566" y="4623"/>
                  </a:lnTo>
                  <a:lnTo>
                    <a:pt x="472" y="4812"/>
                  </a:lnTo>
                  <a:lnTo>
                    <a:pt x="377" y="5284"/>
                  </a:lnTo>
                  <a:lnTo>
                    <a:pt x="283" y="5944"/>
                  </a:lnTo>
                  <a:lnTo>
                    <a:pt x="189" y="6133"/>
                  </a:lnTo>
                  <a:lnTo>
                    <a:pt x="0" y="6227"/>
                  </a:lnTo>
                  <a:lnTo>
                    <a:pt x="566" y="6416"/>
                  </a:lnTo>
                  <a:lnTo>
                    <a:pt x="1038" y="6494"/>
                  </a:lnTo>
                  <a:lnTo>
                    <a:pt x="1038" y="6494"/>
                  </a:lnTo>
                  <a:lnTo>
                    <a:pt x="1038" y="6510"/>
                  </a:lnTo>
                  <a:lnTo>
                    <a:pt x="1051" y="6497"/>
                  </a:lnTo>
                  <a:lnTo>
                    <a:pt x="1051" y="6497"/>
                  </a:lnTo>
                  <a:lnTo>
                    <a:pt x="1132" y="6510"/>
                  </a:lnTo>
                  <a:lnTo>
                    <a:pt x="1069" y="6479"/>
                  </a:lnTo>
                  <a:lnTo>
                    <a:pt x="1069" y="6479"/>
                  </a:lnTo>
                  <a:lnTo>
                    <a:pt x="1132" y="6416"/>
                  </a:lnTo>
                  <a:lnTo>
                    <a:pt x="1226" y="6133"/>
                  </a:lnTo>
                  <a:lnTo>
                    <a:pt x="1226" y="5944"/>
                  </a:lnTo>
                  <a:lnTo>
                    <a:pt x="1038" y="5755"/>
                  </a:lnTo>
                  <a:lnTo>
                    <a:pt x="1415" y="5755"/>
                  </a:lnTo>
                  <a:lnTo>
                    <a:pt x="1321" y="5661"/>
                  </a:lnTo>
                  <a:lnTo>
                    <a:pt x="1415" y="5661"/>
                  </a:lnTo>
                  <a:lnTo>
                    <a:pt x="1604" y="5755"/>
                  </a:lnTo>
                  <a:lnTo>
                    <a:pt x="1415" y="5567"/>
                  </a:lnTo>
                  <a:lnTo>
                    <a:pt x="1038" y="5189"/>
                  </a:lnTo>
                  <a:lnTo>
                    <a:pt x="1226" y="5284"/>
                  </a:lnTo>
                  <a:lnTo>
                    <a:pt x="1604" y="5378"/>
                  </a:lnTo>
                  <a:lnTo>
                    <a:pt x="2264" y="3491"/>
                  </a:lnTo>
                  <a:lnTo>
                    <a:pt x="3019" y="1605"/>
                  </a:lnTo>
                  <a:lnTo>
                    <a:pt x="3019" y="1888"/>
                  </a:lnTo>
                  <a:lnTo>
                    <a:pt x="3113" y="1699"/>
                  </a:lnTo>
                  <a:lnTo>
                    <a:pt x="3113" y="1888"/>
                  </a:lnTo>
                  <a:lnTo>
                    <a:pt x="3302" y="1699"/>
                  </a:lnTo>
                  <a:lnTo>
                    <a:pt x="3208" y="1888"/>
                  </a:lnTo>
                  <a:lnTo>
                    <a:pt x="3302" y="1982"/>
                  </a:lnTo>
                  <a:lnTo>
                    <a:pt x="3585" y="2076"/>
                  </a:lnTo>
                  <a:lnTo>
                    <a:pt x="3962" y="2171"/>
                  </a:lnTo>
                  <a:lnTo>
                    <a:pt x="4340" y="1982"/>
                  </a:lnTo>
                  <a:lnTo>
                    <a:pt x="4151" y="2171"/>
                  </a:lnTo>
                  <a:lnTo>
                    <a:pt x="4151" y="2359"/>
                  </a:lnTo>
                  <a:lnTo>
                    <a:pt x="4151" y="2454"/>
                  </a:lnTo>
                  <a:lnTo>
                    <a:pt x="4245" y="2548"/>
                  </a:lnTo>
                  <a:lnTo>
                    <a:pt x="4623" y="2548"/>
                  </a:lnTo>
                  <a:lnTo>
                    <a:pt x="4811" y="2359"/>
                  </a:lnTo>
                  <a:lnTo>
                    <a:pt x="5000" y="2642"/>
                  </a:lnTo>
                  <a:lnTo>
                    <a:pt x="5283" y="3020"/>
                  </a:lnTo>
                  <a:lnTo>
                    <a:pt x="5755" y="3208"/>
                  </a:lnTo>
                  <a:lnTo>
                    <a:pt x="6132" y="3208"/>
                  </a:lnTo>
                  <a:lnTo>
                    <a:pt x="6038" y="3397"/>
                  </a:lnTo>
                  <a:lnTo>
                    <a:pt x="6038" y="3586"/>
                  </a:lnTo>
                  <a:lnTo>
                    <a:pt x="6132" y="3680"/>
                  </a:lnTo>
                  <a:lnTo>
                    <a:pt x="6321" y="3680"/>
                  </a:lnTo>
                  <a:lnTo>
                    <a:pt x="6698" y="3586"/>
                  </a:lnTo>
                  <a:lnTo>
                    <a:pt x="6698" y="3869"/>
                  </a:lnTo>
                  <a:lnTo>
                    <a:pt x="6509" y="3963"/>
                  </a:lnTo>
                  <a:lnTo>
                    <a:pt x="6509" y="3963"/>
                  </a:lnTo>
                  <a:lnTo>
                    <a:pt x="6792" y="3869"/>
                  </a:lnTo>
                  <a:lnTo>
                    <a:pt x="6792" y="3491"/>
                  </a:lnTo>
                  <a:lnTo>
                    <a:pt x="6698" y="3397"/>
                  </a:lnTo>
                  <a:lnTo>
                    <a:pt x="6509" y="3586"/>
                  </a:lnTo>
                  <a:lnTo>
                    <a:pt x="6509" y="3586"/>
                  </a:lnTo>
                  <a:lnTo>
                    <a:pt x="6604" y="3303"/>
                  </a:lnTo>
                  <a:lnTo>
                    <a:pt x="6604" y="3114"/>
                  </a:lnTo>
                  <a:lnTo>
                    <a:pt x="6509" y="3020"/>
                  </a:lnTo>
                  <a:lnTo>
                    <a:pt x="6226" y="3020"/>
                  </a:lnTo>
                  <a:lnTo>
                    <a:pt x="5849" y="3114"/>
                  </a:lnTo>
                  <a:lnTo>
                    <a:pt x="5849" y="3114"/>
                  </a:lnTo>
                  <a:lnTo>
                    <a:pt x="5943" y="2831"/>
                  </a:lnTo>
                  <a:lnTo>
                    <a:pt x="5943" y="2925"/>
                  </a:lnTo>
                  <a:lnTo>
                    <a:pt x="6132" y="2548"/>
                  </a:lnTo>
                  <a:lnTo>
                    <a:pt x="5660" y="2359"/>
                  </a:lnTo>
                  <a:lnTo>
                    <a:pt x="5283" y="2171"/>
                  </a:lnTo>
                  <a:lnTo>
                    <a:pt x="4906" y="2171"/>
                  </a:lnTo>
                  <a:lnTo>
                    <a:pt x="4906" y="1699"/>
                  </a:lnTo>
                  <a:lnTo>
                    <a:pt x="5094" y="1322"/>
                  </a:lnTo>
                  <a:lnTo>
                    <a:pt x="4717" y="1605"/>
                  </a:lnTo>
                  <a:lnTo>
                    <a:pt x="4811" y="1322"/>
                  </a:lnTo>
                  <a:lnTo>
                    <a:pt x="4811" y="1322"/>
                  </a:lnTo>
                  <a:lnTo>
                    <a:pt x="4717" y="1416"/>
                  </a:lnTo>
                  <a:lnTo>
                    <a:pt x="4434" y="1605"/>
                  </a:lnTo>
                  <a:lnTo>
                    <a:pt x="4623" y="1322"/>
                  </a:lnTo>
                  <a:lnTo>
                    <a:pt x="4623" y="1227"/>
                  </a:lnTo>
                  <a:lnTo>
                    <a:pt x="4528" y="1133"/>
                  </a:lnTo>
                  <a:lnTo>
                    <a:pt x="4340" y="1322"/>
                  </a:lnTo>
                  <a:lnTo>
                    <a:pt x="4340" y="1510"/>
                  </a:lnTo>
                  <a:lnTo>
                    <a:pt x="4245" y="1322"/>
                  </a:lnTo>
                  <a:lnTo>
                    <a:pt x="4151" y="1227"/>
                  </a:lnTo>
                  <a:lnTo>
                    <a:pt x="3868" y="944"/>
                  </a:lnTo>
                  <a:lnTo>
                    <a:pt x="3208" y="567"/>
                  </a:lnTo>
                  <a:lnTo>
                    <a:pt x="2925" y="378"/>
                  </a:lnTo>
                  <a:lnTo>
                    <a:pt x="273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50000"/>
                  </a:schemeClr>
                </a:solidFill>
              </a:endParaRPr>
            </a:p>
          </p:txBody>
        </p:sp>
      </p:grpSp>
      <p:sp>
        <p:nvSpPr>
          <p:cNvPr id="6" name="AutoShape 2" descr="Risultati immagini per coerenza"/>
          <p:cNvSpPr>
            <a:spLocks noChangeAspect="1" noChangeArrowheads="1"/>
          </p:cNvSpPr>
          <p:nvPr/>
        </p:nvSpPr>
        <p:spPr bwMode="auto">
          <a:xfrm>
            <a:off x="155575" y="-192617"/>
            <a:ext cx="3048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8" name="CasellaDiTesto 7"/>
          <p:cNvSpPr txBox="1"/>
          <p:nvPr/>
        </p:nvSpPr>
        <p:spPr>
          <a:xfrm>
            <a:off x="3347864" y="2204864"/>
            <a:ext cx="5338936" cy="3046988"/>
          </a:xfrm>
          <a:prstGeom prst="rect">
            <a:avLst/>
          </a:prstGeom>
          <a:noFill/>
        </p:spPr>
        <p:txBody>
          <a:bodyPr wrap="square" rtlCol="0">
            <a:spAutoFit/>
          </a:bodyPr>
          <a:lstStyle/>
          <a:p>
            <a:r>
              <a:rPr lang="it-IT" sz="2400" dirty="0"/>
              <a:t>L’astrazione è un aspetto chiave dell’istruzione: l’insegnante vuole favorire negli studenti la capacità di applicare gli apprendimenti scolastici in nuovi contesti, anche extrascolastici.</a:t>
            </a:r>
          </a:p>
          <a:p>
            <a:r>
              <a:rPr lang="it-IT" sz="2400" dirty="0"/>
              <a:t>Problema: la nostra mente preferisce avere a che fare con elementi concreti, esempi, esperienze.</a:t>
            </a:r>
          </a:p>
        </p:txBody>
      </p:sp>
      <p:pic>
        <p:nvPicPr>
          <p:cNvPr id="4" name="Immagine 3">
            <a:extLst>
              <a:ext uri="{FF2B5EF4-FFF2-40B4-BE49-F238E27FC236}">
                <a16:creationId xmlns:a16="http://schemas.microsoft.com/office/drawing/2014/main" id="{691118D1-487E-49CB-90BA-47F6B08A2245}"/>
              </a:ext>
            </a:extLst>
          </p:cNvPr>
          <p:cNvPicPr>
            <a:picLocks noChangeAspect="1"/>
          </p:cNvPicPr>
          <p:nvPr/>
        </p:nvPicPr>
        <p:blipFill>
          <a:blip r:embed="rId2" cstate="print">
            <a:clrChange>
              <a:clrFrom>
                <a:srgbClr val="EDEDED"/>
              </a:clrFrom>
              <a:clrTo>
                <a:srgbClr val="EDEDED">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0" y="1842365"/>
            <a:ext cx="3407240" cy="4077072"/>
          </a:xfrm>
          <a:prstGeom prst="rect">
            <a:avLst/>
          </a:prstGeom>
        </p:spPr>
      </p:pic>
    </p:spTree>
    <p:extLst>
      <p:ext uri="{BB962C8B-B14F-4D97-AF65-F5344CB8AC3E}">
        <p14:creationId xmlns:p14="http://schemas.microsoft.com/office/powerpoint/2010/main" val="37790036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500"/>
                                        <p:tgtEl>
                                          <p:spTgt spid="8">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fade">
                                      <p:cBhvr>
                                        <p:cTn id="15"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Connettore diritto 9">
            <a:extLst>
              <a:ext uri="{FF2B5EF4-FFF2-40B4-BE49-F238E27FC236}">
                <a16:creationId xmlns:a16="http://schemas.microsoft.com/office/drawing/2014/main" id="{ADDEE117-A8D1-44EE-816E-7E085BC599C3}"/>
              </a:ext>
            </a:extLst>
          </p:cNvPr>
          <p:cNvCxnSpPr/>
          <p:nvPr/>
        </p:nvCxnSpPr>
        <p:spPr>
          <a:xfrm>
            <a:off x="467544" y="4509120"/>
            <a:ext cx="8208912" cy="0"/>
          </a:xfrm>
          <a:prstGeom prst="line">
            <a:avLst/>
          </a:prstGeom>
          <a:ln w="76200"/>
        </p:spPr>
        <p:style>
          <a:lnRef idx="1">
            <a:schemeClr val="accent2"/>
          </a:lnRef>
          <a:fillRef idx="0">
            <a:schemeClr val="accent2"/>
          </a:fillRef>
          <a:effectRef idx="0">
            <a:schemeClr val="accent2"/>
          </a:effectRef>
          <a:fontRef idx="minor">
            <a:schemeClr val="tx1"/>
          </a:fontRef>
        </p:style>
      </p:cxnSp>
      <p:sp>
        <p:nvSpPr>
          <p:cNvPr id="11" name="CasellaDiTesto 10">
            <a:extLst>
              <a:ext uri="{FF2B5EF4-FFF2-40B4-BE49-F238E27FC236}">
                <a16:creationId xmlns:a16="http://schemas.microsoft.com/office/drawing/2014/main" id="{12AFF6BC-B90E-4763-8823-C02118387C9C}"/>
              </a:ext>
            </a:extLst>
          </p:cNvPr>
          <p:cNvSpPr txBox="1"/>
          <p:nvPr/>
        </p:nvSpPr>
        <p:spPr>
          <a:xfrm>
            <a:off x="2771800" y="4725144"/>
            <a:ext cx="3600400" cy="646331"/>
          </a:xfrm>
          <a:prstGeom prst="rect">
            <a:avLst/>
          </a:prstGeom>
          <a:noFill/>
        </p:spPr>
        <p:txBody>
          <a:bodyPr wrap="square" rtlCol="0">
            <a:spAutoFit/>
          </a:bodyPr>
          <a:lstStyle/>
          <a:p>
            <a:pPr algn="ctr"/>
            <a:r>
              <a:rPr lang="it-IT" sz="3600" dirty="0">
                <a:solidFill>
                  <a:schemeClr val="accent2"/>
                </a:solidFill>
              </a:rPr>
              <a:t>CONCRETO</a:t>
            </a:r>
          </a:p>
        </p:txBody>
      </p:sp>
      <p:sp>
        <p:nvSpPr>
          <p:cNvPr id="12" name="Freccia in su 11">
            <a:extLst>
              <a:ext uri="{FF2B5EF4-FFF2-40B4-BE49-F238E27FC236}">
                <a16:creationId xmlns:a16="http://schemas.microsoft.com/office/drawing/2014/main" id="{872B54FC-E169-4508-9311-4CF1B0DF7B49}"/>
              </a:ext>
            </a:extLst>
          </p:cNvPr>
          <p:cNvSpPr/>
          <p:nvPr/>
        </p:nvSpPr>
        <p:spPr>
          <a:xfrm>
            <a:off x="971600" y="1718817"/>
            <a:ext cx="1296144" cy="243026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400" dirty="0"/>
          </a:p>
        </p:txBody>
      </p:sp>
      <p:sp>
        <p:nvSpPr>
          <p:cNvPr id="14" name="CasellaDiTesto 13">
            <a:extLst>
              <a:ext uri="{FF2B5EF4-FFF2-40B4-BE49-F238E27FC236}">
                <a16:creationId xmlns:a16="http://schemas.microsoft.com/office/drawing/2014/main" id="{0171C0DE-F0CD-4294-B190-A5BA929957FA}"/>
              </a:ext>
            </a:extLst>
          </p:cNvPr>
          <p:cNvSpPr txBox="1"/>
          <p:nvPr/>
        </p:nvSpPr>
        <p:spPr>
          <a:xfrm rot="16200000">
            <a:off x="647568" y="2946143"/>
            <a:ext cx="1944210" cy="461665"/>
          </a:xfrm>
          <a:prstGeom prst="rect">
            <a:avLst/>
          </a:prstGeom>
          <a:noFill/>
        </p:spPr>
        <p:txBody>
          <a:bodyPr wrap="square" rtlCol="0">
            <a:spAutoFit/>
          </a:bodyPr>
          <a:lstStyle/>
          <a:p>
            <a:r>
              <a:rPr lang="it-IT" sz="2400" b="1" dirty="0"/>
              <a:t>ESPERIENZA</a:t>
            </a:r>
          </a:p>
        </p:txBody>
      </p:sp>
      <p:sp>
        <p:nvSpPr>
          <p:cNvPr id="15" name="CasellaDiTesto 14">
            <a:extLst>
              <a:ext uri="{FF2B5EF4-FFF2-40B4-BE49-F238E27FC236}">
                <a16:creationId xmlns:a16="http://schemas.microsoft.com/office/drawing/2014/main" id="{22B99F45-C5BC-46A7-9A0C-FA6E46458C36}"/>
              </a:ext>
            </a:extLst>
          </p:cNvPr>
          <p:cNvSpPr txBox="1"/>
          <p:nvPr/>
        </p:nvSpPr>
        <p:spPr>
          <a:xfrm>
            <a:off x="-180528" y="1126485"/>
            <a:ext cx="3600400" cy="646331"/>
          </a:xfrm>
          <a:prstGeom prst="rect">
            <a:avLst/>
          </a:prstGeom>
          <a:noFill/>
        </p:spPr>
        <p:txBody>
          <a:bodyPr wrap="square" rtlCol="0">
            <a:spAutoFit/>
          </a:bodyPr>
          <a:lstStyle/>
          <a:p>
            <a:pPr algn="ctr"/>
            <a:r>
              <a:rPr lang="it-IT" sz="3600" dirty="0">
                <a:solidFill>
                  <a:schemeClr val="accent2"/>
                </a:solidFill>
              </a:rPr>
              <a:t>ASTRAZIONE</a:t>
            </a:r>
          </a:p>
        </p:txBody>
      </p:sp>
      <p:sp>
        <p:nvSpPr>
          <p:cNvPr id="16" name="CasellaDiTesto 15">
            <a:extLst>
              <a:ext uri="{FF2B5EF4-FFF2-40B4-BE49-F238E27FC236}">
                <a16:creationId xmlns:a16="http://schemas.microsoft.com/office/drawing/2014/main" id="{8690D24F-52F2-48E6-93A0-C4097A7D861A}"/>
              </a:ext>
            </a:extLst>
          </p:cNvPr>
          <p:cNvSpPr txBox="1"/>
          <p:nvPr/>
        </p:nvSpPr>
        <p:spPr>
          <a:xfrm>
            <a:off x="5004048" y="1124744"/>
            <a:ext cx="4176464" cy="646331"/>
          </a:xfrm>
          <a:prstGeom prst="rect">
            <a:avLst/>
          </a:prstGeom>
          <a:noFill/>
        </p:spPr>
        <p:txBody>
          <a:bodyPr wrap="square" rtlCol="0">
            <a:spAutoFit/>
          </a:bodyPr>
          <a:lstStyle/>
          <a:p>
            <a:pPr algn="ctr"/>
            <a:r>
              <a:rPr lang="it-IT" sz="3600" dirty="0">
                <a:solidFill>
                  <a:schemeClr val="accent2"/>
                </a:solidFill>
              </a:rPr>
              <a:t>GENERALIZZAZIONE</a:t>
            </a:r>
          </a:p>
        </p:txBody>
      </p:sp>
      <p:sp>
        <p:nvSpPr>
          <p:cNvPr id="19" name="Freccia in su 18">
            <a:extLst>
              <a:ext uri="{FF2B5EF4-FFF2-40B4-BE49-F238E27FC236}">
                <a16:creationId xmlns:a16="http://schemas.microsoft.com/office/drawing/2014/main" id="{D166642A-4020-41FF-9F13-6AEC1C681B8E}"/>
              </a:ext>
            </a:extLst>
          </p:cNvPr>
          <p:cNvSpPr/>
          <p:nvPr/>
        </p:nvSpPr>
        <p:spPr>
          <a:xfrm rot="10800000">
            <a:off x="6660233" y="1790825"/>
            <a:ext cx="1296144" cy="243026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400" dirty="0"/>
          </a:p>
        </p:txBody>
      </p:sp>
      <p:sp>
        <p:nvSpPr>
          <p:cNvPr id="20" name="CasellaDiTesto 19">
            <a:extLst>
              <a:ext uri="{FF2B5EF4-FFF2-40B4-BE49-F238E27FC236}">
                <a16:creationId xmlns:a16="http://schemas.microsoft.com/office/drawing/2014/main" id="{2A9DB519-BB25-4B48-B585-A046C98D844D}"/>
              </a:ext>
            </a:extLst>
          </p:cNvPr>
          <p:cNvSpPr txBox="1"/>
          <p:nvPr/>
        </p:nvSpPr>
        <p:spPr>
          <a:xfrm rot="5400000">
            <a:off x="6336201" y="3018151"/>
            <a:ext cx="1944210" cy="461665"/>
          </a:xfrm>
          <a:prstGeom prst="rect">
            <a:avLst/>
          </a:prstGeom>
          <a:noFill/>
        </p:spPr>
        <p:txBody>
          <a:bodyPr wrap="square" rtlCol="0">
            <a:spAutoFit/>
          </a:bodyPr>
          <a:lstStyle/>
          <a:p>
            <a:r>
              <a:rPr lang="it-IT" sz="2400" b="1" dirty="0"/>
              <a:t>AZIONE</a:t>
            </a:r>
          </a:p>
        </p:txBody>
      </p:sp>
      <p:sp>
        <p:nvSpPr>
          <p:cNvPr id="21" name="Freccia in su 20">
            <a:extLst>
              <a:ext uri="{FF2B5EF4-FFF2-40B4-BE49-F238E27FC236}">
                <a16:creationId xmlns:a16="http://schemas.microsoft.com/office/drawing/2014/main" id="{69A85965-F564-469B-B399-5B6D60C9FF6E}"/>
              </a:ext>
            </a:extLst>
          </p:cNvPr>
          <p:cNvSpPr/>
          <p:nvPr/>
        </p:nvSpPr>
        <p:spPr>
          <a:xfrm rot="5400000">
            <a:off x="3446872" y="593688"/>
            <a:ext cx="1296144" cy="178219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400" dirty="0"/>
          </a:p>
        </p:txBody>
      </p:sp>
    </p:spTree>
    <p:extLst>
      <p:ext uri="{BB962C8B-B14F-4D97-AF65-F5344CB8AC3E}">
        <p14:creationId xmlns:p14="http://schemas.microsoft.com/office/powerpoint/2010/main" val="32538375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magine correlata"/>
          <p:cNvPicPr>
            <a:picLocks noChangeAspect="1" noChangeArrowheads="1"/>
          </p:cNvPicPr>
          <p:nvPr/>
        </p:nvPicPr>
        <p:blipFill>
          <a:blip r:embed="rId2">
            <a:extLst>
              <a:ext uri="{BEBA8EAE-BF5A-486C-A8C5-ECC9F3942E4B}">
                <a14:imgProps xmlns:a14="http://schemas.microsoft.com/office/drawing/2010/main">
                  <a14:imgLayer r:embed="rId3">
                    <a14:imgEffect>
                      <a14:artisticCrisscrossEtching/>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2376000" y="-45000"/>
            <a:ext cx="13896000" cy="6948000"/>
          </a:xfrm>
          <a:prstGeom prst="rect">
            <a:avLst/>
          </a:prstGeom>
          <a:noFill/>
          <a:extLst>
            <a:ext uri="{909E8E84-426E-40DD-AFC4-6F175D3DCCD1}">
              <a14:hiddenFill xmlns:a14="http://schemas.microsoft.com/office/drawing/2010/main">
                <a:solidFill>
                  <a:srgbClr val="FFFFFF"/>
                </a:solidFill>
              </a14:hiddenFill>
            </a:ext>
          </a:extLst>
        </p:spPr>
      </p:pic>
      <p:sp>
        <p:nvSpPr>
          <p:cNvPr id="2" name="Rettangolo arrotondato 1"/>
          <p:cNvSpPr/>
          <p:nvPr/>
        </p:nvSpPr>
        <p:spPr>
          <a:xfrm>
            <a:off x="503548" y="3933056"/>
            <a:ext cx="8136904" cy="1872208"/>
          </a:xfrm>
          <a:prstGeom prst="roundRect">
            <a:avLst/>
          </a:prstGeom>
          <a:solidFill>
            <a:srgbClr val="FF0000">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Titolo 3"/>
          <p:cNvSpPr>
            <a:spLocks noGrp="1"/>
          </p:cNvSpPr>
          <p:nvPr>
            <p:ph type="title"/>
          </p:nvPr>
        </p:nvSpPr>
        <p:spPr>
          <a:xfrm>
            <a:off x="722312" y="4406900"/>
            <a:ext cx="8170167" cy="1362075"/>
          </a:xfrm>
        </p:spPr>
        <p:txBody>
          <a:bodyPr>
            <a:normAutofit/>
          </a:bodyPr>
          <a:lstStyle/>
          <a:p>
            <a:r>
              <a:rPr lang="it-IT" sz="3600" dirty="0">
                <a:solidFill>
                  <a:schemeClr val="bg1"/>
                </a:solidFill>
              </a:rPr>
              <a:t>Riannodiamo i </a:t>
            </a:r>
            <a:r>
              <a:rPr lang="it-IT" sz="3600" dirty="0" err="1">
                <a:solidFill>
                  <a:schemeClr val="bg1"/>
                </a:solidFill>
              </a:rPr>
              <a:t>fiLI</a:t>
            </a:r>
            <a:r>
              <a:rPr lang="it-IT" sz="3600" dirty="0">
                <a:solidFill>
                  <a:schemeClr val="bg1"/>
                </a:solidFill>
              </a:rPr>
              <a:t>:</a:t>
            </a:r>
            <a:br>
              <a:rPr lang="it-IT" sz="3600" dirty="0">
                <a:solidFill>
                  <a:schemeClr val="bg1"/>
                </a:solidFill>
              </a:rPr>
            </a:br>
            <a:r>
              <a:rPr lang="it-IT" sz="3600" dirty="0">
                <a:solidFill>
                  <a:schemeClr val="bg1"/>
                </a:solidFill>
              </a:rPr>
              <a:t>TRA norma E INDICAZIONI NAZIONALI</a:t>
            </a:r>
          </a:p>
        </p:txBody>
      </p:sp>
      <p:sp>
        <p:nvSpPr>
          <p:cNvPr id="5" name="Segnaposto testo 4"/>
          <p:cNvSpPr>
            <a:spLocks noGrp="1"/>
          </p:cNvSpPr>
          <p:nvPr>
            <p:ph type="body" idx="1"/>
          </p:nvPr>
        </p:nvSpPr>
        <p:spPr/>
        <p:txBody>
          <a:bodyPr/>
          <a:lstStyle/>
          <a:p>
            <a:r>
              <a:rPr lang="it-IT" b="1" dirty="0">
                <a:solidFill>
                  <a:schemeClr val="bg1"/>
                </a:solidFill>
              </a:rPr>
              <a:t>Vincoli e opportunità</a:t>
            </a:r>
          </a:p>
        </p:txBody>
      </p:sp>
    </p:spTree>
    <p:extLst>
      <p:ext uri="{BB962C8B-B14F-4D97-AF65-F5344CB8AC3E}">
        <p14:creationId xmlns:p14="http://schemas.microsoft.com/office/powerpoint/2010/main" val="17034565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a 3"/>
          <p:cNvGraphicFramePr/>
          <p:nvPr>
            <p:extLst>
              <p:ext uri="{D42A27DB-BD31-4B8C-83A1-F6EECF244321}">
                <p14:modId xmlns:p14="http://schemas.microsoft.com/office/powerpoint/2010/main" val="524399294"/>
              </p:ext>
            </p:extLst>
          </p:nvPr>
        </p:nvGraphicFramePr>
        <p:xfrm>
          <a:off x="107504" y="0"/>
          <a:ext cx="9036496"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ttangolo 1"/>
          <p:cNvSpPr/>
          <p:nvPr/>
        </p:nvSpPr>
        <p:spPr>
          <a:xfrm>
            <a:off x="0" y="2348880"/>
            <a:ext cx="8460432" cy="20162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a:off x="683568" y="4365104"/>
            <a:ext cx="8460432" cy="20162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3882652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Legge 13 luglio 201, n. 107</a:t>
            </a:r>
            <a:br>
              <a:rPr lang="it-IT" dirty="0"/>
            </a:br>
            <a:r>
              <a:rPr lang="it-IT" dirty="0"/>
              <a:t>Art. 1, commi 180 e 181</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540000"/>
            <a:ext cx="2547937" cy="178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reccia a destra 5"/>
          <p:cNvSpPr/>
          <p:nvPr/>
        </p:nvSpPr>
        <p:spPr>
          <a:xfrm>
            <a:off x="3347864" y="2996952"/>
            <a:ext cx="864096" cy="7920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arrotondato 8"/>
          <p:cNvSpPr/>
          <p:nvPr/>
        </p:nvSpPr>
        <p:spPr>
          <a:xfrm>
            <a:off x="4572000" y="2540000"/>
            <a:ext cx="3096344" cy="17859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a:solidFill>
                  <a:schemeClr val="bg1"/>
                </a:solidFill>
              </a:rPr>
              <a:t>Funzione formativa e di orientamento della valutazione</a:t>
            </a:r>
            <a:endParaRPr lang="it-IT" sz="2400" dirty="0">
              <a:solidFill>
                <a:schemeClr val="bg1"/>
              </a:solidFill>
            </a:endParaRPr>
          </a:p>
        </p:txBody>
      </p:sp>
    </p:spTree>
    <p:extLst>
      <p:ext uri="{BB962C8B-B14F-4D97-AF65-F5344CB8AC3E}">
        <p14:creationId xmlns:p14="http://schemas.microsoft.com/office/powerpoint/2010/main" val="41132242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200" b="1" dirty="0">
                <a:solidFill>
                  <a:srgbClr val="C00000"/>
                </a:solidFill>
              </a:rPr>
              <a:t>Coerenza tra legge 107 e indicazioni nazionali</a:t>
            </a:r>
          </a:p>
        </p:txBody>
      </p:sp>
      <p:grpSp>
        <p:nvGrpSpPr>
          <p:cNvPr id="10" name="Google Shape;51;p11"/>
          <p:cNvGrpSpPr/>
          <p:nvPr/>
        </p:nvGrpSpPr>
        <p:grpSpPr>
          <a:xfrm rot="14913912" flipH="1">
            <a:off x="7328289" y="2208762"/>
            <a:ext cx="2088612" cy="1025400"/>
            <a:chOff x="1113100" y="2199475"/>
            <a:chExt cx="801900" cy="709925"/>
          </a:xfrm>
          <a:solidFill>
            <a:srgbClr val="C00000"/>
          </a:solidFill>
        </p:grpSpPr>
        <p:sp>
          <p:nvSpPr>
            <p:cNvPr id="11" name="Google Shape;52;p11"/>
            <p:cNvSpPr/>
            <p:nvPr/>
          </p:nvSpPr>
          <p:spPr>
            <a:xfrm>
              <a:off x="1113100" y="2291450"/>
              <a:ext cx="735850" cy="617950"/>
            </a:xfrm>
            <a:custGeom>
              <a:avLst/>
              <a:gdLst/>
              <a:ahLst/>
              <a:cxnLst/>
              <a:rect l="l" t="t" r="r" b="b"/>
              <a:pathLst>
                <a:path w="29434" h="24718" extrusionOk="0">
                  <a:moveTo>
                    <a:pt x="26604" y="13869"/>
                  </a:moveTo>
                  <a:lnTo>
                    <a:pt x="26509" y="13963"/>
                  </a:lnTo>
                  <a:lnTo>
                    <a:pt x="26509" y="14057"/>
                  </a:lnTo>
                  <a:lnTo>
                    <a:pt x="26604" y="14246"/>
                  </a:lnTo>
                  <a:lnTo>
                    <a:pt x="26604" y="13869"/>
                  </a:lnTo>
                  <a:close/>
                  <a:moveTo>
                    <a:pt x="7925" y="23397"/>
                  </a:moveTo>
                  <a:lnTo>
                    <a:pt x="8302" y="23491"/>
                  </a:lnTo>
                  <a:lnTo>
                    <a:pt x="8113" y="23491"/>
                  </a:lnTo>
                  <a:lnTo>
                    <a:pt x="7925" y="23397"/>
                  </a:lnTo>
                  <a:close/>
                  <a:moveTo>
                    <a:pt x="28962" y="1"/>
                  </a:moveTo>
                  <a:lnTo>
                    <a:pt x="28962" y="95"/>
                  </a:lnTo>
                  <a:lnTo>
                    <a:pt x="28774" y="284"/>
                  </a:lnTo>
                  <a:lnTo>
                    <a:pt x="28868" y="284"/>
                  </a:lnTo>
                  <a:lnTo>
                    <a:pt x="28868" y="567"/>
                  </a:lnTo>
                  <a:lnTo>
                    <a:pt x="28679" y="567"/>
                  </a:lnTo>
                  <a:lnTo>
                    <a:pt x="28868" y="661"/>
                  </a:lnTo>
                  <a:lnTo>
                    <a:pt x="28679" y="850"/>
                  </a:lnTo>
                  <a:lnTo>
                    <a:pt x="28679" y="1039"/>
                  </a:lnTo>
                  <a:lnTo>
                    <a:pt x="28585" y="1039"/>
                  </a:lnTo>
                  <a:lnTo>
                    <a:pt x="28491" y="1227"/>
                  </a:lnTo>
                  <a:lnTo>
                    <a:pt x="28679" y="1416"/>
                  </a:lnTo>
                  <a:lnTo>
                    <a:pt x="28962" y="1605"/>
                  </a:lnTo>
                  <a:lnTo>
                    <a:pt x="28585" y="1793"/>
                  </a:lnTo>
                  <a:lnTo>
                    <a:pt x="28868" y="1982"/>
                  </a:lnTo>
                  <a:lnTo>
                    <a:pt x="28962" y="2171"/>
                  </a:lnTo>
                  <a:lnTo>
                    <a:pt x="28868" y="2265"/>
                  </a:lnTo>
                  <a:lnTo>
                    <a:pt x="28774" y="2359"/>
                  </a:lnTo>
                  <a:lnTo>
                    <a:pt x="28868" y="2359"/>
                  </a:lnTo>
                  <a:lnTo>
                    <a:pt x="28774" y="2454"/>
                  </a:lnTo>
                  <a:lnTo>
                    <a:pt x="28868" y="2548"/>
                  </a:lnTo>
                  <a:lnTo>
                    <a:pt x="28868" y="2642"/>
                  </a:lnTo>
                  <a:lnTo>
                    <a:pt x="28585" y="2642"/>
                  </a:lnTo>
                  <a:lnTo>
                    <a:pt x="28679" y="2737"/>
                  </a:lnTo>
                  <a:lnTo>
                    <a:pt x="28774" y="2831"/>
                  </a:lnTo>
                  <a:lnTo>
                    <a:pt x="28774" y="3303"/>
                  </a:lnTo>
                  <a:lnTo>
                    <a:pt x="28679" y="3680"/>
                  </a:lnTo>
                  <a:lnTo>
                    <a:pt x="28585" y="3963"/>
                  </a:lnTo>
                  <a:lnTo>
                    <a:pt x="28774" y="4058"/>
                  </a:lnTo>
                  <a:lnTo>
                    <a:pt x="28774" y="4341"/>
                  </a:lnTo>
                  <a:lnTo>
                    <a:pt x="28585" y="4246"/>
                  </a:lnTo>
                  <a:lnTo>
                    <a:pt x="28585" y="4341"/>
                  </a:lnTo>
                  <a:lnTo>
                    <a:pt x="28679" y="4435"/>
                  </a:lnTo>
                  <a:lnTo>
                    <a:pt x="28491" y="4435"/>
                  </a:lnTo>
                  <a:lnTo>
                    <a:pt x="28585" y="4718"/>
                  </a:lnTo>
                  <a:lnTo>
                    <a:pt x="28491" y="5001"/>
                  </a:lnTo>
                  <a:lnTo>
                    <a:pt x="28774" y="4907"/>
                  </a:lnTo>
                  <a:lnTo>
                    <a:pt x="29057" y="5095"/>
                  </a:lnTo>
                  <a:lnTo>
                    <a:pt x="29057" y="5095"/>
                  </a:lnTo>
                  <a:lnTo>
                    <a:pt x="28774" y="5001"/>
                  </a:lnTo>
                  <a:lnTo>
                    <a:pt x="28679" y="5001"/>
                  </a:lnTo>
                  <a:lnTo>
                    <a:pt x="28774" y="5095"/>
                  </a:lnTo>
                  <a:lnTo>
                    <a:pt x="28585" y="5095"/>
                  </a:lnTo>
                  <a:lnTo>
                    <a:pt x="28396" y="5567"/>
                  </a:lnTo>
                  <a:lnTo>
                    <a:pt x="28396" y="5756"/>
                  </a:lnTo>
                  <a:lnTo>
                    <a:pt x="28585" y="6039"/>
                  </a:lnTo>
                  <a:lnTo>
                    <a:pt x="28396" y="6982"/>
                  </a:lnTo>
                  <a:lnTo>
                    <a:pt x="28302" y="7359"/>
                  </a:lnTo>
                  <a:lnTo>
                    <a:pt x="28113" y="7737"/>
                  </a:lnTo>
                  <a:lnTo>
                    <a:pt x="28113" y="7642"/>
                  </a:lnTo>
                  <a:lnTo>
                    <a:pt x="28113" y="7548"/>
                  </a:lnTo>
                  <a:lnTo>
                    <a:pt x="27830" y="8114"/>
                  </a:lnTo>
                  <a:lnTo>
                    <a:pt x="27830" y="8114"/>
                  </a:lnTo>
                  <a:lnTo>
                    <a:pt x="27924" y="8020"/>
                  </a:lnTo>
                  <a:lnTo>
                    <a:pt x="27453" y="8963"/>
                  </a:lnTo>
                  <a:lnTo>
                    <a:pt x="27736" y="8963"/>
                  </a:lnTo>
                  <a:lnTo>
                    <a:pt x="27547" y="9246"/>
                  </a:lnTo>
                  <a:lnTo>
                    <a:pt x="27547" y="9435"/>
                  </a:lnTo>
                  <a:lnTo>
                    <a:pt x="27641" y="9529"/>
                  </a:lnTo>
                  <a:lnTo>
                    <a:pt x="27641" y="9812"/>
                  </a:lnTo>
                  <a:lnTo>
                    <a:pt x="27547" y="9906"/>
                  </a:lnTo>
                  <a:lnTo>
                    <a:pt x="27453" y="9906"/>
                  </a:lnTo>
                  <a:lnTo>
                    <a:pt x="27358" y="9718"/>
                  </a:lnTo>
                  <a:lnTo>
                    <a:pt x="27264" y="9812"/>
                  </a:lnTo>
                  <a:lnTo>
                    <a:pt x="27075" y="9906"/>
                  </a:lnTo>
                  <a:lnTo>
                    <a:pt x="27170" y="10001"/>
                  </a:lnTo>
                  <a:lnTo>
                    <a:pt x="27075" y="10095"/>
                  </a:lnTo>
                  <a:lnTo>
                    <a:pt x="27075" y="10284"/>
                  </a:lnTo>
                  <a:lnTo>
                    <a:pt x="27170" y="10472"/>
                  </a:lnTo>
                  <a:lnTo>
                    <a:pt x="27170" y="10755"/>
                  </a:lnTo>
                  <a:lnTo>
                    <a:pt x="26792" y="10755"/>
                  </a:lnTo>
                  <a:lnTo>
                    <a:pt x="26698" y="10661"/>
                  </a:lnTo>
                  <a:lnTo>
                    <a:pt x="26698" y="10850"/>
                  </a:lnTo>
                  <a:lnTo>
                    <a:pt x="26604" y="10944"/>
                  </a:lnTo>
                  <a:lnTo>
                    <a:pt x="26415" y="10944"/>
                  </a:lnTo>
                  <a:lnTo>
                    <a:pt x="26415" y="11038"/>
                  </a:lnTo>
                  <a:lnTo>
                    <a:pt x="26509" y="11038"/>
                  </a:lnTo>
                  <a:lnTo>
                    <a:pt x="26604" y="11133"/>
                  </a:lnTo>
                  <a:lnTo>
                    <a:pt x="26604" y="11321"/>
                  </a:lnTo>
                  <a:lnTo>
                    <a:pt x="26604" y="11510"/>
                  </a:lnTo>
                  <a:lnTo>
                    <a:pt x="26509" y="11510"/>
                  </a:lnTo>
                  <a:lnTo>
                    <a:pt x="26509" y="11416"/>
                  </a:lnTo>
                  <a:lnTo>
                    <a:pt x="26415" y="11416"/>
                  </a:lnTo>
                  <a:lnTo>
                    <a:pt x="26415" y="11321"/>
                  </a:lnTo>
                  <a:lnTo>
                    <a:pt x="26321" y="11793"/>
                  </a:lnTo>
                  <a:lnTo>
                    <a:pt x="26226" y="11699"/>
                  </a:lnTo>
                  <a:lnTo>
                    <a:pt x="26132" y="11793"/>
                  </a:lnTo>
                  <a:lnTo>
                    <a:pt x="26226" y="11793"/>
                  </a:lnTo>
                  <a:lnTo>
                    <a:pt x="26321" y="12076"/>
                  </a:lnTo>
                  <a:lnTo>
                    <a:pt x="26415" y="12359"/>
                  </a:lnTo>
                  <a:lnTo>
                    <a:pt x="26038" y="12548"/>
                  </a:lnTo>
                  <a:lnTo>
                    <a:pt x="25755" y="12737"/>
                  </a:lnTo>
                  <a:lnTo>
                    <a:pt x="25660" y="12925"/>
                  </a:lnTo>
                  <a:lnTo>
                    <a:pt x="25755" y="12925"/>
                  </a:lnTo>
                  <a:lnTo>
                    <a:pt x="25755" y="13020"/>
                  </a:lnTo>
                  <a:lnTo>
                    <a:pt x="25849" y="12737"/>
                  </a:lnTo>
                  <a:lnTo>
                    <a:pt x="25943" y="13020"/>
                  </a:lnTo>
                  <a:lnTo>
                    <a:pt x="26038" y="12831"/>
                  </a:lnTo>
                  <a:lnTo>
                    <a:pt x="26132" y="12925"/>
                  </a:lnTo>
                  <a:lnTo>
                    <a:pt x="25943" y="13208"/>
                  </a:lnTo>
                  <a:lnTo>
                    <a:pt x="25660" y="13114"/>
                  </a:lnTo>
                  <a:lnTo>
                    <a:pt x="25472" y="13208"/>
                  </a:lnTo>
                  <a:lnTo>
                    <a:pt x="25377" y="13397"/>
                  </a:lnTo>
                  <a:lnTo>
                    <a:pt x="25283" y="13869"/>
                  </a:lnTo>
                  <a:lnTo>
                    <a:pt x="25189" y="14435"/>
                  </a:lnTo>
                  <a:lnTo>
                    <a:pt x="25094" y="14623"/>
                  </a:lnTo>
                  <a:lnTo>
                    <a:pt x="25000" y="14812"/>
                  </a:lnTo>
                  <a:lnTo>
                    <a:pt x="24906" y="14718"/>
                  </a:lnTo>
                  <a:lnTo>
                    <a:pt x="24811" y="14529"/>
                  </a:lnTo>
                  <a:lnTo>
                    <a:pt x="24717" y="14906"/>
                  </a:lnTo>
                  <a:lnTo>
                    <a:pt x="24717" y="15189"/>
                  </a:lnTo>
                  <a:lnTo>
                    <a:pt x="24717" y="15284"/>
                  </a:lnTo>
                  <a:lnTo>
                    <a:pt x="24811" y="15284"/>
                  </a:lnTo>
                  <a:lnTo>
                    <a:pt x="24528" y="15378"/>
                  </a:lnTo>
                  <a:lnTo>
                    <a:pt x="24340" y="15472"/>
                  </a:lnTo>
                  <a:lnTo>
                    <a:pt x="24057" y="15944"/>
                  </a:lnTo>
                  <a:lnTo>
                    <a:pt x="23962" y="16416"/>
                  </a:lnTo>
                  <a:lnTo>
                    <a:pt x="23774" y="16699"/>
                  </a:lnTo>
                  <a:lnTo>
                    <a:pt x="23396" y="16699"/>
                  </a:lnTo>
                  <a:lnTo>
                    <a:pt x="23208" y="16982"/>
                  </a:lnTo>
                  <a:lnTo>
                    <a:pt x="23019" y="17359"/>
                  </a:lnTo>
                  <a:lnTo>
                    <a:pt x="22830" y="17831"/>
                  </a:lnTo>
                  <a:lnTo>
                    <a:pt x="22830" y="17736"/>
                  </a:lnTo>
                  <a:lnTo>
                    <a:pt x="22736" y="17642"/>
                  </a:lnTo>
                  <a:lnTo>
                    <a:pt x="22736" y="17642"/>
                  </a:lnTo>
                  <a:lnTo>
                    <a:pt x="22830" y="17925"/>
                  </a:lnTo>
                  <a:lnTo>
                    <a:pt x="22453" y="17925"/>
                  </a:lnTo>
                  <a:lnTo>
                    <a:pt x="22547" y="17736"/>
                  </a:lnTo>
                  <a:lnTo>
                    <a:pt x="22453" y="17736"/>
                  </a:lnTo>
                  <a:lnTo>
                    <a:pt x="22359" y="17831"/>
                  </a:lnTo>
                  <a:lnTo>
                    <a:pt x="22264" y="18208"/>
                  </a:lnTo>
                  <a:lnTo>
                    <a:pt x="22170" y="18491"/>
                  </a:lnTo>
                  <a:lnTo>
                    <a:pt x="22076" y="18585"/>
                  </a:lnTo>
                  <a:lnTo>
                    <a:pt x="21887" y="18585"/>
                  </a:lnTo>
                  <a:lnTo>
                    <a:pt x="21698" y="19152"/>
                  </a:lnTo>
                  <a:lnTo>
                    <a:pt x="21604" y="18869"/>
                  </a:lnTo>
                  <a:lnTo>
                    <a:pt x="21604" y="19057"/>
                  </a:lnTo>
                  <a:lnTo>
                    <a:pt x="21415" y="19152"/>
                  </a:lnTo>
                  <a:lnTo>
                    <a:pt x="20943" y="19529"/>
                  </a:lnTo>
                  <a:lnTo>
                    <a:pt x="20377" y="19812"/>
                  </a:lnTo>
                  <a:lnTo>
                    <a:pt x="19906" y="20095"/>
                  </a:lnTo>
                  <a:lnTo>
                    <a:pt x="20094" y="20189"/>
                  </a:lnTo>
                  <a:lnTo>
                    <a:pt x="20189" y="20284"/>
                  </a:lnTo>
                  <a:lnTo>
                    <a:pt x="19906" y="20378"/>
                  </a:lnTo>
                  <a:lnTo>
                    <a:pt x="19906" y="20284"/>
                  </a:lnTo>
                  <a:lnTo>
                    <a:pt x="19811" y="20189"/>
                  </a:lnTo>
                  <a:lnTo>
                    <a:pt x="19811" y="20284"/>
                  </a:lnTo>
                  <a:lnTo>
                    <a:pt x="19811" y="20378"/>
                  </a:lnTo>
                  <a:lnTo>
                    <a:pt x="19245" y="20284"/>
                  </a:lnTo>
                  <a:lnTo>
                    <a:pt x="19340" y="20378"/>
                  </a:lnTo>
                  <a:lnTo>
                    <a:pt x="19245" y="20472"/>
                  </a:lnTo>
                  <a:lnTo>
                    <a:pt x="19434" y="20567"/>
                  </a:lnTo>
                  <a:lnTo>
                    <a:pt x="19340" y="20661"/>
                  </a:lnTo>
                  <a:lnTo>
                    <a:pt x="18962" y="20661"/>
                  </a:lnTo>
                  <a:lnTo>
                    <a:pt x="18585" y="21038"/>
                  </a:lnTo>
                  <a:lnTo>
                    <a:pt x="18113" y="21416"/>
                  </a:lnTo>
                  <a:lnTo>
                    <a:pt x="17736" y="21699"/>
                  </a:lnTo>
                  <a:lnTo>
                    <a:pt x="17359" y="21793"/>
                  </a:lnTo>
                  <a:lnTo>
                    <a:pt x="17076" y="22076"/>
                  </a:lnTo>
                  <a:lnTo>
                    <a:pt x="16793" y="22359"/>
                  </a:lnTo>
                  <a:lnTo>
                    <a:pt x="16698" y="22265"/>
                  </a:lnTo>
                  <a:lnTo>
                    <a:pt x="16604" y="22170"/>
                  </a:lnTo>
                  <a:lnTo>
                    <a:pt x="16321" y="22170"/>
                  </a:lnTo>
                  <a:lnTo>
                    <a:pt x="15849" y="22453"/>
                  </a:lnTo>
                  <a:lnTo>
                    <a:pt x="14340" y="22831"/>
                  </a:lnTo>
                  <a:lnTo>
                    <a:pt x="14340" y="22925"/>
                  </a:lnTo>
                  <a:lnTo>
                    <a:pt x="14340" y="23019"/>
                  </a:lnTo>
                  <a:lnTo>
                    <a:pt x="14245" y="23114"/>
                  </a:lnTo>
                  <a:lnTo>
                    <a:pt x="14057" y="23019"/>
                  </a:lnTo>
                  <a:lnTo>
                    <a:pt x="13962" y="22925"/>
                  </a:lnTo>
                  <a:lnTo>
                    <a:pt x="13774" y="22925"/>
                  </a:lnTo>
                  <a:lnTo>
                    <a:pt x="13774" y="23208"/>
                  </a:lnTo>
                  <a:lnTo>
                    <a:pt x="13491" y="23114"/>
                  </a:lnTo>
                  <a:lnTo>
                    <a:pt x="13113" y="23114"/>
                  </a:lnTo>
                  <a:lnTo>
                    <a:pt x="12642" y="23208"/>
                  </a:lnTo>
                  <a:lnTo>
                    <a:pt x="12453" y="23302"/>
                  </a:lnTo>
                  <a:lnTo>
                    <a:pt x="12076" y="23208"/>
                  </a:lnTo>
                  <a:lnTo>
                    <a:pt x="11793" y="23114"/>
                  </a:lnTo>
                  <a:lnTo>
                    <a:pt x="11510" y="23585"/>
                  </a:lnTo>
                  <a:lnTo>
                    <a:pt x="11321" y="23397"/>
                  </a:lnTo>
                  <a:lnTo>
                    <a:pt x="11132" y="23302"/>
                  </a:lnTo>
                  <a:lnTo>
                    <a:pt x="10849" y="23302"/>
                  </a:lnTo>
                  <a:lnTo>
                    <a:pt x="10566" y="23397"/>
                  </a:lnTo>
                  <a:lnTo>
                    <a:pt x="10566" y="23302"/>
                  </a:lnTo>
                  <a:lnTo>
                    <a:pt x="10189" y="23302"/>
                  </a:lnTo>
                  <a:lnTo>
                    <a:pt x="9717" y="23491"/>
                  </a:lnTo>
                  <a:lnTo>
                    <a:pt x="9717" y="23302"/>
                  </a:lnTo>
                  <a:lnTo>
                    <a:pt x="9623" y="23491"/>
                  </a:lnTo>
                  <a:lnTo>
                    <a:pt x="9434" y="23680"/>
                  </a:lnTo>
                  <a:lnTo>
                    <a:pt x="9340" y="23585"/>
                  </a:lnTo>
                  <a:lnTo>
                    <a:pt x="9434" y="23585"/>
                  </a:lnTo>
                  <a:lnTo>
                    <a:pt x="9340" y="23491"/>
                  </a:lnTo>
                  <a:lnTo>
                    <a:pt x="9246" y="23491"/>
                  </a:lnTo>
                  <a:lnTo>
                    <a:pt x="9246" y="23585"/>
                  </a:lnTo>
                  <a:lnTo>
                    <a:pt x="9151" y="23491"/>
                  </a:lnTo>
                  <a:lnTo>
                    <a:pt x="8868" y="23680"/>
                  </a:lnTo>
                  <a:lnTo>
                    <a:pt x="8774" y="23680"/>
                  </a:lnTo>
                  <a:lnTo>
                    <a:pt x="8680" y="23491"/>
                  </a:lnTo>
                  <a:lnTo>
                    <a:pt x="8585" y="23585"/>
                  </a:lnTo>
                  <a:lnTo>
                    <a:pt x="8491" y="23585"/>
                  </a:lnTo>
                  <a:lnTo>
                    <a:pt x="8397" y="23491"/>
                  </a:lnTo>
                  <a:lnTo>
                    <a:pt x="8302" y="23491"/>
                  </a:lnTo>
                  <a:lnTo>
                    <a:pt x="8208" y="23302"/>
                  </a:lnTo>
                  <a:lnTo>
                    <a:pt x="8302" y="23114"/>
                  </a:lnTo>
                  <a:lnTo>
                    <a:pt x="8302" y="23114"/>
                  </a:lnTo>
                  <a:lnTo>
                    <a:pt x="8019" y="23208"/>
                  </a:lnTo>
                  <a:lnTo>
                    <a:pt x="7642" y="23208"/>
                  </a:lnTo>
                  <a:lnTo>
                    <a:pt x="7359" y="23302"/>
                  </a:lnTo>
                  <a:lnTo>
                    <a:pt x="7264" y="23302"/>
                  </a:lnTo>
                  <a:lnTo>
                    <a:pt x="7264" y="23397"/>
                  </a:lnTo>
                  <a:lnTo>
                    <a:pt x="7547" y="23397"/>
                  </a:lnTo>
                  <a:lnTo>
                    <a:pt x="7453" y="23491"/>
                  </a:lnTo>
                  <a:lnTo>
                    <a:pt x="7359" y="23491"/>
                  </a:lnTo>
                  <a:lnTo>
                    <a:pt x="7170" y="23680"/>
                  </a:lnTo>
                  <a:lnTo>
                    <a:pt x="6981" y="23397"/>
                  </a:lnTo>
                  <a:lnTo>
                    <a:pt x="6698" y="23208"/>
                  </a:lnTo>
                  <a:lnTo>
                    <a:pt x="6604" y="23114"/>
                  </a:lnTo>
                  <a:lnTo>
                    <a:pt x="6415" y="23208"/>
                  </a:lnTo>
                  <a:lnTo>
                    <a:pt x="6227" y="23302"/>
                  </a:lnTo>
                  <a:lnTo>
                    <a:pt x="6132" y="23491"/>
                  </a:lnTo>
                  <a:lnTo>
                    <a:pt x="6038" y="23491"/>
                  </a:lnTo>
                  <a:lnTo>
                    <a:pt x="6038" y="23397"/>
                  </a:lnTo>
                  <a:lnTo>
                    <a:pt x="6132" y="23208"/>
                  </a:lnTo>
                  <a:lnTo>
                    <a:pt x="5849" y="23302"/>
                  </a:lnTo>
                  <a:lnTo>
                    <a:pt x="5661" y="23397"/>
                  </a:lnTo>
                  <a:lnTo>
                    <a:pt x="5095" y="23208"/>
                  </a:lnTo>
                  <a:lnTo>
                    <a:pt x="4057" y="23019"/>
                  </a:lnTo>
                  <a:lnTo>
                    <a:pt x="2925" y="22831"/>
                  </a:lnTo>
                  <a:lnTo>
                    <a:pt x="2265" y="22831"/>
                  </a:lnTo>
                  <a:lnTo>
                    <a:pt x="2265" y="22642"/>
                  </a:lnTo>
                  <a:lnTo>
                    <a:pt x="1887" y="22642"/>
                  </a:lnTo>
                  <a:lnTo>
                    <a:pt x="1510" y="22548"/>
                  </a:lnTo>
                  <a:lnTo>
                    <a:pt x="944" y="22076"/>
                  </a:lnTo>
                  <a:lnTo>
                    <a:pt x="944" y="21887"/>
                  </a:lnTo>
                  <a:lnTo>
                    <a:pt x="1038" y="21699"/>
                  </a:lnTo>
                  <a:lnTo>
                    <a:pt x="755" y="21699"/>
                  </a:lnTo>
                  <a:lnTo>
                    <a:pt x="472" y="21793"/>
                  </a:lnTo>
                  <a:lnTo>
                    <a:pt x="95" y="22076"/>
                  </a:lnTo>
                  <a:lnTo>
                    <a:pt x="0" y="22265"/>
                  </a:lnTo>
                  <a:lnTo>
                    <a:pt x="0" y="22359"/>
                  </a:lnTo>
                  <a:lnTo>
                    <a:pt x="283" y="22453"/>
                  </a:lnTo>
                  <a:lnTo>
                    <a:pt x="189" y="22548"/>
                  </a:lnTo>
                  <a:lnTo>
                    <a:pt x="95" y="22453"/>
                  </a:lnTo>
                  <a:lnTo>
                    <a:pt x="95" y="22642"/>
                  </a:lnTo>
                  <a:lnTo>
                    <a:pt x="283" y="22642"/>
                  </a:lnTo>
                  <a:lnTo>
                    <a:pt x="566" y="22736"/>
                  </a:lnTo>
                  <a:lnTo>
                    <a:pt x="472" y="22831"/>
                  </a:lnTo>
                  <a:lnTo>
                    <a:pt x="472" y="22925"/>
                  </a:lnTo>
                  <a:lnTo>
                    <a:pt x="661" y="22736"/>
                  </a:lnTo>
                  <a:lnTo>
                    <a:pt x="755" y="22925"/>
                  </a:lnTo>
                  <a:lnTo>
                    <a:pt x="755" y="23019"/>
                  </a:lnTo>
                  <a:lnTo>
                    <a:pt x="661" y="23019"/>
                  </a:lnTo>
                  <a:lnTo>
                    <a:pt x="944" y="23114"/>
                  </a:lnTo>
                  <a:lnTo>
                    <a:pt x="1132" y="23208"/>
                  </a:lnTo>
                  <a:lnTo>
                    <a:pt x="1604" y="23397"/>
                  </a:lnTo>
                  <a:lnTo>
                    <a:pt x="1510" y="23491"/>
                  </a:lnTo>
                  <a:lnTo>
                    <a:pt x="1510" y="23585"/>
                  </a:lnTo>
                  <a:lnTo>
                    <a:pt x="1793" y="23680"/>
                  </a:lnTo>
                  <a:lnTo>
                    <a:pt x="2170" y="23774"/>
                  </a:lnTo>
                  <a:lnTo>
                    <a:pt x="2453" y="23774"/>
                  </a:lnTo>
                  <a:lnTo>
                    <a:pt x="2359" y="23868"/>
                  </a:lnTo>
                  <a:lnTo>
                    <a:pt x="2642" y="24057"/>
                  </a:lnTo>
                  <a:lnTo>
                    <a:pt x="2736" y="23868"/>
                  </a:lnTo>
                  <a:lnTo>
                    <a:pt x="3019" y="23680"/>
                  </a:lnTo>
                  <a:lnTo>
                    <a:pt x="2925" y="23963"/>
                  </a:lnTo>
                  <a:lnTo>
                    <a:pt x="2831" y="24151"/>
                  </a:lnTo>
                  <a:lnTo>
                    <a:pt x="3114" y="23868"/>
                  </a:lnTo>
                  <a:lnTo>
                    <a:pt x="3208" y="24151"/>
                  </a:lnTo>
                  <a:lnTo>
                    <a:pt x="3302" y="23963"/>
                  </a:lnTo>
                  <a:lnTo>
                    <a:pt x="3491" y="24057"/>
                  </a:lnTo>
                  <a:lnTo>
                    <a:pt x="3585" y="24340"/>
                  </a:lnTo>
                  <a:lnTo>
                    <a:pt x="3680" y="24246"/>
                  </a:lnTo>
                  <a:lnTo>
                    <a:pt x="3774" y="24057"/>
                  </a:lnTo>
                  <a:lnTo>
                    <a:pt x="3868" y="24151"/>
                  </a:lnTo>
                  <a:lnTo>
                    <a:pt x="3868" y="24340"/>
                  </a:lnTo>
                  <a:lnTo>
                    <a:pt x="4434" y="24151"/>
                  </a:lnTo>
                  <a:lnTo>
                    <a:pt x="4717" y="24057"/>
                  </a:lnTo>
                  <a:lnTo>
                    <a:pt x="4812" y="24151"/>
                  </a:lnTo>
                  <a:lnTo>
                    <a:pt x="4812" y="23868"/>
                  </a:lnTo>
                  <a:lnTo>
                    <a:pt x="5000" y="23774"/>
                  </a:lnTo>
                  <a:lnTo>
                    <a:pt x="5000" y="23868"/>
                  </a:lnTo>
                  <a:lnTo>
                    <a:pt x="4906" y="24057"/>
                  </a:lnTo>
                  <a:lnTo>
                    <a:pt x="5095" y="23963"/>
                  </a:lnTo>
                  <a:lnTo>
                    <a:pt x="5378" y="23963"/>
                  </a:lnTo>
                  <a:lnTo>
                    <a:pt x="5378" y="24151"/>
                  </a:lnTo>
                  <a:lnTo>
                    <a:pt x="5000" y="24151"/>
                  </a:lnTo>
                  <a:lnTo>
                    <a:pt x="5095" y="24246"/>
                  </a:lnTo>
                  <a:lnTo>
                    <a:pt x="5000" y="24246"/>
                  </a:lnTo>
                  <a:lnTo>
                    <a:pt x="5000" y="24434"/>
                  </a:lnTo>
                  <a:lnTo>
                    <a:pt x="5378" y="24434"/>
                  </a:lnTo>
                  <a:lnTo>
                    <a:pt x="5566" y="24246"/>
                  </a:lnTo>
                  <a:lnTo>
                    <a:pt x="5944" y="24340"/>
                  </a:lnTo>
                  <a:lnTo>
                    <a:pt x="6415" y="24340"/>
                  </a:lnTo>
                  <a:lnTo>
                    <a:pt x="6321" y="24434"/>
                  </a:lnTo>
                  <a:lnTo>
                    <a:pt x="6510" y="24434"/>
                  </a:lnTo>
                  <a:lnTo>
                    <a:pt x="6604" y="24340"/>
                  </a:lnTo>
                  <a:lnTo>
                    <a:pt x="6604" y="24246"/>
                  </a:lnTo>
                  <a:lnTo>
                    <a:pt x="6793" y="24340"/>
                  </a:lnTo>
                  <a:lnTo>
                    <a:pt x="6604" y="24434"/>
                  </a:lnTo>
                  <a:lnTo>
                    <a:pt x="6793" y="24434"/>
                  </a:lnTo>
                  <a:lnTo>
                    <a:pt x="6887" y="24340"/>
                  </a:lnTo>
                  <a:lnTo>
                    <a:pt x="6981" y="24434"/>
                  </a:lnTo>
                  <a:lnTo>
                    <a:pt x="7264" y="24434"/>
                  </a:lnTo>
                  <a:lnTo>
                    <a:pt x="7925" y="24623"/>
                  </a:lnTo>
                  <a:lnTo>
                    <a:pt x="8680" y="24623"/>
                  </a:lnTo>
                  <a:lnTo>
                    <a:pt x="9057" y="24529"/>
                  </a:lnTo>
                  <a:lnTo>
                    <a:pt x="9529" y="24529"/>
                  </a:lnTo>
                  <a:lnTo>
                    <a:pt x="10000" y="24623"/>
                  </a:lnTo>
                  <a:lnTo>
                    <a:pt x="10566" y="24717"/>
                  </a:lnTo>
                  <a:lnTo>
                    <a:pt x="11415" y="24623"/>
                  </a:lnTo>
                  <a:lnTo>
                    <a:pt x="12359" y="24529"/>
                  </a:lnTo>
                  <a:lnTo>
                    <a:pt x="12830" y="24340"/>
                  </a:lnTo>
                  <a:lnTo>
                    <a:pt x="12925" y="24529"/>
                  </a:lnTo>
                  <a:lnTo>
                    <a:pt x="13019" y="24340"/>
                  </a:lnTo>
                  <a:lnTo>
                    <a:pt x="13113" y="24529"/>
                  </a:lnTo>
                  <a:lnTo>
                    <a:pt x="13208" y="24434"/>
                  </a:lnTo>
                  <a:lnTo>
                    <a:pt x="13113" y="24340"/>
                  </a:lnTo>
                  <a:lnTo>
                    <a:pt x="13962" y="24340"/>
                  </a:lnTo>
                  <a:lnTo>
                    <a:pt x="13962" y="24434"/>
                  </a:lnTo>
                  <a:lnTo>
                    <a:pt x="13962" y="24529"/>
                  </a:lnTo>
                  <a:lnTo>
                    <a:pt x="14717" y="24246"/>
                  </a:lnTo>
                  <a:lnTo>
                    <a:pt x="15566" y="24057"/>
                  </a:lnTo>
                  <a:lnTo>
                    <a:pt x="15378" y="23963"/>
                  </a:lnTo>
                  <a:lnTo>
                    <a:pt x="15472" y="23868"/>
                  </a:lnTo>
                  <a:lnTo>
                    <a:pt x="15566" y="23963"/>
                  </a:lnTo>
                  <a:lnTo>
                    <a:pt x="15472" y="23774"/>
                  </a:lnTo>
                  <a:lnTo>
                    <a:pt x="15661" y="23868"/>
                  </a:lnTo>
                  <a:lnTo>
                    <a:pt x="15566" y="24057"/>
                  </a:lnTo>
                  <a:lnTo>
                    <a:pt x="16038" y="23963"/>
                  </a:lnTo>
                  <a:lnTo>
                    <a:pt x="16698" y="23680"/>
                  </a:lnTo>
                  <a:lnTo>
                    <a:pt x="17264" y="23397"/>
                  </a:lnTo>
                  <a:lnTo>
                    <a:pt x="17453" y="23208"/>
                  </a:lnTo>
                  <a:lnTo>
                    <a:pt x="17547" y="23019"/>
                  </a:lnTo>
                  <a:lnTo>
                    <a:pt x="17736" y="23114"/>
                  </a:lnTo>
                  <a:lnTo>
                    <a:pt x="17830" y="23114"/>
                  </a:lnTo>
                  <a:lnTo>
                    <a:pt x="18019" y="23019"/>
                  </a:lnTo>
                  <a:lnTo>
                    <a:pt x="18208" y="22736"/>
                  </a:lnTo>
                  <a:lnTo>
                    <a:pt x="18302" y="22548"/>
                  </a:lnTo>
                  <a:lnTo>
                    <a:pt x="18868" y="22359"/>
                  </a:lnTo>
                  <a:lnTo>
                    <a:pt x="19623" y="22076"/>
                  </a:lnTo>
                  <a:lnTo>
                    <a:pt x="20189" y="21699"/>
                  </a:lnTo>
                  <a:lnTo>
                    <a:pt x="20849" y="21227"/>
                  </a:lnTo>
                  <a:lnTo>
                    <a:pt x="21321" y="20755"/>
                  </a:lnTo>
                  <a:lnTo>
                    <a:pt x="21510" y="20472"/>
                  </a:lnTo>
                  <a:lnTo>
                    <a:pt x="22170" y="19906"/>
                  </a:lnTo>
                  <a:lnTo>
                    <a:pt x="22736" y="19435"/>
                  </a:lnTo>
                  <a:lnTo>
                    <a:pt x="23113" y="18963"/>
                  </a:lnTo>
                  <a:lnTo>
                    <a:pt x="23302" y="18585"/>
                  </a:lnTo>
                  <a:lnTo>
                    <a:pt x="23396" y="18774"/>
                  </a:lnTo>
                  <a:lnTo>
                    <a:pt x="23585" y="18397"/>
                  </a:lnTo>
                  <a:lnTo>
                    <a:pt x="23774" y="18114"/>
                  </a:lnTo>
                  <a:lnTo>
                    <a:pt x="24057" y="17736"/>
                  </a:lnTo>
                  <a:lnTo>
                    <a:pt x="24245" y="17453"/>
                  </a:lnTo>
                  <a:lnTo>
                    <a:pt x="24340" y="17453"/>
                  </a:lnTo>
                  <a:lnTo>
                    <a:pt x="24434" y="17359"/>
                  </a:lnTo>
                  <a:lnTo>
                    <a:pt x="24623" y="16982"/>
                  </a:lnTo>
                  <a:lnTo>
                    <a:pt x="25189" y="16227"/>
                  </a:lnTo>
                  <a:lnTo>
                    <a:pt x="25566" y="15661"/>
                  </a:lnTo>
                  <a:lnTo>
                    <a:pt x="25943" y="15189"/>
                  </a:lnTo>
                  <a:lnTo>
                    <a:pt x="26226" y="14529"/>
                  </a:lnTo>
                  <a:lnTo>
                    <a:pt x="26509" y="13680"/>
                  </a:lnTo>
                  <a:lnTo>
                    <a:pt x="26604" y="13869"/>
                  </a:lnTo>
                  <a:lnTo>
                    <a:pt x="26604" y="13586"/>
                  </a:lnTo>
                  <a:lnTo>
                    <a:pt x="26698" y="13303"/>
                  </a:lnTo>
                  <a:lnTo>
                    <a:pt x="26792" y="13303"/>
                  </a:lnTo>
                  <a:lnTo>
                    <a:pt x="26887" y="13397"/>
                  </a:lnTo>
                  <a:lnTo>
                    <a:pt x="27170" y="12831"/>
                  </a:lnTo>
                  <a:lnTo>
                    <a:pt x="27264" y="12548"/>
                  </a:lnTo>
                  <a:lnTo>
                    <a:pt x="27264" y="12454"/>
                  </a:lnTo>
                  <a:lnTo>
                    <a:pt x="26981" y="12076"/>
                  </a:lnTo>
                  <a:lnTo>
                    <a:pt x="27075" y="12171"/>
                  </a:lnTo>
                  <a:lnTo>
                    <a:pt x="27170" y="12076"/>
                  </a:lnTo>
                  <a:lnTo>
                    <a:pt x="27358" y="12076"/>
                  </a:lnTo>
                  <a:lnTo>
                    <a:pt x="27453" y="12171"/>
                  </a:lnTo>
                  <a:lnTo>
                    <a:pt x="27453" y="11982"/>
                  </a:lnTo>
                  <a:lnTo>
                    <a:pt x="27547" y="11793"/>
                  </a:lnTo>
                  <a:lnTo>
                    <a:pt x="27641" y="11793"/>
                  </a:lnTo>
                  <a:lnTo>
                    <a:pt x="27547" y="11510"/>
                  </a:lnTo>
                  <a:lnTo>
                    <a:pt x="27641" y="11133"/>
                  </a:lnTo>
                  <a:lnTo>
                    <a:pt x="27830" y="10755"/>
                  </a:lnTo>
                  <a:lnTo>
                    <a:pt x="27924" y="10661"/>
                  </a:lnTo>
                  <a:lnTo>
                    <a:pt x="28113" y="10661"/>
                  </a:lnTo>
                  <a:lnTo>
                    <a:pt x="28019" y="10378"/>
                  </a:lnTo>
                  <a:lnTo>
                    <a:pt x="28019" y="10284"/>
                  </a:lnTo>
                  <a:lnTo>
                    <a:pt x="28019" y="10095"/>
                  </a:lnTo>
                  <a:lnTo>
                    <a:pt x="28113" y="10284"/>
                  </a:lnTo>
                  <a:lnTo>
                    <a:pt x="28208" y="10001"/>
                  </a:lnTo>
                  <a:lnTo>
                    <a:pt x="28019" y="10001"/>
                  </a:lnTo>
                  <a:lnTo>
                    <a:pt x="27924" y="9906"/>
                  </a:lnTo>
                  <a:lnTo>
                    <a:pt x="28113" y="9718"/>
                  </a:lnTo>
                  <a:lnTo>
                    <a:pt x="28208" y="9718"/>
                  </a:lnTo>
                  <a:lnTo>
                    <a:pt x="28113" y="9529"/>
                  </a:lnTo>
                  <a:lnTo>
                    <a:pt x="28396" y="9529"/>
                  </a:lnTo>
                  <a:lnTo>
                    <a:pt x="28302" y="9057"/>
                  </a:lnTo>
                  <a:lnTo>
                    <a:pt x="28396" y="9057"/>
                  </a:lnTo>
                  <a:lnTo>
                    <a:pt x="28396" y="8963"/>
                  </a:lnTo>
                  <a:lnTo>
                    <a:pt x="28396" y="8774"/>
                  </a:lnTo>
                  <a:lnTo>
                    <a:pt x="28491" y="8491"/>
                  </a:lnTo>
                  <a:lnTo>
                    <a:pt x="28585" y="8114"/>
                  </a:lnTo>
                  <a:lnTo>
                    <a:pt x="28774" y="8303"/>
                  </a:lnTo>
                  <a:lnTo>
                    <a:pt x="28962" y="7454"/>
                  </a:lnTo>
                  <a:lnTo>
                    <a:pt x="29057" y="6699"/>
                  </a:lnTo>
                  <a:lnTo>
                    <a:pt x="29245" y="5661"/>
                  </a:lnTo>
                  <a:lnTo>
                    <a:pt x="29340" y="4718"/>
                  </a:lnTo>
                  <a:lnTo>
                    <a:pt x="29340" y="4341"/>
                  </a:lnTo>
                  <a:lnTo>
                    <a:pt x="29057" y="4435"/>
                  </a:lnTo>
                  <a:lnTo>
                    <a:pt x="28962" y="4435"/>
                  </a:lnTo>
                  <a:lnTo>
                    <a:pt x="28962" y="4246"/>
                  </a:lnTo>
                  <a:lnTo>
                    <a:pt x="29151" y="4341"/>
                  </a:lnTo>
                  <a:lnTo>
                    <a:pt x="29245" y="4152"/>
                  </a:lnTo>
                  <a:lnTo>
                    <a:pt x="29151" y="4152"/>
                  </a:lnTo>
                  <a:lnTo>
                    <a:pt x="29057" y="3963"/>
                  </a:lnTo>
                  <a:lnTo>
                    <a:pt x="28962" y="3680"/>
                  </a:lnTo>
                  <a:lnTo>
                    <a:pt x="28962" y="3680"/>
                  </a:lnTo>
                  <a:lnTo>
                    <a:pt x="29245" y="3774"/>
                  </a:lnTo>
                  <a:lnTo>
                    <a:pt x="29057" y="3586"/>
                  </a:lnTo>
                  <a:lnTo>
                    <a:pt x="29057" y="3397"/>
                  </a:lnTo>
                  <a:lnTo>
                    <a:pt x="29245" y="3586"/>
                  </a:lnTo>
                  <a:lnTo>
                    <a:pt x="29245" y="3491"/>
                  </a:lnTo>
                  <a:lnTo>
                    <a:pt x="29434" y="3114"/>
                  </a:lnTo>
                  <a:lnTo>
                    <a:pt x="29245" y="2925"/>
                  </a:lnTo>
                  <a:lnTo>
                    <a:pt x="28962" y="2642"/>
                  </a:lnTo>
                  <a:lnTo>
                    <a:pt x="28962" y="2642"/>
                  </a:lnTo>
                  <a:lnTo>
                    <a:pt x="29245" y="2831"/>
                  </a:lnTo>
                  <a:lnTo>
                    <a:pt x="29340" y="2737"/>
                  </a:lnTo>
                  <a:lnTo>
                    <a:pt x="29434" y="2359"/>
                  </a:lnTo>
                  <a:lnTo>
                    <a:pt x="29434" y="2265"/>
                  </a:lnTo>
                  <a:lnTo>
                    <a:pt x="29434" y="2171"/>
                  </a:lnTo>
                  <a:lnTo>
                    <a:pt x="29340" y="2171"/>
                  </a:lnTo>
                  <a:lnTo>
                    <a:pt x="28774" y="944"/>
                  </a:lnTo>
                  <a:lnTo>
                    <a:pt x="28962" y="661"/>
                  </a:lnTo>
                  <a:lnTo>
                    <a:pt x="29057" y="473"/>
                  </a:lnTo>
                  <a:lnTo>
                    <a:pt x="29151" y="473"/>
                  </a:lnTo>
                  <a:lnTo>
                    <a:pt x="28868" y="190"/>
                  </a:lnTo>
                  <a:lnTo>
                    <a:pt x="29057" y="190"/>
                  </a:lnTo>
                  <a:lnTo>
                    <a:pt x="2896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50000"/>
                  </a:schemeClr>
                </a:solidFill>
              </a:endParaRPr>
            </a:p>
          </p:txBody>
        </p:sp>
        <p:sp>
          <p:nvSpPr>
            <p:cNvPr id="12" name="Google Shape;53;p11"/>
            <p:cNvSpPr/>
            <p:nvPr/>
          </p:nvSpPr>
          <p:spPr>
            <a:xfrm>
              <a:off x="1745175" y="2199475"/>
              <a:ext cx="169825" cy="162775"/>
            </a:xfrm>
            <a:custGeom>
              <a:avLst/>
              <a:gdLst/>
              <a:ahLst/>
              <a:cxnLst/>
              <a:rect l="l" t="t" r="r" b="b"/>
              <a:pathLst>
                <a:path w="6793" h="6511" extrusionOk="0">
                  <a:moveTo>
                    <a:pt x="1038" y="6416"/>
                  </a:moveTo>
                  <a:lnTo>
                    <a:pt x="1038" y="6463"/>
                  </a:lnTo>
                  <a:lnTo>
                    <a:pt x="1038" y="6463"/>
                  </a:lnTo>
                  <a:lnTo>
                    <a:pt x="943" y="6416"/>
                  </a:lnTo>
                  <a:close/>
                  <a:moveTo>
                    <a:pt x="2641" y="1"/>
                  </a:moveTo>
                  <a:lnTo>
                    <a:pt x="2641" y="190"/>
                  </a:lnTo>
                  <a:lnTo>
                    <a:pt x="2641" y="473"/>
                  </a:lnTo>
                  <a:lnTo>
                    <a:pt x="2641" y="567"/>
                  </a:lnTo>
                  <a:lnTo>
                    <a:pt x="2547" y="284"/>
                  </a:lnTo>
                  <a:lnTo>
                    <a:pt x="2547" y="756"/>
                  </a:lnTo>
                  <a:lnTo>
                    <a:pt x="2453" y="284"/>
                  </a:lnTo>
                  <a:lnTo>
                    <a:pt x="2453" y="473"/>
                  </a:lnTo>
                  <a:lnTo>
                    <a:pt x="2453" y="661"/>
                  </a:lnTo>
                  <a:lnTo>
                    <a:pt x="2075" y="1227"/>
                  </a:lnTo>
                  <a:lnTo>
                    <a:pt x="1509" y="2171"/>
                  </a:lnTo>
                  <a:lnTo>
                    <a:pt x="849" y="3114"/>
                  </a:lnTo>
                  <a:lnTo>
                    <a:pt x="377" y="3774"/>
                  </a:lnTo>
                  <a:lnTo>
                    <a:pt x="283" y="4152"/>
                  </a:lnTo>
                  <a:lnTo>
                    <a:pt x="472" y="4246"/>
                  </a:lnTo>
                  <a:lnTo>
                    <a:pt x="472" y="4340"/>
                  </a:lnTo>
                  <a:lnTo>
                    <a:pt x="377" y="4435"/>
                  </a:lnTo>
                  <a:lnTo>
                    <a:pt x="283" y="4435"/>
                  </a:lnTo>
                  <a:lnTo>
                    <a:pt x="566" y="4529"/>
                  </a:lnTo>
                  <a:lnTo>
                    <a:pt x="472" y="4435"/>
                  </a:lnTo>
                  <a:lnTo>
                    <a:pt x="566" y="4435"/>
                  </a:lnTo>
                  <a:lnTo>
                    <a:pt x="849" y="4623"/>
                  </a:lnTo>
                  <a:lnTo>
                    <a:pt x="566" y="4623"/>
                  </a:lnTo>
                  <a:lnTo>
                    <a:pt x="472" y="4812"/>
                  </a:lnTo>
                  <a:lnTo>
                    <a:pt x="377" y="5284"/>
                  </a:lnTo>
                  <a:lnTo>
                    <a:pt x="283" y="5944"/>
                  </a:lnTo>
                  <a:lnTo>
                    <a:pt x="189" y="6133"/>
                  </a:lnTo>
                  <a:lnTo>
                    <a:pt x="0" y="6227"/>
                  </a:lnTo>
                  <a:lnTo>
                    <a:pt x="566" y="6416"/>
                  </a:lnTo>
                  <a:lnTo>
                    <a:pt x="1038" y="6494"/>
                  </a:lnTo>
                  <a:lnTo>
                    <a:pt x="1038" y="6494"/>
                  </a:lnTo>
                  <a:lnTo>
                    <a:pt x="1038" y="6510"/>
                  </a:lnTo>
                  <a:lnTo>
                    <a:pt x="1051" y="6497"/>
                  </a:lnTo>
                  <a:lnTo>
                    <a:pt x="1051" y="6497"/>
                  </a:lnTo>
                  <a:lnTo>
                    <a:pt x="1132" y="6510"/>
                  </a:lnTo>
                  <a:lnTo>
                    <a:pt x="1069" y="6479"/>
                  </a:lnTo>
                  <a:lnTo>
                    <a:pt x="1069" y="6479"/>
                  </a:lnTo>
                  <a:lnTo>
                    <a:pt x="1132" y="6416"/>
                  </a:lnTo>
                  <a:lnTo>
                    <a:pt x="1226" y="6133"/>
                  </a:lnTo>
                  <a:lnTo>
                    <a:pt x="1226" y="5944"/>
                  </a:lnTo>
                  <a:lnTo>
                    <a:pt x="1038" y="5755"/>
                  </a:lnTo>
                  <a:lnTo>
                    <a:pt x="1415" y="5755"/>
                  </a:lnTo>
                  <a:lnTo>
                    <a:pt x="1321" y="5661"/>
                  </a:lnTo>
                  <a:lnTo>
                    <a:pt x="1415" y="5661"/>
                  </a:lnTo>
                  <a:lnTo>
                    <a:pt x="1604" y="5755"/>
                  </a:lnTo>
                  <a:lnTo>
                    <a:pt x="1415" y="5567"/>
                  </a:lnTo>
                  <a:lnTo>
                    <a:pt x="1038" y="5189"/>
                  </a:lnTo>
                  <a:lnTo>
                    <a:pt x="1226" y="5284"/>
                  </a:lnTo>
                  <a:lnTo>
                    <a:pt x="1604" y="5378"/>
                  </a:lnTo>
                  <a:lnTo>
                    <a:pt x="2264" y="3491"/>
                  </a:lnTo>
                  <a:lnTo>
                    <a:pt x="3019" y="1605"/>
                  </a:lnTo>
                  <a:lnTo>
                    <a:pt x="3019" y="1888"/>
                  </a:lnTo>
                  <a:lnTo>
                    <a:pt x="3113" y="1699"/>
                  </a:lnTo>
                  <a:lnTo>
                    <a:pt x="3113" y="1888"/>
                  </a:lnTo>
                  <a:lnTo>
                    <a:pt x="3302" y="1699"/>
                  </a:lnTo>
                  <a:lnTo>
                    <a:pt x="3208" y="1888"/>
                  </a:lnTo>
                  <a:lnTo>
                    <a:pt x="3302" y="1982"/>
                  </a:lnTo>
                  <a:lnTo>
                    <a:pt x="3585" y="2076"/>
                  </a:lnTo>
                  <a:lnTo>
                    <a:pt x="3962" y="2171"/>
                  </a:lnTo>
                  <a:lnTo>
                    <a:pt x="4340" y="1982"/>
                  </a:lnTo>
                  <a:lnTo>
                    <a:pt x="4151" y="2171"/>
                  </a:lnTo>
                  <a:lnTo>
                    <a:pt x="4151" y="2359"/>
                  </a:lnTo>
                  <a:lnTo>
                    <a:pt x="4151" y="2454"/>
                  </a:lnTo>
                  <a:lnTo>
                    <a:pt x="4245" y="2548"/>
                  </a:lnTo>
                  <a:lnTo>
                    <a:pt x="4623" y="2548"/>
                  </a:lnTo>
                  <a:lnTo>
                    <a:pt x="4811" y="2359"/>
                  </a:lnTo>
                  <a:lnTo>
                    <a:pt x="5000" y="2642"/>
                  </a:lnTo>
                  <a:lnTo>
                    <a:pt x="5283" y="3020"/>
                  </a:lnTo>
                  <a:lnTo>
                    <a:pt x="5755" y="3208"/>
                  </a:lnTo>
                  <a:lnTo>
                    <a:pt x="6132" y="3208"/>
                  </a:lnTo>
                  <a:lnTo>
                    <a:pt x="6038" y="3397"/>
                  </a:lnTo>
                  <a:lnTo>
                    <a:pt x="6038" y="3586"/>
                  </a:lnTo>
                  <a:lnTo>
                    <a:pt x="6132" y="3680"/>
                  </a:lnTo>
                  <a:lnTo>
                    <a:pt x="6321" y="3680"/>
                  </a:lnTo>
                  <a:lnTo>
                    <a:pt x="6698" y="3586"/>
                  </a:lnTo>
                  <a:lnTo>
                    <a:pt x="6698" y="3869"/>
                  </a:lnTo>
                  <a:lnTo>
                    <a:pt x="6509" y="3963"/>
                  </a:lnTo>
                  <a:lnTo>
                    <a:pt x="6509" y="3963"/>
                  </a:lnTo>
                  <a:lnTo>
                    <a:pt x="6792" y="3869"/>
                  </a:lnTo>
                  <a:lnTo>
                    <a:pt x="6792" y="3491"/>
                  </a:lnTo>
                  <a:lnTo>
                    <a:pt x="6698" y="3397"/>
                  </a:lnTo>
                  <a:lnTo>
                    <a:pt x="6509" y="3586"/>
                  </a:lnTo>
                  <a:lnTo>
                    <a:pt x="6509" y="3586"/>
                  </a:lnTo>
                  <a:lnTo>
                    <a:pt x="6604" y="3303"/>
                  </a:lnTo>
                  <a:lnTo>
                    <a:pt x="6604" y="3114"/>
                  </a:lnTo>
                  <a:lnTo>
                    <a:pt x="6509" y="3020"/>
                  </a:lnTo>
                  <a:lnTo>
                    <a:pt x="6226" y="3020"/>
                  </a:lnTo>
                  <a:lnTo>
                    <a:pt x="5849" y="3114"/>
                  </a:lnTo>
                  <a:lnTo>
                    <a:pt x="5849" y="3114"/>
                  </a:lnTo>
                  <a:lnTo>
                    <a:pt x="5943" y="2831"/>
                  </a:lnTo>
                  <a:lnTo>
                    <a:pt x="5943" y="2925"/>
                  </a:lnTo>
                  <a:lnTo>
                    <a:pt x="6132" y="2548"/>
                  </a:lnTo>
                  <a:lnTo>
                    <a:pt x="5660" y="2359"/>
                  </a:lnTo>
                  <a:lnTo>
                    <a:pt x="5283" y="2171"/>
                  </a:lnTo>
                  <a:lnTo>
                    <a:pt x="4906" y="2171"/>
                  </a:lnTo>
                  <a:lnTo>
                    <a:pt x="4906" y="1699"/>
                  </a:lnTo>
                  <a:lnTo>
                    <a:pt x="5094" y="1322"/>
                  </a:lnTo>
                  <a:lnTo>
                    <a:pt x="4717" y="1605"/>
                  </a:lnTo>
                  <a:lnTo>
                    <a:pt x="4811" y="1322"/>
                  </a:lnTo>
                  <a:lnTo>
                    <a:pt x="4811" y="1322"/>
                  </a:lnTo>
                  <a:lnTo>
                    <a:pt x="4717" y="1416"/>
                  </a:lnTo>
                  <a:lnTo>
                    <a:pt x="4434" y="1605"/>
                  </a:lnTo>
                  <a:lnTo>
                    <a:pt x="4623" y="1322"/>
                  </a:lnTo>
                  <a:lnTo>
                    <a:pt x="4623" y="1227"/>
                  </a:lnTo>
                  <a:lnTo>
                    <a:pt x="4528" y="1133"/>
                  </a:lnTo>
                  <a:lnTo>
                    <a:pt x="4340" y="1322"/>
                  </a:lnTo>
                  <a:lnTo>
                    <a:pt x="4340" y="1510"/>
                  </a:lnTo>
                  <a:lnTo>
                    <a:pt x="4245" y="1322"/>
                  </a:lnTo>
                  <a:lnTo>
                    <a:pt x="4151" y="1227"/>
                  </a:lnTo>
                  <a:lnTo>
                    <a:pt x="3868" y="944"/>
                  </a:lnTo>
                  <a:lnTo>
                    <a:pt x="3208" y="567"/>
                  </a:lnTo>
                  <a:lnTo>
                    <a:pt x="2925" y="378"/>
                  </a:lnTo>
                  <a:lnTo>
                    <a:pt x="273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50000"/>
                  </a:schemeClr>
                </a:solidFill>
              </a:endParaRPr>
            </a:p>
          </p:txBody>
        </p:sp>
      </p:grpSp>
      <p:sp>
        <p:nvSpPr>
          <p:cNvPr id="6" name="AutoShape 2" descr="Risultati immagini per coerenza"/>
          <p:cNvSpPr>
            <a:spLocks noChangeAspect="1" noChangeArrowheads="1"/>
          </p:cNvSpPr>
          <p:nvPr/>
        </p:nvSpPr>
        <p:spPr bwMode="auto">
          <a:xfrm>
            <a:off x="155575" y="-192617"/>
            <a:ext cx="3048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2051" name="Picture 3" descr="D:\Users\MI15087\Desktop\coerenza.png"/>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314844">
            <a:off x="352696" y="2378585"/>
            <a:ext cx="2589427" cy="258701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CasellaDiTesto 7"/>
          <p:cNvSpPr txBox="1"/>
          <p:nvPr/>
        </p:nvSpPr>
        <p:spPr>
          <a:xfrm>
            <a:off x="3347864" y="2636912"/>
            <a:ext cx="5112568" cy="3170099"/>
          </a:xfrm>
          <a:prstGeom prst="rect">
            <a:avLst/>
          </a:prstGeom>
          <a:noFill/>
        </p:spPr>
        <p:txBody>
          <a:bodyPr wrap="square" rtlCol="0">
            <a:spAutoFit/>
          </a:bodyPr>
          <a:lstStyle/>
          <a:p>
            <a:r>
              <a:rPr lang="it-IT" sz="2000" dirty="0"/>
              <a:t>La valutazione nelle </a:t>
            </a:r>
            <a:r>
              <a:rPr lang="it-IT" sz="2000" i="1" dirty="0"/>
              <a:t>Indicazioni nazionali 2012</a:t>
            </a:r>
            <a:r>
              <a:rPr lang="it-IT" sz="2000" dirty="0"/>
              <a:t>:</a:t>
            </a:r>
          </a:p>
          <a:p>
            <a:pPr marL="285750" indent="-285750">
              <a:buFont typeface="Arial" panose="020B0604020202020204" pitchFamily="34" charset="0"/>
              <a:buChar char="•"/>
            </a:pPr>
            <a:r>
              <a:rPr lang="it-IT" sz="2000" b="1" dirty="0"/>
              <a:t>s   </a:t>
            </a:r>
            <a:r>
              <a:rPr lang="it-IT" sz="2000" b="1" dirty="0">
                <a:solidFill>
                  <a:srgbClr val="C00000"/>
                </a:solidFill>
              </a:rPr>
              <a:t>precede, accompagna e segue</a:t>
            </a:r>
            <a:r>
              <a:rPr lang="it-IT" sz="2000" dirty="0">
                <a:solidFill>
                  <a:srgbClr val="C00000"/>
                </a:solidFill>
              </a:rPr>
              <a:t> </a:t>
            </a:r>
            <a:r>
              <a:rPr lang="it-IT" sz="2000" dirty="0"/>
              <a:t>i percorsi curricolari. </a:t>
            </a:r>
          </a:p>
          <a:p>
            <a:pPr marL="285750" indent="-285750">
              <a:buFont typeface="Arial" panose="020B0604020202020204" pitchFamily="34" charset="0"/>
              <a:buChar char="•"/>
            </a:pPr>
            <a:r>
              <a:rPr lang="it-IT" sz="2000" dirty="0"/>
              <a:t>    attiva </a:t>
            </a:r>
            <a:r>
              <a:rPr lang="it-IT" sz="2000" b="1" dirty="0">
                <a:solidFill>
                  <a:srgbClr val="C00000"/>
                </a:solidFill>
              </a:rPr>
              <a:t>le azioni</a:t>
            </a:r>
            <a:r>
              <a:rPr lang="it-IT" sz="2000" dirty="0">
                <a:solidFill>
                  <a:srgbClr val="C00000"/>
                </a:solidFill>
              </a:rPr>
              <a:t> </a:t>
            </a:r>
            <a:r>
              <a:rPr lang="it-IT" sz="2000" dirty="0"/>
              <a:t>da intraprendere, regola quelle avviate, promuove il bilancio critico su quelle condotte a termine. </a:t>
            </a:r>
          </a:p>
          <a:p>
            <a:pPr marL="285750" indent="-285750">
              <a:buFont typeface="Arial" panose="020B0604020202020204" pitchFamily="34" charset="0"/>
              <a:buChar char="•"/>
            </a:pPr>
            <a:r>
              <a:rPr lang="it-IT" sz="2000" dirty="0"/>
              <a:t>    assume una </a:t>
            </a:r>
            <a:r>
              <a:rPr lang="it-IT" sz="2000" b="1" dirty="0">
                <a:solidFill>
                  <a:srgbClr val="C00000"/>
                </a:solidFill>
              </a:rPr>
              <a:t>preminente funzione formativa</a:t>
            </a:r>
            <a:r>
              <a:rPr lang="it-IT" sz="2000" dirty="0"/>
              <a:t>, di accompagnamento dei processi di </a:t>
            </a:r>
            <a:r>
              <a:rPr lang="it-IT" sz="2000" dirty="0" err="1"/>
              <a:t>apprendimen</a:t>
            </a:r>
            <a:r>
              <a:rPr lang="it-IT" sz="2000" dirty="0"/>
              <a:t>-to e di stimolo al miglioramento continuo.</a:t>
            </a:r>
          </a:p>
        </p:txBody>
      </p:sp>
      <p:sp>
        <p:nvSpPr>
          <p:cNvPr id="9" name="Rettangolo 8"/>
          <p:cNvSpPr/>
          <p:nvPr/>
        </p:nvSpPr>
        <p:spPr>
          <a:xfrm>
            <a:off x="3707904" y="3012907"/>
            <a:ext cx="144016" cy="2720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6556210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500"/>
                                        <p:tgtEl>
                                          <p:spTgt spid="8">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fade">
                                      <p:cBhvr>
                                        <p:cTn id="15" dur="500"/>
                                        <p:tgtEl>
                                          <p:spTgt spid="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500"/>
                                        <p:tgtEl>
                                          <p:spTgt spid="8">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Effect transition="in" filter="fade">
                                      <p:cBhvr>
                                        <p:cTn id="25"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i Office">
  <a:themeElements>
    <a:clrScheme name="Puntina da disegno">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Onde">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1776</Words>
  <Application>Microsoft Office PowerPoint</Application>
  <PresentationFormat>Presentazione su schermo (4:3)</PresentationFormat>
  <Paragraphs>149</Paragraphs>
  <Slides>38</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38</vt:i4>
      </vt:variant>
    </vt:vector>
  </HeadingPairs>
  <TitlesOfParts>
    <vt:vector size="43" baseType="lpstr">
      <vt:lpstr>Arial</vt:lpstr>
      <vt:lpstr>Calibri</vt:lpstr>
      <vt:lpstr>Candara</vt:lpstr>
      <vt:lpstr>Verdana</vt:lpstr>
      <vt:lpstr>Tema di Office</vt:lpstr>
      <vt:lpstr>Tra concreto e astratto, finzione e realtà: riflessioni attorno alle prove dell’Esame di Stato primo ciclo</vt:lpstr>
      <vt:lpstr>Presentazione standard di PowerPoint</vt:lpstr>
      <vt:lpstr>Presentazione standard di PowerPoint</vt:lpstr>
      <vt:lpstr>L’istruzione: tra astratto e concreto</vt:lpstr>
      <vt:lpstr>Presentazione standard di PowerPoint</vt:lpstr>
      <vt:lpstr>Riannodiamo i fiLI: TRA norma E INDICAZIONI NAZIONALI</vt:lpstr>
      <vt:lpstr>Presentazione standard di PowerPoint</vt:lpstr>
      <vt:lpstr>Legge 13 luglio 201, n. 107 Art. 1, commi 180 e 181</vt:lpstr>
      <vt:lpstr>Coerenza tra legge 107 e indicazioni nazionali</vt:lpstr>
      <vt:lpstr>D. Lgs. 13 aprile 2017, n. 62 </vt:lpstr>
      <vt:lpstr>D. Lgs. 13 aprile 2017, n. 62 </vt:lpstr>
      <vt:lpstr>Presentazione standard di PowerPoint</vt:lpstr>
      <vt:lpstr>Presentazione standard di PowerPoint</vt:lpstr>
      <vt:lpstr>Prove d’esame e competenze: facciamo qualche ipotesi</vt:lpstr>
      <vt:lpstr>L’alunno competente: una definizione</vt:lpstr>
      <vt:lpstr>Matematica: quesiti non automatici</vt:lpstr>
      <vt:lpstr>Matematica: quesiti non automatici</vt:lpstr>
      <vt:lpstr>Un esperimento sul linguaggio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La cerimonia del tè</vt:lpstr>
      <vt:lpstr>La cerimonia del tè</vt:lpstr>
      <vt:lpstr>Presentazione standard di PowerPoint</vt:lpstr>
      <vt:lpstr>Sorvegliare il linguaggio</vt:lpstr>
      <vt:lpstr>Italiano: creare uno scenario</vt:lpstr>
      <vt:lpstr>Dall’esercizio al compito di realtà</vt:lpstr>
      <vt:lpstr>Matematica: quesiti in contesto</vt:lpstr>
      <vt:lpstr>Il colloquio d’esame  come situazione-problema</vt:lpstr>
      <vt:lpstr>La situazione problema: una definizione</vt:lpstr>
      <vt:lpstr>Colloquio: vere e false notizie</vt:lpstr>
      <vt:lpstr>Colloquio: il macro-tema</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Administrator</dc:creator>
  <cp:lastModifiedBy>Emanuele Contu</cp:lastModifiedBy>
  <cp:revision>71</cp:revision>
  <dcterms:created xsi:type="dcterms:W3CDTF">2019-03-07T16:20:22Z</dcterms:created>
  <dcterms:modified xsi:type="dcterms:W3CDTF">2019-10-05T10:12:00Z</dcterms:modified>
</cp:coreProperties>
</file>