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95" r:id="rId2"/>
    <p:sldId id="511" r:id="rId3"/>
    <p:sldId id="582" r:id="rId4"/>
    <p:sldId id="583" r:id="rId5"/>
    <p:sldId id="584" r:id="rId6"/>
    <p:sldId id="585" r:id="rId7"/>
    <p:sldId id="512" r:id="rId8"/>
    <p:sldId id="586" r:id="rId9"/>
    <p:sldId id="590" r:id="rId10"/>
    <p:sldId id="591" r:id="rId11"/>
    <p:sldId id="592" r:id="rId12"/>
    <p:sldId id="587" r:id="rId13"/>
    <p:sldId id="588" r:id="rId14"/>
    <p:sldId id="593" r:id="rId15"/>
    <p:sldId id="594" r:id="rId16"/>
    <p:sldId id="589" r:id="rId17"/>
    <p:sldId id="595" r:id="rId18"/>
    <p:sldId id="596" r:id="rId19"/>
    <p:sldId id="597" r:id="rId20"/>
    <p:sldId id="5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D7D31"/>
    <a:srgbClr val="A5A5A5"/>
    <a:srgbClr val="00B0F0"/>
    <a:srgbClr val="B7372A"/>
    <a:srgbClr val="96B357"/>
    <a:srgbClr val="8696A7"/>
    <a:srgbClr val="B17E61"/>
    <a:srgbClr val="5A90C4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2" autoAdjust="0"/>
    <p:restoredTop sz="67145" autoAdjust="0"/>
  </p:normalViewPr>
  <p:slideViewPr>
    <p:cSldViewPr snapToGrid="0">
      <p:cViewPr varScale="1">
        <p:scale>
          <a:sx n="50" d="100"/>
          <a:sy n="50" d="100"/>
        </p:scale>
        <p:origin x="1434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32A3A-E1C2-42EA-BDD6-305DAB1834E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A03FD-669F-475F-B08E-D2CB64605A7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7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FCQplZgKI&amp;feature=youtu.be&amp;t=2m31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3.haverford.edu/physics-astro/songs/lehrer/delta.htm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2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00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74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99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11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86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mtClean="0">
                <a:hlinkClick r:id="rId3"/>
              </a:rPr>
              <a:t>https://www.youtube.com/watch?v=zxFCQplZgKI&amp;feature=youtu.be&amp;t=2m31s</a:t>
            </a:r>
            <a:endParaRPr lang="it-IT" smtClean="0"/>
          </a:p>
          <a:p>
            <a:endParaRPr lang="it-IT" smtClean="0"/>
          </a:p>
          <a:p>
            <a:r>
              <a:rPr lang="it-IT" smtClean="0">
                <a:hlinkClick r:id="rId4"/>
              </a:rPr>
              <a:t>https://ww3.haverford.edu/physics-astro/songs/lehrer/delta.htm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9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76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13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09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1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35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0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87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7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87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3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95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03FD-669F-475F-B08E-D2CB64605A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1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6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_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1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7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9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powerpoint.sage-fox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Test info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BFFC7-5AFF-4374-B478-E246B74FFF84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403D9-1EF9-4D83-8F99-27C64A2CC18F}" type="slidenum">
              <a:rPr lang="en-US" smtClean="0"/>
              <a:t>‹N›</a:t>
            </a:fld>
            <a:endParaRPr lang="en-US"/>
          </a:p>
        </p:txBody>
      </p:sp>
      <p:pic>
        <p:nvPicPr>
          <p:cNvPr id="14" name="Picture 13">
            <a:hlinkClick r:id="rId16"/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561" y="6756644"/>
            <a:ext cx="405993" cy="109728"/>
          </a:xfrm>
          <a:prstGeom prst="rect">
            <a:avLst/>
          </a:prstGeom>
          <a:noFill/>
          <a:effectLst>
            <a:glow rad="63500">
              <a:schemeClr val="bg1">
                <a:alpha val="4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8978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82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34640" y="141669"/>
            <a:ext cx="7301416" cy="6580480"/>
            <a:chOff x="0" y="4603464"/>
            <a:chExt cx="12192000" cy="1641116"/>
          </a:xfrm>
        </p:grpSpPr>
        <p:sp>
          <p:nvSpPr>
            <p:cNvPr id="16" name="Freeform 15"/>
            <p:cNvSpPr/>
            <p:nvPr/>
          </p:nvSpPr>
          <p:spPr>
            <a:xfrm>
              <a:off x="0" y="4603464"/>
              <a:ext cx="12192000" cy="1544683"/>
            </a:xfrm>
            <a:custGeom>
              <a:avLst/>
              <a:gdLst>
                <a:gd name="connsiteX0" fmla="*/ 12700 w 12192000"/>
                <a:gd name="connsiteY0" fmla="*/ 228600 h 2226733"/>
                <a:gd name="connsiteX1" fmla="*/ 12700 w 12192000"/>
                <a:gd name="connsiteY1" fmla="*/ 1998133 h 2226733"/>
                <a:gd name="connsiteX2" fmla="*/ 12179300 w 12192000"/>
                <a:gd name="connsiteY2" fmla="*/ 1998133 h 2226733"/>
                <a:gd name="connsiteX3" fmla="*/ 12179300 w 12192000"/>
                <a:gd name="connsiteY3" fmla="*/ 228600 h 2226733"/>
                <a:gd name="connsiteX4" fmla="*/ 0 w 12192000"/>
                <a:gd name="connsiteY4" fmla="*/ 0 h 2226733"/>
                <a:gd name="connsiteX5" fmla="*/ 12192000 w 12192000"/>
                <a:gd name="connsiteY5" fmla="*/ 0 h 2226733"/>
                <a:gd name="connsiteX6" fmla="*/ 12192000 w 12192000"/>
                <a:gd name="connsiteY6" fmla="*/ 2226733 h 2226733"/>
                <a:gd name="connsiteX7" fmla="*/ 0 w 12192000"/>
                <a:gd name="connsiteY7" fmla="*/ 2226733 h 222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2226733">
                  <a:moveTo>
                    <a:pt x="12700" y="228600"/>
                  </a:moveTo>
                  <a:lnTo>
                    <a:pt x="12700" y="1998133"/>
                  </a:lnTo>
                  <a:lnTo>
                    <a:pt x="12179300" y="1998133"/>
                  </a:lnTo>
                  <a:lnTo>
                    <a:pt x="12179300" y="22860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2226733"/>
                  </a:lnTo>
                  <a:lnTo>
                    <a:pt x="0" y="2226733"/>
                  </a:ln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875" y="4603464"/>
              <a:ext cx="12179313" cy="16411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40183" y="1140222"/>
            <a:ext cx="7060907" cy="4839094"/>
            <a:chOff x="7088230" y="4374340"/>
            <a:chExt cx="4632471" cy="1900791"/>
          </a:xfrm>
        </p:grpSpPr>
        <p:sp>
          <p:nvSpPr>
            <p:cNvPr id="11" name="TextBox 10"/>
            <p:cNvSpPr txBox="1"/>
            <p:nvPr/>
          </p:nvSpPr>
          <p:spPr>
            <a:xfrm>
              <a:off x="7506383" y="4374340"/>
              <a:ext cx="3879629" cy="9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mtClean="0">
                  <a:solidFill>
                    <a:srgbClr val="FFFF00"/>
                  </a:solidFill>
                  <a:cs typeface="Estrangelo Edessa" panose="03080600000000000000" pitchFamily="66" charset="0"/>
                </a:rPr>
                <a:t>Matematica rock </a:t>
              </a:r>
            </a:p>
            <a:p>
              <a:pPr algn="ctr"/>
              <a:r>
                <a:rPr lang="en-US" sz="4400" smtClean="0">
                  <a:solidFill>
                    <a:srgbClr val="FFFF00"/>
                  </a:solidFill>
                  <a:cs typeface="Estrangelo Edessa" panose="03080600000000000000" pitchFamily="66" charset="0"/>
                </a:rPr>
                <a:t>Proposte didattiche tra musica e numeri</a:t>
              </a:r>
              <a:endParaRPr lang="en-US" sz="4400">
                <a:solidFill>
                  <a:srgbClr val="FFFF00"/>
                </a:solidFill>
                <a:cs typeface="Estrangelo Edessa" panose="03080600000000000000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88230" y="5539677"/>
              <a:ext cx="4632471" cy="7354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800" b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j-lt"/>
                  <a:cs typeface="Estrangelo Edessa" panose="03080600000000000000" pitchFamily="66" charset="0"/>
                </a:rPr>
                <a:t>Relazione di </a:t>
              </a:r>
              <a:r>
                <a:rPr lang="en-US" sz="2800" b="1" smtClean="0">
                  <a:solidFill>
                    <a:srgbClr val="FFC000"/>
                  </a:solidFill>
                  <a:latin typeface="+mj-lt"/>
                  <a:cs typeface="Estrangelo Edessa" panose="03080600000000000000" pitchFamily="66" charset="0"/>
                </a:rPr>
                <a:t>Paolo Alessandrini </a:t>
              </a:r>
            </a:p>
            <a:p>
              <a:pPr algn="ctr"/>
              <a:r>
                <a:rPr lang="en-US" sz="2800" b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j-lt"/>
                  <a:cs typeface="Estrangelo Edessa" panose="03080600000000000000" pitchFamily="66" charset="0"/>
                </a:rPr>
                <a:t>basata sul libro </a:t>
              </a:r>
              <a:r>
                <a:rPr lang="en-US" sz="2800" b="1" i="1" smtClean="0">
                  <a:solidFill>
                    <a:srgbClr val="FFC000"/>
                  </a:solidFill>
                  <a:latin typeface="+mj-lt"/>
                  <a:cs typeface="Estrangelo Edessa" panose="03080600000000000000" pitchFamily="66" charset="0"/>
                </a:rPr>
                <a:t>Matematica rock </a:t>
              </a:r>
              <a:r>
                <a:rPr lang="en-US" sz="2800" b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j-lt"/>
                  <a:cs typeface="Estrangelo Edessa" panose="03080600000000000000" pitchFamily="66" charset="0"/>
                </a:rPr>
                <a:t>(Hoepli).</a:t>
              </a:r>
            </a:p>
            <a:p>
              <a:pPr algn="ctr"/>
              <a:r>
                <a:rPr lang="it-IT" sz="2800" b="1">
                  <a:solidFill>
                    <a:srgbClr val="FFFF00"/>
                  </a:solidFill>
                  <a:latin typeface="+mj-lt"/>
                  <a:cs typeface="Estrangelo Edessa" panose="03080600000000000000" pitchFamily="66" charset="0"/>
                </a:rPr>
                <a:t>Convegno PRISTEM – Bologna, 6 ottobre </a:t>
              </a:r>
              <a:r>
                <a:rPr lang="it-IT" sz="2800" b="1" smtClean="0">
                  <a:solidFill>
                    <a:srgbClr val="FFFF00"/>
                  </a:solidFill>
                  <a:latin typeface="+mj-lt"/>
                  <a:cs typeface="Estrangelo Edessa" panose="03080600000000000000" pitchFamily="66" charset="0"/>
                </a:rPr>
                <a:t>2019 </a:t>
              </a:r>
              <a:r>
                <a:rPr lang="it-IT" sz="2800" b="1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j-lt"/>
                  <a:cs typeface="Estrangelo Edessa" panose="03080600000000000000" pitchFamily="66" charset="0"/>
                </a:rPr>
                <a:t>Interventi </a:t>
              </a:r>
              <a:r>
                <a:rPr lang="it-IT" sz="2800" b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j-lt"/>
                  <a:cs typeface="Estrangelo Edessa" panose="03080600000000000000" pitchFamily="66" charset="0"/>
                </a:rPr>
                <a:t>di Stefano Zamuner alla chitarra</a:t>
              </a:r>
            </a:p>
            <a:p>
              <a:pPr algn="ctr"/>
              <a:endParaRPr lang="en-US" sz="2800" b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cs typeface="Estrangelo Edessa" panose="03080600000000000000" pitchFamily="66" charset="0"/>
              </a:endParaRPr>
            </a:p>
            <a:p>
              <a:pPr algn="ctr"/>
              <a:endParaRPr lang="en-US" sz="3200" b="1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cs typeface="Estrangelo Edessa" panose="03080600000000000000" pitchFamily="66" charset="0"/>
              </a:endParaRPr>
            </a:p>
          </p:txBody>
        </p:sp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3" y="141669"/>
            <a:ext cx="4215619" cy="658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1005121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Trapezoid 55"/>
          <p:cNvSpPr/>
          <p:nvPr/>
        </p:nvSpPr>
        <p:spPr>
          <a:xfrm>
            <a:off x="2986784" y="1005121"/>
            <a:ext cx="1346200" cy="135465"/>
          </a:xfrm>
          <a:prstGeom prst="trapezoid">
            <a:avLst>
              <a:gd name="adj" fmla="val 1229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Rectangle 52"/>
          <p:cNvSpPr/>
          <p:nvPr/>
        </p:nvSpPr>
        <p:spPr>
          <a:xfrm>
            <a:off x="2851808" y="1140586"/>
            <a:ext cx="3173149" cy="491049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Rectangle 58"/>
          <p:cNvSpPr/>
          <p:nvPr/>
        </p:nvSpPr>
        <p:spPr>
          <a:xfrm>
            <a:off x="6271479" y="1140587"/>
            <a:ext cx="3164715" cy="4910491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92" name="Group 91"/>
          <p:cNvGrpSpPr/>
          <p:nvPr/>
        </p:nvGrpSpPr>
        <p:grpSpPr>
          <a:xfrm>
            <a:off x="2851806" y="1999366"/>
            <a:ext cx="3173149" cy="4010413"/>
            <a:chOff x="1295282" y="1253075"/>
            <a:chExt cx="1712184" cy="3007810"/>
          </a:xfrm>
        </p:grpSpPr>
        <p:sp>
          <p:nvSpPr>
            <p:cNvPr id="93" name="TextBox 92"/>
            <p:cNvSpPr txBox="1"/>
            <p:nvPr/>
          </p:nvSpPr>
          <p:spPr>
            <a:xfrm>
              <a:off x="1295282" y="2197243"/>
              <a:ext cx="1712184" cy="2063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>
                  <a:solidFill>
                    <a:srgbClr val="ED7D31"/>
                  </a:solidFill>
                </a:rPr>
                <a:t>28 ∙ 28 ∙ 28 ∙ 28 = </a:t>
              </a:r>
              <a:endParaRPr lang="it-IT" sz="2400" smtClean="0">
                <a:solidFill>
                  <a:srgbClr val="ED7D31"/>
                </a:solidFill>
              </a:endParaRPr>
            </a:p>
            <a:p>
              <a:pPr algn="ctr"/>
              <a:r>
                <a:rPr lang="it-IT" sz="2400" smtClean="0">
                  <a:solidFill>
                    <a:srgbClr val="ED7D31"/>
                  </a:solidFill>
                </a:rPr>
                <a:t>= 28</a:t>
              </a:r>
              <a:r>
                <a:rPr lang="it-IT" sz="2400" baseline="30000" smtClean="0">
                  <a:solidFill>
                    <a:srgbClr val="ED7D31"/>
                  </a:solidFill>
                </a:rPr>
                <a:t>4</a:t>
              </a:r>
              <a:r>
                <a:rPr lang="it-IT" sz="2400" smtClean="0">
                  <a:solidFill>
                    <a:srgbClr val="ED7D31"/>
                  </a:solidFill>
                </a:rPr>
                <a:t> </a:t>
              </a:r>
              <a:r>
                <a:rPr lang="it-IT" sz="2400">
                  <a:solidFill>
                    <a:srgbClr val="ED7D31"/>
                  </a:solidFill>
                </a:rPr>
                <a:t>= 614.656</a:t>
              </a:r>
            </a:p>
            <a:p>
              <a:pPr algn="ctr"/>
              <a:endParaRPr lang="it-IT" sz="240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it-IT" sz="2400" smtClean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lang="it-IT" sz="2400">
                  <a:solidFill>
                    <a:schemeClr val="bg2">
                      <a:lumMod val="25000"/>
                    </a:schemeClr>
                  </a:solidFill>
                </a:rPr>
                <a:t>disposizioni </a:t>
              </a:r>
              <a:r>
                <a:rPr lang="it-IT" sz="2400" smtClean="0">
                  <a:solidFill>
                    <a:schemeClr val="bg2">
                      <a:lumMod val="25000"/>
                    </a:schemeClr>
                  </a:solidFill>
                </a:rPr>
                <a:t>con ripetizioni </a:t>
              </a:r>
              <a:endParaRPr lang="it-IT" sz="240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it-IT" sz="2400">
                  <a:solidFill>
                    <a:schemeClr val="bg2">
                      <a:lumMod val="25000"/>
                    </a:schemeClr>
                  </a:solidFill>
                </a:rPr>
                <a:t>di 28 oggetti in 4 posti)</a:t>
              </a:r>
            </a:p>
            <a:p>
              <a:pPr algn="ctr" defTabSz="1219170">
                <a:spcBef>
                  <a:spcPct val="20000"/>
                </a:spcBef>
                <a:defRPr/>
              </a:pPr>
              <a:r>
                <a:rPr lang="en-US" sz="2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295283" y="1253075"/>
              <a:ext cx="1712182" cy="5309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3C3939"/>
                  </a:solidFill>
                </a:rPr>
                <a:t>Caratteri ripetuti </a:t>
              </a:r>
            </a:p>
            <a:p>
              <a:pPr algn="ctr"/>
              <a:r>
                <a:rPr lang="en-US" sz="2000" b="1" smtClean="0">
                  <a:solidFill>
                    <a:srgbClr val="3C3939"/>
                  </a:solidFill>
                </a:rPr>
                <a:t>ammessi</a:t>
              </a:r>
              <a:endParaRPr lang="en-US" sz="2000" b="1">
                <a:solidFill>
                  <a:srgbClr val="3C3939"/>
                </a:solidFill>
              </a:endParaRPr>
            </a:p>
          </p:txBody>
        </p:sp>
      </p:grpSp>
      <p:grpSp>
        <p:nvGrpSpPr>
          <p:cNvPr id="48" name="Group 91"/>
          <p:cNvGrpSpPr/>
          <p:nvPr/>
        </p:nvGrpSpPr>
        <p:grpSpPr>
          <a:xfrm>
            <a:off x="6271478" y="1997019"/>
            <a:ext cx="3164715" cy="3638733"/>
            <a:chOff x="1295283" y="1253075"/>
            <a:chExt cx="1712184" cy="2729050"/>
          </a:xfrm>
        </p:grpSpPr>
        <p:sp>
          <p:nvSpPr>
            <p:cNvPr id="49" name="TextBox 92"/>
            <p:cNvSpPr txBox="1"/>
            <p:nvPr/>
          </p:nvSpPr>
          <p:spPr>
            <a:xfrm>
              <a:off x="1295283" y="2195482"/>
              <a:ext cx="1712184" cy="178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>
                  <a:solidFill>
                    <a:srgbClr val="ED7D31"/>
                  </a:solidFill>
                </a:rPr>
                <a:t>28 ∙ </a:t>
              </a:r>
              <a:r>
                <a:rPr lang="it-IT" sz="2400" smtClean="0">
                  <a:solidFill>
                    <a:srgbClr val="ED7D31"/>
                  </a:solidFill>
                </a:rPr>
                <a:t>27 </a:t>
              </a:r>
              <a:r>
                <a:rPr lang="it-IT" sz="2400">
                  <a:solidFill>
                    <a:srgbClr val="ED7D31"/>
                  </a:solidFill>
                </a:rPr>
                <a:t>∙ </a:t>
              </a:r>
              <a:r>
                <a:rPr lang="it-IT" sz="2400" smtClean="0">
                  <a:solidFill>
                    <a:srgbClr val="ED7D31"/>
                  </a:solidFill>
                </a:rPr>
                <a:t>26 </a:t>
              </a:r>
              <a:r>
                <a:rPr lang="it-IT" sz="2400">
                  <a:solidFill>
                    <a:srgbClr val="ED7D31"/>
                  </a:solidFill>
                </a:rPr>
                <a:t>∙ </a:t>
              </a:r>
              <a:r>
                <a:rPr lang="it-IT" sz="2400" smtClean="0">
                  <a:solidFill>
                    <a:srgbClr val="ED7D31"/>
                  </a:solidFill>
                </a:rPr>
                <a:t>25 =</a:t>
              </a:r>
            </a:p>
            <a:p>
              <a:pPr algn="ctr"/>
              <a:r>
                <a:rPr lang="it-IT" sz="2400" smtClean="0">
                  <a:solidFill>
                    <a:srgbClr val="ED7D31"/>
                  </a:solidFill>
                </a:rPr>
                <a:t>= </a:t>
              </a:r>
              <a:r>
                <a:rPr lang="it-IT" sz="2400">
                  <a:solidFill>
                    <a:srgbClr val="ED7D31"/>
                  </a:solidFill>
                </a:rPr>
                <a:t>491.400</a:t>
              </a:r>
            </a:p>
            <a:p>
              <a:pPr algn="ctr"/>
              <a:endParaRPr lang="it-IT" sz="240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it-IT" sz="2400" smtClean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lang="it-IT" sz="2400">
                  <a:solidFill>
                    <a:schemeClr val="bg2">
                      <a:lumMod val="25000"/>
                    </a:schemeClr>
                  </a:solidFill>
                </a:rPr>
                <a:t>disposizioni </a:t>
              </a:r>
              <a:r>
                <a:rPr lang="it-IT" sz="2400" smtClean="0">
                  <a:solidFill>
                    <a:schemeClr val="bg2">
                      <a:lumMod val="25000"/>
                    </a:schemeClr>
                  </a:solidFill>
                </a:rPr>
                <a:t>semplici</a:t>
              </a:r>
              <a:endParaRPr lang="it-IT" sz="2400">
                <a:solidFill>
                  <a:schemeClr val="bg2">
                    <a:lumMod val="25000"/>
                  </a:schemeClr>
                </a:solidFill>
              </a:endParaRPr>
            </a:p>
            <a:p>
              <a:pPr algn="ctr"/>
              <a:r>
                <a:rPr lang="it-IT" sz="2400">
                  <a:solidFill>
                    <a:schemeClr val="bg2">
                      <a:lumMod val="25000"/>
                    </a:schemeClr>
                  </a:solidFill>
                </a:rPr>
                <a:t>di 28 oggetti in 4 posti)</a:t>
              </a:r>
            </a:p>
            <a:p>
              <a:pPr algn="ctr" defTabSz="1219170">
                <a:spcBef>
                  <a:spcPct val="20000"/>
                </a:spcBef>
                <a:defRPr/>
              </a:pPr>
              <a:endParaRPr lang="it-IT" sz="24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0" name="Rectangle 93"/>
            <p:cNvSpPr/>
            <p:nvPr/>
          </p:nvSpPr>
          <p:spPr>
            <a:xfrm>
              <a:off x="1295283" y="1253075"/>
              <a:ext cx="1712182" cy="53091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rgbClr val="3C3939"/>
                  </a:solidFill>
                </a:rPr>
                <a:t>Caratteri ripetuti </a:t>
              </a:r>
              <a:endParaRPr lang="en-US" sz="2000" b="1" smtClean="0">
                <a:solidFill>
                  <a:srgbClr val="3C3939"/>
                </a:solidFill>
              </a:endParaRPr>
            </a:p>
            <a:p>
              <a:pPr algn="ctr"/>
              <a:r>
                <a:rPr lang="en-US" sz="2000" b="1" smtClean="0">
                  <a:solidFill>
                    <a:srgbClr val="3C3939"/>
                  </a:solidFill>
                </a:rPr>
                <a:t>non ammessi</a:t>
              </a:r>
              <a:endParaRPr lang="en-US" sz="2000" b="1">
                <a:solidFill>
                  <a:srgbClr val="3C3939"/>
                </a:solidFill>
              </a:endParaRPr>
            </a:p>
          </p:txBody>
        </p:sp>
      </p:grpSp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sp>
        <p:nvSpPr>
          <p:cNvPr id="24" name="Rectangle 52"/>
          <p:cNvSpPr/>
          <p:nvPr/>
        </p:nvSpPr>
        <p:spPr>
          <a:xfrm>
            <a:off x="2851806" y="1145754"/>
            <a:ext cx="6584383" cy="6399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3C3939"/>
                </a:solidFill>
              </a:rPr>
              <a:t>Possibili sequenze di 4 caratteri</a:t>
            </a:r>
            <a:endParaRPr lang="en-US" sz="2400" b="1">
              <a:solidFill>
                <a:srgbClr val="3C39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0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  <p:bldP spid="53" grpId="0" animBg="1"/>
      <p:bldP spid="59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1005121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sp>
        <p:nvSpPr>
          <p:cNvPr id="17" name="Rectangle 52"/>
          <p:cNvSpPr/>
          <p:nvPr/>
        </p:nvSpPr>
        <p:spPr>
          <a:xfrm>
            <a:off x="510363" y="1194020"/>
            <a:ext cx="11291775" cy="110298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92"/>
          <p:cNvSpPr txBox="1"/>
          <p:nvPr/>
        </p:nvSpPr>
        <p:spPr>
          <a:xfrm>
            <a:off x="510362" y="1277251"/>
            <a:ext cx="1129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smtClean="0">
                <a:solidFill>
                  <a:schemeClr val="bg2">
                    <a:lumMod val="25000"/>
                  </a:schemeClr>
                </a:solidFill>
              </a:rPr>
              <a:t>Determinazione della </a:t>
            </a:r>
            <a:r>
              <a:rPr lang="it-IT" sz="2400" i="1" smtClean="0">
                <a:solidFill>
                  <a:schemeClr val="bg2">
                    <a:lumMod val="25000"/>
                  </a:schemeClr>
                </a:solidFill>
              </a:rPr>
              <a:t>authorship</a:t>
            </a:r>
            <a:r>
              <a:rPr lang="it-IT" sz="2400" smtClean="0">
                <a:solidFill>
                  <a:schemeClr val="bg2">
                    <a:lumMod val="25000"/>
                  </a:schemeClr>
                </a:solidFill>
              </a:rPr>
              <a:t> delle canzoni dei Beatles (Glickman, Song, Brown):  la firma «</a:t>
            </a:r>
            <a:r>
              <a:rPr lang="it-IT" sz="2400">
                <a:solidFill>
                  <a:schemeClr val="bg2">
                    <a:lumMod val="25000"/>
                  </a:schemeClr>
                </a:solidFill>
              </a:rPr>
              <a:t>Lennon-McCartney</a:t>
            </a:r>
            <a:r>
              <a:rPr lang="it-IT" sz="2400" smtClean="0">
                <a:solidFill>
                  <a:schemeClr val="bg2">
                    <a:lumMod val="25000"/>
                  </a:schemeClr>
                </a:solidFill>
              </a:rPr>
              <a:t>» e le canzoni dalla dubbia paternità musicale</a:t>
            </a:r>
            <a:endParaRPr lang="en-US" sz="24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Rectangle 52"/>
          <p:cNvSpPr/>
          <p:nvPr/>
        </p:nvSpPr>
        <p:spPr>
          <a:xfrm>
            <a:off x="510363" y="2461707"/>
            <a:ext cx="11291775" cy="149709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92"/>
          <p:cNvSpPr txBox="1"/>
          <p:nvPr/>
        </p:nvSpPr>
        <p:spPr>
          <a:xfrm>
            <a:off x="510362" y="2523674"/>
            <a:ext cx="11291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>
                <a:solidFill>
                  <a:schemeClr val="bg2">
                    <a:lumMod val="25000"/>
                  </a:schemeClr>
                </a:solidFill>
              </a:rPr>
              <a:t>Algoritmo di </a:t>
            </a:r>
            <a:r>
              <a:rPr lang="it-IT" sz="2400" i="1">
                <a:solidFill>
                  <a:schemeClr val="bg2">
                    <a:lumMod val="25000"/>
                  </a:schemeClr>
                </a:solidFill>
              </a:rPr>
              <a:t>machine learning </a:t>
            </a:r>
            <a:r>
              <a:rPr lang="it-IT" sz="2400">
                <a:solidFill>
                  <a:schemeClr val="bg2">
                    <a:lumMod val="25000"/>
                  </a:schemeClr>
                </a:solidFill>
              </a:rPr>
              <a:t>addestrato sulla base dell’analisi di 70 canzoni firmate Lennon-McCartney, per le quali è noto il vero autore: ricerca di 149 caratteristiche melodiche e armoniche</a:t>
            </a:r>
            <a:r>
              <a:rPr lang="en-US" sz="240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30" name="Rectangle 52"/>
          <p:cNvSpPr/>
          <p:nvPr/>
        </p:nvSpPr>
        <p:spPr>
          <a:xfrm>
            <a:off x="510362" y="4185471"/>
            <a:ext cx="11291776" cy="18656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92"/>
              <p:cNvSpPr txBox="1"/>
              <p:nvPr/>
            </p:nvSpPr>
            <p:spPr>
              <a:xfrm>
                <a:off x="510362" y="4345507"/>
                <a:ext cx="11291777" cy="1599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400">
                    <a:solidFill>
                      <a:schemeClr val="bg2">
                        <a:lumMod val="25000"/>
                      </a:schemeClr>
                    </a:solidFill>
                  </a:rPr>
                  <a:t>Prima versione basata sul teorema di Bayes (probabilità condizionata</a:t>
                </a:r>
                <a:r>
                  <a:rPr lang="it-IT" sz="2400" smtClean="0">
                    <a:solidFill>
                      <a:schemeClr val="bg2">
                        <a:lumMod val="25000"/>
                      </a:schemeClr>
                    </a:solidFill>
                  </a:rPr>
                  <a:t>):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it-IT" sz="2400" smtClean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solidFill>
                            <a:srgbClr val="0D3C58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𝐿𝑒𝑛𝑛𝑜𝑛</m:t>
                          </m:r>
                        </m:e>
                        <m:e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it-IT" sz="2400" i="1">
                          <a:solidFill>
                            <a:srgbClr val="0D3C58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𝐿𝑒𝑛𝑛𝑜𝑛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)∙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𝐿𝑒𝑛𝑛𝑜𝑛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sz="2400" i="1">
                              <a:solidFill>
                                <a:srgbClr val="0D3C58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40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362" y="4345507"/>
                <a:ext cx="11291777" cy="1599990"/>
              </a:xfrm>
              <a:prstGeom prst="rect">
                <a:avLst/>
              </a:prstGeom>
              <a:blipFill rotWithShape="0">
                <a:blip r:embed="rId4"/>
                <a:stretch>
                  <a:fillRect l="-756" t="-3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09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7" grpId="1" animBg="1"/>
      <p:bldP spid="19" grpId="0"/>
      <p:bldP spid="28" grpId="0" animBg="1"/>
      <p:bldP spid="29" grpId="0"/>
      <p:bldP spid="3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pic>
        <p:nvPicPr>
          <p:cNvPr id="6" name="Picture 2" descr="Risultati immagini per abbey r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89" y="1238250"/>
            <a:ext cx="6262101" cy="46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2"/>
          <p:cNvSpPr/>
          <p:nvPr/>
        </p:nvSpPr>
        <p:spPr>
          <a:xfrm>
            <a:off x="7105174" y="1238250"/>
            <a:ext cx="4569376" cy="485669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52"/>
          <p:cNvSpPr/>
          <p:nvPr/>
        </p:nvSpPr>
        <p:spPr>
          <a:xfrm>
            <a:off x="7105174" y="2636875"/>
            <a:ext cx="4569374" cy="215252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2"/>
          <p:cNvSpPr txBox="1"/>
          <p:nvPr/>
        </p:nvSpPr>
        <p:spPr>
          <a:xfrm>
            <a:off x="7105172" y="2722815"/>
            <a:ext cx="4569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>
                <a:solidFill>
                  <a:schemeClr val="bg2">
                    <a:lumMod val="25000"/>
                  </a:schemeClr>
                </a:solidFill>
              </a:rPr>
              <a:t>Qual era la probabilità che la </a:t>
            </a:r>
            <a:r>
              <a:rPr lang="it-IT" sz="2400" smtClean="0">
                <a:solidFill>
                  <a:schemeClr val="bg2">
                    <a:lumMod val="25000"/>
                  </a:schemeClr>
                </a:solidFill>
              </a:rPr>
              <a:t>foto della copertina di </a:t>
            </a:r>
            <a:r>
              <a:rPr lang="it-IT" sz="2400" i="1" smtClean="0">
                <a:solidFill>
                  <a:schemeClr val="bg2">
                    <a:lumMod val="25000"/>
                  </a:schemeClr>
                </a:solidFill>
              </a:rPr>
              <a:t>Abbey Road </a:t>
            </a:r>
            <a:r>
              <a:rPr lang="it-IT" sz="2400">
                <a:solidFill>
                  <a:schemeClr val="bg2">
                    <a:lumMod val="25000"/>
                  </a:schemeClr>
                </a:solidFill>
              </a:rPr>
              <a:t>venisse fuori in questo modo, </a:t>
            </a:r>
            <a:endParaRPr lang="it-IT" sz="240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it-IT" sz="2400" smtClean="0">
                <a:solidFill>
                  <a:schemeClr val="bg2">
                    <a:lumMod val="25000"/>
                  </a:schemeClr>
                </a:solidFill>
              </a:rPr>
              <a:t>con </a:t>
            </a:r>
            <a:r>
              <a:rPr lang="it-IT" sz="2400">
                <a:solidFill>
                  <a:schemeClr val="bg2">
                    <a:lumMod val="25000"/>
                  </a:schemeClr>
                </a:solidFill>
              </a:rPr>
              <a:t>un solo Beatle </a:t>
            </a:r>
            <a:endParaRPr lang="it-IT" sz="240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it-IT" sz="2400" smtClean="0">
                <a:solidFill>
                  <a:schemeClr val="bg2">
                    <a:lumMod val="25000"/>
                  </a:schemeClr>
                </a:solidFill>
              </a:rPr>
              <a:t>non </a:t>
            </a:r>
            <a:r>
              <a:rPr lang="it-IT" sz="2400">
                <a:solidFill>
                  <a:schemeClr val="bg2">
                    <a:lumMod val="25000"/>
                  </a:schemeClr>
                </a:solidFill>
              </a:rPr>
              <a:t>al passo con gli altri? </a:t>
            </a:r>
          </a:p>
        </p:txBody>
      </p:sp>
    </p:spTree>
    <p:extLst>
      <p:ext uri="{BB962C8B-B14F-4D97-AF65-F5344CB8AC3E}">
        <p14:creationId xmlns:p14="http://schemas.microsoft.com/office/powerpoint/2010/main" val="18184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005" y="1104073"/>
            <a:ext cx="8968252" cy="50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304454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189117" y="1059295"/>
            <a:ext cx="11896558" cy="726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ea typeface="Open Sans Light" pitchFamily="34" charset="0"/>
                <a:cs typeface="Open Sans Light" pitchFamily="34" charset="0"/>
              </a:rPr>
              <a:t>Testi americani “matematici” degli anni Cinquanta</a:t>
            </a:r>
            <a:endParaRPr lang="en-US" sz="4000">
              <a:solidFill>
                <a:schemeClr val="bg1"/>
              </a:solidFill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7" name="Picture 2" descr="Risultati immagini per bill haley &amp; his comets - rock around the c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01" y="2047143"/>
            <a:ext cx="4142003" cy="232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2"/>
          <p:cNvSpPr txBox="1"/>
          <p:nvPr/>
        </p:nvSpPr>
        <p:spPr>
          <a:xfrm>
            <a:off x="189116" y="4425219"/>
            <a:ext cx="6105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FFFF00"/>
                </a:solidFill>
              </a:rPr>
              <a:t>One</a:t>
            </a:r>
            <a:r>
              <a:rPr lang="en-US" sz="2400" i="1">
                <a:solidFill>
                  <a:srgbClr val="FFFF00"/>
                </a:solidFill>
              </a:rPr>
              <a:t>, </a:t>
            </a:r>
            <a:r>
              <a:rPr lang="en-US" sz="2400" b="1" i="1">
                <a:solidFill>
                  <a:srgbClr val="FFFF00"/>
                </a:solidFill>
              </a:rPr>
              <a:t>two</a:t>
            </a:r>
            <a:r>
              <a:rPr lang="en-US" sz="2400" i="1">
                <a:solidFill>
                  <a:srgbClr val="FFFF00"/>
                </a:solidFill>
              </a:rPr>
              <a:t>, </a:t>
            </a:r>
            <a:r>
              <a:rPr lang="en-US" sz="2400" b="1" i="1">
                <a:solidFill>
                  <a:srgbClr val="FFFF00"/>
                </a:solidFill>
              </a:rPr>
              <a:t>three</a:t>
            </a:r>
            <a:r>
              <a:rPr lang="en-US" sz="2400" i="1">
                <a:solidFill>
                  <a:srgbClr val="FFFF00"/>
                </a:solidFill>
              </a:rPr>
              <a:t> o'clock, </a:t>
            </a:r>
            <a:r>
              <a:rPr lang="en-US" sz="2400" b="1" i="1">
                <a:solidFill>
                  <a:srgbClr val="FFFF00"/>
                </a:solidFill>
              </a:rPr>
              <a:t>four</a:t>
            </a:r>
            <a:r>
              <a:rPr lang="en-US" sz="2400" i="1">
                <a:solidFill>
                  <a:srgbClr val="FFFF00"/>
                </a:solidFill>
              </a:rPr>
              <a:t> o'clock, rock</a:t>
            </a:r>
            <a:br>
              <a:rPr lang="en-US" sz="2400" i="1">
                <a:solidFill>
                  <a:srgbClr val="FFFF00"/>
                </a:solidFill>
              </a:rPr>
            </a:br>
            <a:r>
              <a:rPr lang="en-US" sz="2400" b="1" i="1">
                <a:solidFill>
                  <a:srgbClr val="FFFF00"/>
                </a:solidFill>
              </a:rPr>
              <a:t>Five</a:t>
            </a:r>
            <a:r>
              <a:rPr lang="en-US" sz="2400" i="1">
                <a:solidFill>
                  <a:srgbClr val="FFFF00"/>
                </a:solidFill>
              </a:rPr>
              <a:t>, </a:t>
            </a:r>
            <a:r>
              <a:rPr lang="en-US" sz="2400" b="1" i="1">
                <a:solidFill>
                  <a:srgbClr val="FFFF00"/>
                </a:solidFill>
              </a:rPr>
              <a:t>six</a:t>
            </a:r>
            <a:r>
              <a:rPr lang="en-US" sz="2400" i="1">
                <a:solidFill>
                  <a:srgbClr val="FFFF00"/>
                </a:solidFill>
              </a:rPr>
              <a:t>, </a:t>
            </a:r>
            <a:r>
              <a:rPr lang="en-US" sz="2400" b="1" i="1">
                <a:solidFill>
                  <a:srgbClr val="FFFF00"/>
                </a:solidFill>
              </a:rPr>
              <a:t>seven</a:t>
            </a:r>
            <a:r>
              <a:rPr lang="en-US" sz="2400" i="1">
                <a:solidFill>
                  <a:srgbClr val="FFFF00"/>
                </a:solidFill>
              </a:rPr>
              <a:t> o'clock, </a:t>
            </a:r>
            <a:r>
              <a:rPr lang="en-US" sz="2400" b="1" i="1">
                <a:solidFill>
                  <a:srgbClr val="FFFF00"/>
                </a:solidFill>
              </a:rPr>
              <a:t>eight</a:t>
            </a:r>
            <a:r>
              <a:rPr lang="en-US" sz="2400" i="1">
                <a:solidFill>
                  <a:srgbClr val="FFFF00"/>
                </a:solidFill>
              </a:rPr>
              <a:t> o'clock, rock</a:t>
            </a:r>
            <a:br>
              <a:rPr lang="en-US" sz="2400" i="1">
                <a:solidFill>
                  <a:srgbClr val="FFFF00"/>
                </a:solidFill>
              </a:rPr>
            </a:br>
            <a:r>
              <a:rPr lang="en-US" sz="2400" b="1" i="1">
                <a:solidFill>
                  <a:srgbClr val="FFFF00"/>
                </a:solidFill>
              </a:rPr>
              <a:t>Nine</a:t>
            </a:r>
            <a:r>
              <a:rPr lang="en-US" sz="2400" i="1">
                <a:solidFill>
                  <a:srgbClr val="FFFF00"/>
                </a:solidFill>
              </a:rPr>
              <a:t>, </a:t>
            </a:r>
            <a:r>
              <a:rPr lang="en-US" sz="2400" b="1" i="1">
                <a:solidFill>
                  <a:srgbClr val="FFFF00"/>
                </a:solidFill>
              </a:rPr>
              <a:t>ten</a:t>
            </a:r>
            <a:r>
              <a:rPr lang="en-US" sz="2400" i="1">
                <a:solidFill>
                  <a:srgbClr val="FFFF00"/>
                </a:solidFill>
              </a:rPr>
              <a:t>, </a:t>
            </a:r>
            <a:r>
              <a:rPr lang="en-US" sz="2400" b="1" i="1">
                <a:solidFill>
                  <a:srgbClr val="FFFF00"/>
                </a:solidFill>
              </a:rPr>
              <a:t>eleven</a:t>
            </a:r>
            <a:r>
              <a:rPr lang="en-US" sz="2400" i="1">
                <a:solidFill>
                  <a:srgbClr val="FFFF00"/>
                </a:solidFill>
              </a:rPr>
              <a:t> o'clock, </a:t>
            </a:r>
            <a:r>
              <a:rPr lang="en-US" sz="2400" b="1" i="1">
                <a:solidFill>
                  <a:srgbClr val="FFFF00"/>
                </a:solidFill>
              </a:rPr>
              <a:t>twelve</a:t>
            </a:r>
            <a:r>
              <a:rPr lang="en-US" sz="2400" i="1">
                <a:solidFill>
                  <a:srgbClr val="FFFF00"/>
                </a:solidFill>
              </a:rPr>
              <a:t> o'clock, rock</a:t>
            </a:r>
            <a:br>
              <a:rPr lang="en-US" sz="2400" i="1">
                <a:solidFill>
                  <a:srgbClr val="FFFF00"/>
                </a:solidFill>
              </a:rPr>
            </a:br>
            <a:r>
              <a:rPr lang="en-US" sz="2400" i="1">
                <a:solidFill>
                  <a:srgbClr val="FFFF00"/>
                </a:solidFill>
              </a:rPr>
              <a:t>We're gonna rock </a:t>
            </a:r>
            <a:r>
              <a:rPr lang="en-US" sz="2400" b="1" i="1">
                <a:solidFill>
                  <a:srgbClr val="FFFF00"/>
                </a:solidFill>
              </a:rPr>
              <a:t>around the clock </a:t>
            </a:r>
            <a:r>
              <a:rPr lang="en-US" sz="2400" i="1">
                <a:solidFill>
                  <a:srgbClr val="FFFF00"/>
                </a:solidFill>
              </a:rPr>
              <a:t>tonight</a:t>
            </a:r>
            <a:r>
              <a:rPr lang="en-US" sz="2400" i="1" smtClean="0">
                <a:solidFill>
                  <a:srgbClr val="FFFF00"/>
                </a:solidFill>
              </a:rPr>
              <a:t>. (…)</a:t>
            </a:r>
            <a:endParaRPr lang="it-IT" sz="2400" i="1">
              <a:solidFill>
                <a:srgbClr val="FFFF00"/>
              </a:solidFill>
            </a:endParaRPr>
          </a:p>
        </p:txBody>
      </p:sp>
      <p:sp>
        <p:nvSpPr>
          <p:cNvPr id="10" name="Rectangle 52"/>
          <p:cNvSpPr/>
          <p:nvPr/>
        </p:nvSpPr>
        <p:spPr>
          <a:xfrm>
            <a:off x="6294474" y="1943064"/>
            <a:ext cx="5791201" cy="42907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6294474" y="1940818"/>
            <a:ext cx="5791201" cy="43613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u="sng" smtClean="0">
                <a:solidFill>
                  <a:srgbClr val="0D3C58"/>
                </a:solidFill>
              </a:rPr>
              <a:t>Assiomi di Peano</a:t>
            </a:r>
            <a:endParaRPr lang="it-IT" sz="2400" smtClean="0">
              <a:solidFill>
                <a:srgbClr val="0D3C58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400" i="1" smtClean="0">
                <a:solidFill>
                  <a:srgbClr val="0D3C58"/>
                </a:solidFill>
              </a:rPr>
              <a:t>Esiste un numero naturale chiamato zero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1" i="1" smtClean="0">
                <a:solidFill>
                  <a:srgbClr val="0D3C58"/>
                </a:solidFill>
              </a:rPr>
              <a:t>Ogni numero naturale ha un numero naturale successore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1" i="1" smtClean="0">
                <a:solidFill>
                  <a:srgbClr val="0D3C58"/>
                </a:solidFill>
              </a:rPr>
              <a:t>Numeri diversi hanno successori diversi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i="1" smtClean="0">
                <a:solidFill>
                  <a:srgbClr val="0D3C58"/>
                </a:solidFill>
              </a:rPr>
              <a:t>Lo zero non è il successore di alcun numero naturale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i="1" smtClean="0">
                <a:solidFill>
                  <a:srgbClr val="0D3C58"/>
                </a:solidFill>
              </a:rPr>
              <a:t>Ogni sottoinsieme di numeri naturali che contenga lo zero e il successore di ogni proprio elemento coincide con l'intero insieme dei numeri naturali</a:t>
            </a:r>
            <a:endParaRPr lang="it-IT" sz="2400" smtClean="0">
              <a:solidFill>
                <a:srgbClr val="0D3C58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it-IT" sz="2000">
              <a:solidFill>
                <a:srgbClr val="0D3C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" grpId="0" animBg="1"/>
      <p:bldP spid="8" grpId="0"/>
      <p:bldP spid="10" grpId="0" animBg="1"/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pic>
        <p:nvPicPr>
          <p:cNvPr id="6" name="Picture 4" descr="Risultati immagini per tom lehr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9" y="1509823"/>
            <a:ext cx="4480909" cy="280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67169" y="4513314"/>
            <a:ext cx="5600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FFFF00"/>
                </a:solidFill>
              </a:rPr>
              <a:t>There's a delta for every epsilon,</a:t>
            </a:r>
            <a:br>
              <a:rPr lang="en-US" sz="2400" i="1">
                <a:solidFill>
                  <a:srgbClr val="FFFF00"/>
                </a:solidFill>
              </a:rPr>
            </a:br>
            <a:r>
              <a:rPr lang="en-US" sz="2400" i="1">
                <a:solidFill>
                  <a:srgbClr val="FFFF00"/>
                </a:solidFill>
              </a:rPr>
              <a:t>It's a fact that you can always count upon.</a:t>
            </a:r>
            <a:br>
              <a:rPr lang="en-US" sz="2400" i="1">
                <a:solidFill>
                  <a:srgbClr val="FFFF00"/>
                </a:solidFill>
              </a:rPr>
            </a:br>
            <a:r>
              <a:rPr lang="en-US" sz="2400" i="1">
                <a:solidFill>
                  <a:srgbClr val="FFFF00"/>
                </a:solidFill>
              </a:rPr>
              <a:t>There's a delta for every epsilon</a:t>
            </a:r>
            <a:br>
              <a:rPr lang="en-US" sz="2400" i="1">
                <a:solidFill>
                  <a:srgbClr val="FFFF00"/>
                </a:solidFill>
              </a:rPr>
            </a:br>
            <a:r>
              <a:rPr lang="en-US" sz="2400" i="1">
                <a:solidFill>
                  <a:srgbClr val="FFFF00"/>
                </a:solidFill>
              </a:rPr>
              <a:t>And now and again, there's also an N (…)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6294474" y="1940818"/>
            <a:ext cx="5791201" cy="43613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it-IT" sz="2000">
              <a:solidFill>
                <a:srgbClr val="0D3C58"/>
              </a:solidFill>
            </a:endParaRPr>
          </a:p>
        </p:txBody>
      </p:sp>
      <p:sp>
        <p:nvSpPr>
          <p:cNvPr id="9" name="Rectangle 52"/>
          <p:cNvSpPr/>
          <p:nvPr/>
        </p:nvSpPr>
        <p:spPr>
          <a:xfrm>
            <a:off x="5799174" y="1792264"/>
            <a:ext cx="6030876" cy="35240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5867400" y="2213729"/>
                <a:ext cx="5962650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Una funzione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it-IT" sz="2800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 si dice </a:t>
                </a:r>
                <a:r>
                  <a:rPr lang="it-IT" sz="2800" b="1" u="sng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continua</a:t>
                </a:r>
                <a:r>
                  <a:rPr lang="it-IT" sz="2800" b="1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it-IT" sz="2800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in un punto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it-IT" sz="2800" i="1">
                        <a:solidFill>
                          <a:srgbClr val="0D3C58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sz="2800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 se per ogni numero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sz="2800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 piccolo a piacere esiste un altro numero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it-IT" sz="2800" i="1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sz="2800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 tale che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it-IT" sz="2800" i="1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800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si ha:</a:t>
                </a:r>
              </a:p>
              <a:p>
                <a:pPr algn="ctr"/>
                <a:r>
                  <a:rPr lang="it-IT" sz="2800" smtClean="0">
                    <a:solidFill>
                      <a:srgbClr val="0D3C58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280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sz="2800" i="1">
                                <a:solidFill>
                                  <a:srgbClr val="0D3C5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solidFill>
                                  <a:srgbClr val="0D3C58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800" i="1">
                                <a:solidFill>
                                  <a:srgbClr val="0D3C58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it-IT" sz="2800" b="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800" i="1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it-IT" sz="2800" i="1" smtClean="0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d>
                      <m:dPr>
                        <m:begChr m:val="|"/>
                        <m:endChr m:val="|"/>
                        <m:ctrlPr>
                          <a:rPr lang="it-IT" sz="2800" i="1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800" i="1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it-IT" sz="2800" i="1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it-IT" sz="2800" i="1">
                                <a:solidFill>
                                  <a:srgbClr val="0D3C5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solidFill>
                                  <a:srgbClr val="0D3C58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800" i="1">
                                <a:solidFill>
                                  <a:srgbClr val="0D3C58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800" b="0" i="1" smtClean="0">
                            <a:solidFill>
                              <a:srgbClr val="0D3C58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it-IT" sz="2800" i="1">
                        <a:solidFill>
                          <a:srgbClr val="0D3C58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800" i="1">
                        <a:solidFill>
                          <a:srgbClr val="0D3C5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800" b="0" i="1">
                  <a:solidFill>
                    <a:srgbClr val="0D3C58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2213729"/>
                <a:ext cx="5962650" cy="2677656"/>
              </a:xfrm>
              <a:prstGeom prst="rect">
                <a:avLst/>
              </a:prstGeom>
              <a:blipFill rotWithShape="0">
                <a:blip r:embed="rId5"/>
                <a:stretch>
                  <a:fillRect l="-1227" t="-2278" r="-30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" grpId="0"/>
      <p:bldP spid="10" grpId="0" build="p"/>
      <p:bldP spid="9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189117" y="1059295"/>
            <a:ext cx="11896558" cy="726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ea typeface="Open Sans Light" pitchFamily="34" charset="0"/>
                <a:cs typeface="Open Sans Light" pitchFamily="34" charset="0"/>
              </a:rPr>
              <a:t>I Led Zeppelin, la geometria e la topologia</a:t>
            </a:r>
            <a:endParaRPr lang="en-US" sz="4000">
              <a:solidFill>
                <a:schemeClr val="bg1"/>
              </a:solidFill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7" name="Picture 2" descr="Risultati immagini per led zeppelin 19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6" y="2114547"/>
            <a:ext cx="6735629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90" y="1960265"/>
            <a:ext cx="4099514" cy="40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" y="1852612"/>
            <a:ext cx="11420475" cy="315277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59109" y="4682221"/>
            <a:ext cx="292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>
                <a:solidFill>
                  <a:srgbClr val="0D3C58"/>
                </a:solidFill>
              </a:rPr>
              <a:t>(i tre cerchi sovrapposti)</a:t>
            </a:r>
            <a:endParaRPr lang="it-IT">
              <a:solidFill>
                <a:srgbClr val="0D3C58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521484" y="4682220"/>
            <a:ext cx="174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>
                <a:solidFill>
                  <a:srgbClr val="0D3C58"/>
                </a:solidFill>
              </a:rPr>
              <a:t>(la triquetra)</a:t>
            </a:r>
            <a:endParaRPr lang="it-IT">
              <a:solidFill>
                <a:srgbClr val="0D3C58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865158" y="4685600"/>
            <a:ext cx="174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>
                <a:solidFill>
                  <a:srgbClr val="0D3C58"/>
                </a:solidFill>
              </a:rPr>
              <a:t>(la piuma)</a:t>
            </a:r>
            <a:endParaRPr lang="it-IT">
              <a:solidFill>
                <a:srgbClr val="0D3C58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19443" y="4671349"/>
            <a:ext cx="237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>
                <a:solidFill>
                  <a:srgbClr val="0D3C58"/>
                </a:solidFill>
              </a:rPr>
              <a:t>(la scritta «ZoSo»)</a:t>
            </a:r>
            <a:endParaRPr lang="it-IT">
              <a:solidFill>
                <a:srgbClr val="0D3C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11773"/>
            <a:ext cx="12192000" cy="5582874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748078" y="6009695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</a:rPr>
              <a:t>Anelli borromei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598546" y="5978483"/>
            <a:ext cx="2343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</a:rPr>
              <a:t>Nodo a trifoglio</a:t>
            </a:r>
          </a:p>
        </p:txBody>
      </p:sp>
      <p:pic>
        <p:nvPicPr>
          <p:cNvPr id="12" name="Picture 8" descr="Risultati immagini per triquet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57" y="1114594"/>
            <a:ext cx="2229443" cy="20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4529471" y="3240680"/>
            <a:ext cx="330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</a:rPr>
              <a:t>Tre cerchi sovrapposti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897981" y="3210738"/>
            <a:ext cx="1744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</a:rPr>
              <a:t>Triquetra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78" y="784183"/>
            <a:ext cx="2914650" cy="26289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68" y="3733962"/>
            <a:ext cx="2588484" cy="23434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15" y="3537807"/>
            <a:ext cx="2568728" cy="2562225"/>
          </a:xfrm>
          <a:prstGeom prst="rect">
            <a:avLst/>
          </a:prstGeom>
        </p:spPr>
      </p:pic>
      <p:sp>
        <p:nvSpPr>
          <p:cNvPr id="20" name="Rectangle 52"/>
          <p:cNvSpPr/>
          <p:nvPr/>
        </p:nvSpPr>
        <p:spPr>
          <a:xfrm>
            <a:off x="217011" y="1995390"/>
            <a:ext cx="3538337" cy="6840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92"/>
          <p:cNvSpPr txBox="1"/>
          <p:nvPr/>
        </p:nvSpPr>
        <p:spPr>
          <a:xfrm>
            <a:off x="217012" y="2054337"/>
            <a:ext cx="362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it-IT" sz="2800" b="1" i="1" smtClean="0">
                <a:solidFill>
                  <a:srgbClr val="0D3C58"/>
                </a:solidFill>
              </a:rPr>
              <a:t>Figure </a:t>
            </a:r>
            <a:r>
              <a:rPr lang="it-IT" sz="2800" b="1" i="1">
                <a:solidFill>
                  <a:srgbClr val="0D3C58"/>
                </a:solidFill>
              </a:rPr>
              <a:t>geometriche</a:t>
            </a:r>
            <a:r>
              <a:rPr lang="en-US" sz="2800" b="1" smtClean="0">
                <a:solidFill>
                  <a:srgbClr val="FFC000"/>
                </a:solidFill>
              </a:rPr>
              <a:t> </a:t>
            </a:r>
            <a:endParaRPr lang="en-US" sz="1600" b="1">
              <a:solidFill>
                <a:srgbClr val="FFC000"/>
              </a:solidFill>
            </a:endParaRPr>
          </a:p>
        </p:txBody>
      </p:sp>
      <p:sp>
        <p:nvSpPr>
          <p:cNvPr id="21" name="Rectangle 52"/>
          <p:cNvSpPr/>
          <p:nvPr/>
        </p:nvSpPr>
        <p:spPr>
          <a:xfrm>
            <a:off x="254513" y="4573766"/>
            <a:ext cx="3538337" cy="6840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92"/>
          <p:cNvSpPr txBox="1"/>
          <p:nvPr/>
        </p:nvSpPr>
        <p:spPr>
          <a:xfrm>
            <a:off x="254514" y="4632713"/>
            <a:ext cx="362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it-IT" sz="2800" b="1" i="1" smtClean="0">
                <a:solidFill>
                  <a:srgbClr val="0D3C58"/>
                </a:solidFill>
              </a:rPr>
              <a:t>Intrecci di fili (nodi)</a:t>
            </a:r>
            <a:endParaRPr lang="en-US" sz="1600" b="1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" grpId="0"/>
      <p:bldP spid="7" grpId="0"/>
      <p:bldP spid="14" grpId="0"/>
      <p:bldP spid="15" grpId="0"/>
      <p:bldP spid="20" grpId="0" animBg="1"/>
      <p:bldP spid="16" grpId="0"/>
      <p:bldP spid="2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pic>
        <p:nvPicPr>
          <p:cNvPr id="11" name="Picture 6" descr="Risultati immagini per queen 19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005" y="1190846"/>
            <a:ext cx="8506048" cy="47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4" name="Rettangolo 33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7" name="Picture 6" descr="Risultati immagini per beatles recording 19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87" y="2094046"/>
            <a:ext cx="7283624" cy="40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6"/>
          <p:cNvSpPr/>
          <p:nvPr/>
        </p:nvSpPr>
        <p:spPr>
          <a:xfrm>
            <a:off x="1" y="997747"/>
            <a:ext cx="12192000" cy="797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ea typeface="Open Sans Light" pitchFamily="34" charset="0"/>
                <a:cs typeface="Open Sans Light" pitchFamily="34" charset="0"/>
              </a:rPr>
              <a:t>Feedback, autoreferenza, autosimilarità, ricorsione…</a:t>
            </a:r>
            <a:endParaRPr lang="en-US" sz="4000">
              <a:solidFill>
                <a:schemeClr val="bg1"/>
              </a:solidFill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52"/>
          <p:cNvSpPr/>
          <p:nvPr/>
        </p:nvSpPr>
        <p:spPr>
          <a:xfrm>
            <a:off x="0" y="2360427"/>
            <a:ext cx="12192000" cy="28237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92"/>
          <p:cNvSpPr txBox="1"/>
          <p:nvPr/>
        </p:nvSpPr>
        <p:spPr>
          <a:xfrm>
            <a:off x="5443870" y="2802804"/>
            <a:ext cx="6652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it-IT" sz="6000" b="1" i="1" smtClean="0">
                <a:solidFill>
                  <a:srgbClr val="0D3C58"/>
                </a:solidFill>
              </a:rPr>
              <a:t>Grazie per l’attenzione!</a:t>
            </a:r>
            <a:endParaRPr lang="en-US" sz="6000" b="1">
              <a:solidFill>
                <a:srgbClr val="FFC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514" y="1447829"/>
            <a:ext cx="2777661" cy="43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26907" y="5252925"/>
            <a:ext cx="2142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FFC000"/>
                </a:solidFill>
              </a:rPr>
              <a:t>Feedback audio</a:t>
            </a:r>
          </a:p>
        </p:txBody>
      </p:sp>
      <p:pic>
        <p:nvPicPr>
          <p:cNvPr id="8" name="Picture 2" descr="Risultati immagini per feedback aud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08" y="2115647"/>
            <a:ext cx="6000452" cy="30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isultati immagini per feedback vid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537" y="1253335"/>
            <a:ext cx="3367315" cy="381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8196067" y="5252925"/>
            <a:ext cx="212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FFC000"/>
                </a:solidFill>
              </a:rPr>
              <a:t>Feedback </a:t>
            </a:r>
            <a:r>
              <a:rPr lang="it-IT" sz="2400" smtClean="0">
                <a:solidFill>
                  <a:srgbClr val="FFC000"/>
                </a:solidFill>
              </a:rPr>
              <a:t>video</a:t>
            </a:r>
            <a:endParaRPr lang="it-IT" sz="2400">
              <a:solidFill>
                <a:srgbClr val="FFC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4" name="Rettangolo 33"/>
          <p:cNvSpPr/>
          <p:nvPr/>
        </p:nvSpPr>
        <p:spPr>
          <a:xfrm>
            <a:off x="0" y="634950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BohRh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4" descr="Risultati immagini per urobor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61" y="3688570"/>
            <a:ext cx="2440403" cy="24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isultati immagini per broccolo romanes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325" y="2923788"/>
            <a:ext cx="3189566" cy="31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pic>
        <p:nvPicPr>
          <p:cNvPr id="1026" name="Picture 2" descr="Risultati immagini per gatto  morde co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2" y="1160185"/>
            <a:ext cx="2899197" cy="28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98" y="1160185"/>
            <a:ext cx="3253318" cy="24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27" y="997747"/>
            <a:ext cx="5236027" cy="523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1005121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Trapezoid 55"/>
          <p:cNvSpPr/>
          <p:nvPr/>
        </p:nvSpPr>
        <p:spPr>
          <a:xfrm>
            <a:off x="3922450" y="1053923"/>
            <a:ext cx="1346200" cy="135465"/>
          </a:xfrm>
          <a:prstGeom prst="trapezoid">
            <a:avLst>
              <a:gd name="adj" fmla="val 12291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Rectangle 52"/>
          <p:cNvSpPr/>
          <p:nvPr/>
        </p:nvSpPr>
        <p:spPr>
          <a:xfrm>
            <a:off x="2293259" y="1189390"/>
            <a:ext cx="3623091" cy="2235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Rectangle 58"/>
          <p:cNvSpPr/>
          <p:nvPr/>
        </p:nvSpPr>
        <p:spPr>
          <a:xfrm>
            <a:off x="6536117" y="1189390"/>
            <a:ext cx="3623093" cy="2235200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9" name="Rectangle 68"/>
          <p:cNvSpPr/>
          <p:nvPr/>
        </p:nvSpPr>
        <p:spPr>
          <a:xfrm>
            <a:off x="2293259" y="3792278"/>
            <a:ext cx="3623091" cy="2235200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4" name="Rectangle 73"/>
          <p:cNvSpPr/>
          <p:nvPr/>
        </p:nvSpPr>
        <p:spPr>
          <a:xfrm>
            <a:off x="6551653" y="3792278"/>
            <a:ext cx="3607551" cy="2235200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92" name="Group 91"/>
          <p:cNvGrpSpPr/>
          <p:nvPr/>
        </p:nvGrpSpPr>
        <p:grpSpPr>
          <a:xfrm>
            <a:off x="2293259" y="2048169"/>
            <a:ext cx="3623091" cy="1336237"/>
            <a:chOff x="1295283" y="1253075"/>
            <a:chExt cx="1712184" cy="1002178"/>
          </a:xfrm>
        </p:grpSpPr>
        <p:sp>
          <p:nvSpPr>
            <p:cNvPr id="93" name="TextBox 92"/>
            <p:cNvSpPr txBox="1"/>
            <p:nvPr/>
          </p:nvSpPr>
          <p:spPr>
            <a:xfrm>
              <a:off x="1295283" y="1576606"/>
              <a:ext cx="1712184" cy="67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r>
                <a:rPr lang="en-US" sz="2400">
                  <a:solidFill>
                    <a:srgbClr val="ED7D31"/>
                  </a:solidFill>
                </a:rPr>
                <a:t>4! = 4 </a:t>
              </a:r>
              <a:r>
                <a:rPr lang="it-IT" sz="2400">
                  <a:solidFill>
                    <a:srgbClr val="ED7D31"/>
                  </a:solidFill>
                </a:rPr>
                <a:t>· 3 · 2 · 1 = 24</a:t>
              </a:r>
            </a:p>
            <a:p>
              <a:pPr algn="ctr" defTabSz="1219170">
                <a:spcBef>
                  <a:spcPct val="20000"/>
                </a:spcBef>
                <a:defRPr/>
              </a:pPr>
              <a:r>
                <a:rPr lang="en-US" sz="240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endParaRPr lang="en-US" sz="14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295283" y="1253075"/>
              <a:ext cx="1712182" cy="30008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3C3939"/>
                  </a:solidFill>
                </a:rPr>
                <a:t>Fattoriale di 4:</a:t>
              </a:r>
              <a:endParaRPr lang="en-US" sz="2000" b="1">
                <a:solidFill>
                  <a:srgbClr val="3C3939"/>
                </a:solidFill>
              </a:endParaRPr>
            </a:p>
          </p:txBody>
        </p:sp>
      </p:grpSp>
      <p:grpSp>
        <p:nvGrpSpPr>
          <p:cNvPr id="48" name="Group 91"/>
          <p:cNvGrpSpPr/>
          <p:nvPr/>
        </p:nvGrpSpPr>
        <p:grpSpPr>
          <a:xfrm>
            <a:off x="6536116" y="2045821"/>
            <a:ext cx="3623093" cy="893040"/>
            <a:chOff x="1295283" y="1253075"/>
            <a:chExt cx="1712184" cy="669780"/>
          </a:xfrm>
        </p:grpSpPr>
        <p:sp>
          <p:nvSpPr>
            <p:cNvPr id="49" name="TextBox 92"/>
            <p:cNvSpPr txBox="1"/>
            <p:nvPr/>
          </p:nvSpPr>
          <p:spPr>
            <a:xfrm>
              <a:off x="1295283" y="1576606"/>
              <a:ext cx="171218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r>
                <a:rPr lang="en-US" sz="2400">
                  <a:solidFill>
                    <a:srgbClr val="ED7D31"/>
                  </a:solidFill>
                </a:rPr>
                <a:t>3! = </a:t>
              </a:r>
              <a:r>
                <a:rPr lang="it-IT" sz="2400">
                  <a:solidFill>
                    <a:srgbClr val="ED7D31"/>
                  </a:solidFill>
                </a:rPr>
                <a:t> 3 · 2 · 1 = 6</a:t>
              </a:r>
            </a:p>
          </p:txBody>
        </p:sp>
        <p:sp>
          <p:nvSpPr>
            <p:cNvPr id="50" name="Rectangle 93"/>
            <p:cNvSpPr/>
            <p:nvPr/>
          </p:nvSpPr>
          <p:spPr>
            <a:xfrm>
              <a:off x="1295283" y="1253075"/>
              <a:ext cx="1712182" cy="30008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rgbClr val="3C3939"/>
                  </a:solidFill>
                </a:rPr>
                <a:t>Fattoriale di </a:t>
              </a:r>
              <a:r>
                <a:rPr lang="en-US" sz="2000" b="1" smtClean="0">
                  <a:solidFill>
                    <a:srgbClr val="3C3939"/>
                  </a:solidFill>
                </a:rPr>
                <a:t>3:</a:t>
              </a:r>
              <a:endParaRPr lang="en-US" sz="2000" b="1">
                <a:solidFill>
                  <a:srgbClr val="3C3939"/>
                </a:solidFill>
              </a:endParaRPr>
            </a:p>
          </p:txBody>
        </p:sp>
      </p:grpSp>
      <p:grpSp>
        <p:nvGrpSpPr>
          <p:cNvPr id="51" name="Group 91"/>
          <p:cNvGrpSpPr/>
          <p:nvPr/>
        </p:nvGrpSpPr>
        <p:grpSpPr>
          <a:xfrm>
            <a:off x="2293250" y="4651285"/>
            <a:ext cx="3623097" cy="893042"/>
            <a:chOff x="1295283" y="1253075"/>
            <a:chExt cx="1712184" cy="669782"/>
          </a:xfrm>
        </p:grpSpPr>
        <p:sp>
          <p:nvSpPr>
            <p:cNvPr id="52" name="TextBox 92"/>
            <p:cNvSpPr txBox="1"/>
            <p:nvPr/>
          </p:nvSpPr>
          <p:spPr>
            <a:xfrm>
              <a:off x="1295283" y="1576608"/>
              <a:ext cx="171218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r>
                <a:rPr lang="en-US" sz="2400">
                  <a:solidFill>
                    <a:srgbClr val="ED7D31"/>
                  </a:solidFill>
                </a:rPr>
                <a:t>4! = 4 </a:t>
              </a:r>
              <a:r>
                <a:rPr lang="it-IT" sz="2400">
                  <a:solidFill>
                    <a:srgbClr val="ED7D31"/>
                  </a:solidFill>
                </a:rPr>
                <a:t>· 3!</a:t>
              </a:r>
              <a:endParaRPr lang="en-US" sz="2400">
                <a:solidFill>
                  <a:srgbClr val="ED7D31"/>
                </a:solidFill>
              </a:endParaRPr>
            </a:p>
          </p:txBody>
        </p:sp>
        <p:sp>
          <p:nvSpPr>
            <p:cNvPr id="54" name="Rectangle 93"/>
            <p:cNvSpPr/>
            <p:nvPr/>
          </p:nvSpPr>
          <p:spPr>
            <a:xfrm>
              <a:off x="1295283" y="1253075"/>
              <a:ext cx="1712182" cy="30008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3C3939"/>
                  </a:solidFill>
                </a:rPr>
                <a:t>Quindi:</a:t>
              </a:r>
              <a:endParaRPr lang="en-US" sz="2000" b="1">
                <a:solidFill>
                  <a:srgbClr val="3C3939"/>
                </a:solidFill>
              </a:endParaRPr>
            </a:p>
          </p:txBody>
        </p:sp>
      </p:grpSp>
      <p:grpSp>
        <p:nvGrpSpPr>
          <p:cNvPr id="55" name="Group 91"/>
          <p:cNvGrpSpPr/>
          <p:nvPr/>
        </p:nvGrpSpPr>
        <p:grpSpPr>
          <a:xfrm>
            <a:off x="6551653" y="4047898"/>
            <a:ext cx="3607556" cy="1230684"/>
            <a:chOff x="1295283" y="1253075"/>
            <a:chExt cx="1712184" cy="4147477"/>
          </a:xfrm>
        </p:grpSpPr>
        <p:sp>
          <p:nvSpPr>
            <p:cNvPr id="58" name="TextBox 92"/>
            <p:cNvSpPr txBox="1"/>
            <p:nvPr/>
          </p:nvSpPr>
          <p:spPr>
            <a:xfrm>
              <a:off x="1295283" y="1787626"/>
              <a:ext cx="171218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endParaRPr lang="en-US" sz="14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0" name="Rectangle 93"/>
            <p:cNvSpPr/>
            <p:nvPr/>
          </p:nvSpPr>
          <p:spPr>
            <a:xfrm>
              <a:off x="1295283" y="1253075"/>
              <a:ext cx="1712182" cy="4147477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mtClean="0"/>
                <a:t>Abbiamo descritto il </a:t>
              </a:r>
              <a:r>
                <a:rPr lang="it-IT"/>
                <a:t>fattoriale di un numero in modo </a:t>
              </a:r>
              <a:r>
                <a:rPr lang="it-IT" smtClean="0"/>
                <a:t>ricorsivo (cioè </a:t>
              </a:r>
              <a:r>
                <a:rPr lang="it-IT"/>
                <a:t>usando nella definizione il concetto stesso di </a:t>
              </a:r>
              <a:r>
                <a:rPr lang="it-IT" smtClean="0"/>
                <a:t>fattoriale). In </a:t>
              </a:r>
              <a:r>
                <a:rPr lang="it-IT"/>
                <a:t>generale: </a:t>
              </a:r>
            </a:p>
            <a:p>
              <a:pPr algn="ctr"/>
              <a:endParaRPr lang="en-US" sz="1200" smtClean="0">
                <a:solidFill>
                  <a:srgbClr val="ED7D31"/>
                </a:solidFill>
              </a:endParaRPr>
            </a:p>
            <a:p>
              <a:pPr algn="ctr"/>
              <a:r>
                <a:rPr lang="en-US" sz="2400" smtClean="0">
                  <a:solidFill>
                    <a:srgbClr val="ED7D31"/>
                  </a:solidFill>
                </a:rPr>
                <a:t>n</a:t>
              </a:r>
              <a:r>
                <a:rPr lang="en-US" sz="2400">
                  <a:solidFill>
                    <a:srgbClr val="ED7D31"/>
                  </a:solidFill>
                </a:rPr>
                <a:t>! = n </a:t>
              </a:r>
              <a:r>
                <a:rPr lang="it-IT" sz="2400">
                  <a:solidFill>
                    <a:srgbClr val="ED7D31"/>
                  </a:solidFill>
                </a:rPr>
                <a:t>· (n-1)!      </a:t>
              </a:r>
              <a:r>
                <a:rPr lang="it-IT" sz="2400" smtClean="0">
                  <a:solidFill>
                    <a:srgbClr val="ED7D31"/>
                  </a:solidFill>
                </a:rPr>
                <a:t>(</a:t>
              </a:r>
              <a:r>
                <a:rPr lang="it-IT" sz="2400">
                  <a:solidFill>
                    <a:srgbClr val="ED7D31"/>
                  </a:solidFill>
                </a:rPr>
                <a:t>con 0! = 1)</a:t>
              </a:r>
              <a:endParaRPr lang="en-US" sz="2400">
                <a:solidFill>
                  <a:srgbClr val="ED7D31"/>
                </a:solidFill>
              </a:endParaRPr>
            </a:p>
          </p:txBody>
        </p:sp>
      </p:grpSp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5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  <p:bldP spid="53" grpId="0" animBg="1"/>
      <p:bldP spid="59" grpId="0" animBg="1"/>
      <p:bldP spid="69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230" y="1186885"/>
            <a:ext cx="8486775" cy="4857750"/>
          </a:xfrm>
          <a:prstGeom prst="rect">
            <a:avLst/>
          </a:prstGeom>
        </p:spPr>
      </p:pic>
      <p:sp>
        <p:nvSpPr>
          <p:cNvPr id="14" name="Rectangle 6"/>
          <p:cNvSpPr/>
          <p:nvPr/>
        </p:nvSpPr>
        <p:spPr>
          <a:xfrm>
            <a:off x="139498" y="1186885"/>
            <a:ext cx="3147234" cy="33851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ea typeface="Open Sans Light" pitchFamily="34" charset="0"/>
                <a:cs typeface="Open Sans Light" pitchFamily="34" charset="0"/>
              </a:rPr>
              <a:t>Beatles, calcolo combinatorio, probabilità e statistica</a:t>
            </a:r>
            <a:endParaRPr lang="en-US" sz="4000">
              <a:solidFill>
                <a:schemeClr val="bg1"/>
              </a:solidFill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78" y="62090"/>
            <a:ext cx="2695843" cy="637077"/>
          </a:xfrm>
          <a:prstGeom prst="rect">
            <a:avLst/>
          </a:prstGeom>
        </p:spPr>
      </p:pic>
      <p:sp>
        <p:nvSpPr>
          <p:cNvPr id="36" name="Rectangle 41"/>
          <p:cNvSpPr/>
          <p:nvPr/>
        </p:nvSpPr>
        <p:spPr bwMode="auto">
          <a:xfrm>
            <a:off x="0" y="997747"/>
            <a:ext cx="12192000" cy="5236027"/>
          </a:xfrm>
          <a:prstGeom prst="rect">
            <a:avLst/>
          </a:prstGeom>
          <a:solidFill>
            <a:schemeClr val="accent1">
              <a:alpha val="75000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 vert="horz" wrap="none" lIns="121920" tIns="60960" rIns="121920" bIns="6096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494647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Paolo </a:t>
            </a:r>
            <a:r>
              <a:rPr lang="it-IT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Alessandrini </a:t>
            </a:r>
            <a:r>
              <a:rPr lang="it-IT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it-IT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Convegno PRISTEM – Bologna, 6 ottobre 2019</a:t>
            </a:r>
            <a:endParaRPr lang="it-IT">
              <a:solidFill>
                <a:srgbClr val="FFC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733" y="1433666"/>
            <a:ext cx="3293342" cy="436418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33666"/>
            <a:ext cx="5078077" cy="43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36942</TotalTime>
  <Words>654</Words>
  <Application>Microsoft Office PowerPoint</Application>
  <PresentationFormat>Widescreen</PresentationFormat>
  <Paragraphs>107</Paragraphs>
  <Slides>20</Slides>
  <Notes>20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Cambria Math</vt:lpstr>
      <vt:lpstr>Estrangelo Edessa</vt:lpstr>
      <vt:lpstr>Open Sans Light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SageFox</Company>
  <LinksUpToDate>false</LinksUpToDate>
  <SharedDoc>false</SharedDoc>
  <HyperlinkBase>http://sage-fox.com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james sager;sage-fox.com</dc:creator>
  <cp:lastModifiedBy>p a</cp:lastModifiedBy>
  <cp:revision>5994</cp:revision>
  <dcterms:created xsi:type="dcterms:W3CDTF">2015-12-31T02:20:12Z</dcterms:created>
  <dcterms:modified xsi:type="dcterms:W3CDTF">2019-10-15T18:01:25Z</dcterms:modified>
</cp:coreProperties>
</file>